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p:scale>
          <a:sx n="66" d="100"/>
          <a:sy n="66" d="100"/>
        </p:scale>
        <p:origin x="1301" y="52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155873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f0883f6bbba7ab66dfaa3e#tid=68f72e1a7025800008f0874c#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11312" y="4425696"/>
            <a:ext cx="3429000" cy="905256"/>
          </a:xfrm>
          <a:prstGeom prst="rect">
            <a:avLst/>
          </a:prstGeom>
        </p:spPr>
      </p:pic>
      <p:sp>
        <p:nvSpPr>
          <p:cNvPr id="4" name="MasterShapeName"/>
          <p:cNvSpPr/>
          <p:nvPr/>
        </p:nvSpPr>
        <p:spPr>
          <a:xfrm>
            <a:off x="8220456" y="4425696"/>
            <a:ext cx="3419856" cy="905256"/>
          </a:xfrm>
          <a:prstGeom prst="rect">
            <a:avLst/>
          </a:prstGeom>
          <a:noFill/>
          <a:ln/>
        </p:spPr>
        <p:txBody>
          <a:bodyPr wrap="square" lIns="0" tIns="0" rIns="0" bIns="0" rtlCol="0" anchor="ctr"/>
          <a:lstStyle/>
          <a:p>
            <a:pPr algn="ctr">
              <a:lnSpc>
                <a:spcPct val="100000"/>
              </a:lnSpc>
            </a:pPr>
            <a:r>
              <a:rPr lang="en-US" sz="2600" b="1" i="0" dirty="0">
                <a:solidFill>
                  <a:srgbClr val="3D589F"/>
                </a:solidFill>
                <a:latin typeface="微软雅黑" pitchFamily="34" charset="0"/>
                <a:ea typeface="微软雅黑" pitchFamily="34" charset="-122"/>
                <a:cs typeface="微软雅黑" pitchFamily="34" charset="-120"/>
              </a:rPr>
              <a:t>数学  选择性必修      第三册  RJB</a:t>
            </a:r>
            <a:endParaRPr lang="en-US" sz="26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96112" y="2350008"/>
            <a:ext cx="2377440" cy="2276856"/>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6.xml"/><Relationship Id="rId5" Type="http://schemas.openxmlformats.org/officeDocument/2006/relationships/image" Target="../media/image35.png"/><Relationship Id="rId4" Type="http://schemas.openxmlformats.org/officeDocument/2006/relationships/image" Target="../media/image34.png"/></Relationships>
</file>

<file path=ppt/slides/_rels/slide15.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1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43.png"/></Relationships>
</file>

<file path=ppt/slides/_rels/slide1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45.png"/></Relationships>
</file>

<file path=ppt/slides/_rels/slide1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8.xml"/><Relationship Id="rId1" Type="http://schemas.openxmlformats.org/officeDocument/2006/relationships/slideLayout" Target="../slideLayouts/slideLayout6.xml"/><Relationship Id="rId5" Type="http://schemas.openxmlformats.org/officeDocument/2006/relationships/image" Target="../media/image48.png"/><Relationship Id="rId4" Type="http://schemas.openxmlformats.org/officeDocument/2006/relationships/image" Target="../media/image47.png"/></Relationships>
</file>

<file path=ppt/slides/_rels/slide19.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notesSlide" Target="../notesSlides/notesSlide19.xml"/><Relationship Id="rId1" Type="http://schemas.openxmlformats.org/officeDocument/2006/relationships/slideLayout" Target="../slideLayouts/slideLayout6.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image" Target="../media/image56.png"/></Relationships>
</file>

<file path=ppt/slides/_rels/slide22.xml.rels><?xml version="1.0" encoding="UTF-8" standalone="yes"?>
<Relationships xmlns="http://schemas.openxmlformats.org/package/2006/relationships"><Relationship Id="rId3" Type="http://schemas.openxmlformats.org/officeDocument/2006/relationships/image" Target="../media/image57.png"/><Relationship Id="rId7" Type="http://schemas.openxmlformats.org/officeDocument/2006/relationships/image" Target="../media/image61.png"/><Relationship Id="rId2" Type="http://schemas.openxmlformats.org/officeDocument/2006/relationships/notesSlide" Target="../notesSlides/notesSlide22.xml"/><Relationship Id="rId1" Type="http://schemas.openxmlformats.org/officeDocument/2006/relationships/slideLayout" Target="../slideLayouts/slideLayout6.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2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3.xml"/><Relationship Id="rId1" Type="http://schemas.openxmlformats.org/officeDocument/2006/relationships/slideLayout" Target="../slideLayouts/slideLayout6.xml"/><Relationship Id="rId4" Type="http://schemas.openxmlformats.org/officeDocument/2006/relationships/image" Target="../media/image63.png"/></Relationships>
</file>

<file path=ppt/slides/_rels/slide24.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25.xml"/><Relationship Id="rId1" Type="http://schemas.openxmlformats.org/officeDocument/2006/relationships/slideLayout" Target="../slideLayouts/slideLayout6.xml"/><Relationship Id="rId4" Type="http://schemas.openxmlformats.org/officeDocument/2006/relationships/image" Target="../media/image66.png"/></Relationships>
</file>

<file path=ppt/slides/_rels/slide26.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26.xml"/><Relationship Id="rId1" Type="http://schemas.openxmlformats.org/officeDocument/2006/relationships/slideLayout" Target="../slideLayouts/slideLayout6.xml"/><Relationship Id="rId4" Type="http://schemas.openxmlformats.org/officeDocument/2006/relationships/image" Target="../media/image68.png"/></Relationships>
</file>

<file path=ppt/slides/_rels/slide27.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27.xml"/><Relationship Id="rId1" Type="http://schemas.openxmlformats.org/officeDocument/2006/relationships/slideLayout" Target="../slideLayouts/slideLayout6.xml"/><Relationship Id="rId5" Type="http://schemas.openxmlformats.org/officeDocument/2006/relationships/image" Target="../media/image71.png"/><Relationship Id="rId4" Type="http://schemas.openxmlformats.org/officeDocument/2006/relationships/image" Target="../media/image70.png"/></Relationships>
</file>

<file path=ppt/slides/_rels/slide28.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28.xml"/><Relationship Id="rId1" Type="http://schemas.openxmlformats.org/officeDocument/2006/relationships/slideLayout" Target="../slideLayouts/slideLayout6.xml"/><Relationship Id="rId5" Type="http://schemas.openxmlformats.org/officeDocument/2006/relationships/image" Target="../media/image74.png"/><Relationship Id="rId4" Type="http://schemas.openxmlformats.org/officeDocument/2006/relationships/image" Target="../media/image73.png"/></Relationships>
</file>

<file path=ppt/slides/_rels/slide29.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29.xml"/><Relationship Id="rId1" Type="http://schemas.openxmlformats.org/officeDocument/2006/relationships/slideLayout" Target="../slideLayouts/slideLayout6.xml"/><Relationship Id="rId5" Type="http://schemas.openxmlformats.org/officeDocument/2006/relationships/image" Target="../media/image77.png"/><Relationship Id="rId4" Type="http://schemas.openxmlformats.org/officeDocument/2006/relationships/image" Target="../media/image76.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30.xml"/><Relationship Id="rId1" Type="http://schemas.openxmlformats.org/officeDocument/2006/relationships/slideLayout" Target="../slideLayouts/slideLayout6.xml"/><Relationship Id="rId5" Type="http://schemas.openxmlformats.org/officeDocument/2006/relationships/image" Target="../media/image80.png"/><Relationship Id="rId4" Type="http://schemas.openxmlformats.org/officeDocument/2006/relationships/image" Target="../media/image79.png"/></Relationships>
</file>

<file path=ppt/slides/_rels/slide31.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31.xml"/><Relationship Id="rId1" Type="http://schemas.openxmlformats.org/officeDocument/2006/relationships/slideLayout" Target="../slideLayouts/slideLayout6.xml"/><Relationship Id="rId4" Type="http://schemas.openxmlformats.org/officeDocument/2006/relationships/image" Target="../media/image82.png"/></Relationships>
</file>

<file path=ppt/slides/_rels/slide32.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32.xml"/><Relationship Id="rId1" Type="http://schemas.openxmlformats.org/officeDocument/2006/relationships/slideLayout" Target="../slideLayouts/slideLayout6.xml"/><Relationship Id="rId6" Type="http://schemas.openxmlformats.org/officeDocument/2006/relationships/image" Target="../media/image86.png"/><Relationship Id="rId5" Type="http://schemas.openxmlformats.org/officeDocument/2006/relationships/image" Target="../media/image85.png"/><Relationship Id="rId4" Type="http://schemas.openxmlformats.org/officeDocument/2006/relationships/image" Target="../media/image84.png"/></Relationships>
</file>

<file path=ppt/slides/_rels/slide33.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33.xml"/><Relationship Id="rId1" Type="http://schemas.openxmlformats.org/officeDocument/2006/relationships/slideLayout" Target="../slideLayouts/slideLayout6.xml"/><Relationship Id="rId5" Type="http://schemas.openxmlformats.org/officeDocument/2006/relationships/image" Target="../media/image89.png"/><Relationship Id="rId4" Type="http://schemas.openxmlformats.org/officeDocument/2006/relationships/image" Target="../media/image88.png"/></Relationships>
</file>

<file path=ppt/slides/_rels/slide34.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34.xml"/><Relationship Id="rId1" Type="http://schemas.openxmlformats.org/officeDocument/2006/relationships/slideLayout" Target="../slideLayouts/slideLayout6.xml"/><Relationship Id="rId5" Type="http://schemas.openxmlformats.org/officeDocument/2006/relationships/image" Target="../media/image92.png"/><Relationship Id="rId4" Type="http://schemas.openxmlformats.org/officeDocument/2006/relationships/image" Target="../media/image91.png"/></Relationships>
</file>

<file path=ppt/slides/_rels/slide35.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35.xml"/><Relationship Id="rId1" Type="http://schemas.openxmlformats.org/officeDocument/2006/relationships/slideLayout" Target="../slideLayouts/slideLayout6.xml"/><Relationship Id="rId6" Type="http://schemas.openxmlformats.org/officeDocument/2006/relationships/image" Target="../media/image96.png"/><Relationship Id="rId5" Type="http://schemas.openxmlformats.org/officeDocument/2006/relationships/image" Target="../media/image95.png"/><Relationship Id="rId4" Type="http://schemas.openxmlformats.org/officeDocument/2006/relationships/image" Target="../media/image94.png"/></Relationships>
</file>

<file path=ppt/slides/_rels/slide36.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36.xml"/><Relationship Id="rId1" Type="http://schemas.openxmlformats.org/officeDocument/2006/relationships/slideLayout" Target="../slideLayouts/slideLayout6.xml"/><Relationship Id="rId4" Type="http://schemas.openxmlformats.org/officeDocument/2006/relationships/image" Target="../media/image98.png"/></Relationships>
</file>

<file path=ppt/slides/_rels/slide37.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37.xml"/><Relationship Id="rId1" Type="http://schemas.openxmlformats.org/officeDocument/2006/relationships/slideLayout" Target="../slideLayouts/slideLayout6.xml"/><Relationship Id="rId4" Type="http://schemas.openxmlformats.org/officeDocument/2006/relationships/image" Target="../media/image100.png"/></Relationships>
</file>

<file path=ppt/slides/_rels/slide38.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38.xml"/><Relationship Id="rId1" Type="http://schemas.openxmlformats.org/officeDocument/2006/relationships/slideLayout" Target="../slideLayouts/slideLayout6.xml"/><Relationship Id="rId6" Type="http://schemas.openxmlformats.org/officeDocument/2006/relationships/image" Target="../media/image104.png"/><Relationship Id="rId5" Type="http://schemas.openxmlformats.org/officeDocument/2006/relationships/image" Target="../media/image103.png"/><Relationship Id="rId4" Type="http://schemas.openxmlformats.org/officeDocument/2006/relationships/image" Target="../media/image102.png"/></Relationships>
</file>

<file path=ppt/slides/_rels/slide39.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39.xml"/><Relationship Id="rId1" Type="http://schemas.openxmlformats.org/officeDocument/2006/relationships/slideLayout" Target="../slideLayouts/slideLayout6.xml"/><Relationship Id="rId4" Type="http://schemas.openxmlformats.org/officeDocument/2006/relationships/image" Target="../media/image10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notesSlide" Target="../notesSlides/notesSlide40.xml"/><Relationship Id="rId1" Type="http://schemas.openxmlformats.org/officeDocument/2006/relationships/slideLayout" Target="../slideLayouts/slideLayout6.xml"/><Relationship Id="rId4" Type="http://schemas.openxmlformats.org/officeDocument/2006/relationships/image" Target="../media/image108.png"/></Relationships>
</file>

<file path=ppt/slides/_rels/slide41.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41.xml"/><Relationship Id="rId1" Type="http://schemas.openxmlformats.org/officeDocument/2006/relationships/slideLayout" Target="../slideLayouts/slideLayout6.xml"/><Relationship Id="rId5" Type="http://schemas.openxmlformats.org/officeDocument/2006/relationships/image" Target="../media/image111.png"/><Relationship Id="rId4" Type="http://schemas.openxmlformats.org/officeDocument/2006/relationships/image" Target="../media/image110.png"/></Relationships>
</file>

<file path=ppt/slides/_rels/slide42.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42.xml"/><Relationship Id="rId1" Type="http://schemas.openxmlformats.org/officeDocument/2006/relationships/slideLayout" Target="../slideLayouts/slideLayout6.xml"/><Relationship Id="rId4" Type="http://schemas.openxmlformats.org/officeDocument/2006/relationships/image" Target="../media/image113.png"/></Relationships>
</file>

<file path=ppt/slides/_rels/slide43.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notesSlide" Target="../notesSlides/notesSlide45.xml"/><Relationship Id="rId1" Type="http://schemas.openxmlformats.org/officeDocument/2006/relationships/slideLayout" Target="../slideLayouts/slideLayout6.xml"/><Relationship Id="rId4" Type="http://schemas.openxmlformats.org/officeDocument/2006/relationships/image" Target="../media/image117.png"/></Relationships>
</file>

<file path=ppt/slides/_rels/slide46.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notesSlide" Target="../notesSlides/notesSlide46.xml"/><Relationship Id="rId1" Type="http://schemas.openxmlformats.org/officeDocument/2006/relationships/slideLayout" Target="../slideLayouts/slideLayout6.xml"/><Relationship Id="rId5" Type="http://schemas.openxmlformats.org/officeDocument/2006/relationships/image" Target="../media/image120.png"/><Relationship Id="rId4" Type="http://schemas.openxmlformats.org/officeDocument/2006/relationships/image" Target="../media/image119.png"/></Relationships>
</file>

<file path=ppt/slides/_rels/slide47.xml.rels><?xml version="1.0" encoding="UTF-8" standalone="yes"?>
<Relationships xmlns="http://schemas.openxmlformats.org/package/2006/relationships"><Relationship Id="rId3" Type="http://schemas.openxmlformats.org/officeDocument/2006/relationships/image" Target="../media/image121.png"/><Relationship Id="rId7" Type="http://schemas.openxmlformats.org/officeDocument/2006/relationships/image" Target="../media/image125.png"/><Relationship Id="rId2" Type="http://schemas.openxmlformats.org/officeDocument/2006/relationships/notesSlide" Target="../notesSlides/notesSlide47.xml"/><Relationship Id="rId1" Type="http://schemas.openxmlformats.org/officeDocument/2006/relationships/slideLayout" Target="../slideLayouts/slideLayout6.xml"/><Relationship Id="rId6" Type="http://schemas.openxmlformats.org/officeDocument/2006/relationships/image" Target="../media/image124.png"/><Relationship Id="rId5" Type="http://schemas.openxmlformats.org/officeDocument/2006/relationships/image" Target="../media/image123.png"/><Relationship Id="rId4" Type="http://schemas.openxmlformats.org/officeDocument/2006/relationships/image" Target="../media/image122.png"/></Relationships>
</file>

<file path=ppt/slides/_rels/slide48.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notesSlide" Target="../notesSlides/notesSlide48.xml"/><Relationship Id="rId1" Type="http://schemas.openxmlformats.org/officeDocument/2006/relationships/slideLayout" Target="../slideLayouts/slideLayout6.xml"/><Relationship Id="rId4" Type="http://schemas.openxmlformats.org/officeDocument/2006/relationships/image" Target="../media/image127.png"/></Relationships>
</file>

<file path=ppt/slides/_rels/slide49.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notesSlide" Target="../notesSlides/notesSlide49.xml"/><Relationship Id="rId1" Type="http://schemas.openxmlformats.org/officeDocument/2006/relationships/slideLayout" Target="../slideLayouts/slideLayout6.xml"/><Relationship Id="rId4" Type="http://schemas.openxmlformats.org/officeDocument/2006/relationships/image" Target="../media/image129.png"/></Relationships>
</file>

<file path=ppt/slides/_rels/slide5.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32.xml"/><Relationship Id="rId18" Type="http://schemas.openxmlformats.org/officeDocument/2006/relationships/image" Target="../media/image7.png"/><Relationship Id="rId3" Type="http://schemas.openxmlformats.org/officeDocument/2006/relationships/slide" Target="slide6.xml"/><Relationship Id="rId7" Type="http://schemas.openxmlformats.org/officeDocument/2006/relationships/slide" Target="slide11.xml"/><Relationship Id="rId12" Type="http://schemas.openxmlformats.org/officeDocument/2006/relationships/slide" Target="slide29.xml"/><Relationship Id="rId17" Type="http://schemas.openxmlformats.org/officeDocument/2006/relationships/slide" Target="slide56.xml"/><Relationship Id="rId2" Type="http://schemas.openxmlformats.org/officeDocument/2006/relationships/notesSlide" Target="../notesSlides/notesSlide5.xml"/><Relationship Id="rId16" Type="http://schemas.openxmlformats.org/officeDocument/2006/relationships/slide" Target="slide49.xml"/><Relationship Id="rId20" Type="http://schemas.openxmlformats.org/officeDocument/2006/relationships/slide" Target="slide61.xml"/><Relationship Id="rId1" Type="http://schemas.openxmlformats.org/officeDocument/2006/relationships/slideLayout" Target="../slideLayouts/slideLayout5.xml"/><Relationship Id="rId6" Type="http://schemas.openxmlformats.org/officeDocument/2006/relationships/slide" Target="slide9.xml"/><Relationship Id="rId11" Type="http://schemas.openxmlformats.org/officeDocument/2006/relationships/slide" Target="slide23.xml"/><Relationship Id="rId5" Type="http://schemas.openxmlformats.org/officeDocument/2006/relationships/slide" Target="slide8.xml"/><Relationship Id="rId15" Type="http://schemas.openxmlformats.org/officeDocument/2006/relationships/slide" Target="slide42.xml"/><Relationship Id="rId10" Type="http://schemas.openxmlformats.org/officeDocument/2006/relationships/slide" Target="slide15.xml"/><Relationship Id="rId19" Type="http://schemas.openxmlformats.org/officeDocument/2006/relationships/image" Target="../media/image8.png"/><Relationship Id="rId4" Type="http://schemas.openxmlformats.org/officeDocument/2006/relationships/slide" Target="slide7.xml"/><Relationship Id="rId9" Type="http://schemas.openxmlformats.org/officeDocument/2006/relationships/slide" Target="slide13.xml"/><Relationship Id="rId14" Type="http://schemas.openxmlformats.org/officeDocument/2006/relationships/slide" Target="slide35.xml"/></Relationships>
</file>

<file path=ppt/slides/_rels/slide50.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notesSlide" Target="../notesSlides/notesSlide50.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notesSlide" Target="../notesSlides/notesSlide51.xml"/><Relationship Id="rId1" Type="http://schemas.openxmlformats.org/officeDocument/2006/relationships/slideLayout" Target="../slideLayouts/slideLayout6.xml"/><Relationship Id="rId4" Type="http://schemas.openxmlformats.org/officeDocument/2006/relationships/image" Target="../media/image132.png"/></Relationships>
</file>

<file path=ppt/slides/_rels/slide52.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notesSlide" Target="../notesSlides/notesSlide52.xml"/><Relationship Id="rId1" Type="http://schemas.openxmlformats.org/officeDocument/2006/relationships/slideLayout" Target="../slideLayouts/slideLayout6.xml"/><Relationship Id="rId5" Type="http://schemas.openxmlformats.org/officeDocument/2006/relationships/image" Target="../media/image135.png"/><Relationship Id="rId4" Type="http://schemas.openxmlformats.org/officeDocument/2006/relationships/image" Target="../media/image134.png"/></Relationships>
</file>

<file path=ppt/slides/_rels/slide53.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notesSlide" Target="../notesSlides/notesSlide53.xml"/><Relationship Id="rId1" Type="http://schemas.openxmlformats.org/officeDocument/2006/relationships/slideLayout" Target="../slideLayouts/slideLayout6.xml"/><Relationship Id="rId4" Type="http://schemas.openxmlformats.org/officeDocument/2006/relationships/image" Target="../media/image137.png"/></Relationships>
</file>

<file path=ppt/slides/_rels/slide54.xml.rels><?xml version="1.0" encoding="UTF-8" standalone="yes"?>
<Relationships xmlns="http://schemas.openxmlformats.org/package/2006/relationships"><Relationship Id="rId3" Type="http://schemas.openxmlformats.org/officeDocument/2006/relationships/image" Target="../media/image138.png"/><Relationship Id="rId2" Type="http://schemas.openxmlformats.org/officeDocument/2006/relationships/notesSlide" Target="../notesSlides/notesSlide54.xml"/><Relationship Id="rId1" Type="http://schemas.openxmlformats.org/officeDocument/2006/relationships/slideLayout" Target="../slideLayouts/slideLayout6.xml"/><Relationship Id="rId4" Type="http://schemas.openxmlformats.org/officeDocument/2006/relationships/image" Target="../media/image139.png"/></Relationships>
</file>

<file path=ppt/slides/_rels/slide55.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notesSlide" Target="../notesSlides/notesSlide55.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3" Type="http://schemas.openxmlformats.org/officeDocument/2006/relationships/image" Target="../media/image141.png"/><Relationship Id="rId2" Type="http://schemas.openxmlformats.org/officeDocument/2006/relationships/notesSlide" Target="../notesSlides/notesSlide56.xml"/><Relationship Id="rId1" Type="http://schemas.openxmlformats.org/officeDocument/2006/relationships/slideLayout" Target="../slideLayouts/slideLayout6.xml"/><Relationship Id="rId4" Type="http://schemas.openxmlformats.org/officeDocument/2006/relationships/image" Target="../media/image142.png"/></Relationships>
</file>

<file path=ppt/slides/_rels/slide57.xml.rels><?xml version="1.0" encoding="UTF-8" standalone="yes"?>
<Relationships xmlns="http://schemas.openxmlformats.org/package/2006/relationships"><Relationship Id="rId3" Type="http://schemas.openxmlformats.org/officeDocument/2006/relationships/image" Target="../media/image143.png"/><Relationship Id="rId2" Type="http://schemas.openxmlformats.org/officeDocument/2006/relationships/notesSlide" Target="../notesSlides/notesSlide57.xml"/><Relationship Id="rId1" Type="http://schemas.openxmlformats.org/officeDocument/2006/relationships/slideLayout" Target="../slideLayouts/slideLayout6.xml"/><Relationship Id="rId5" Type="http://schemas.openxmlformats.org/officeDocument/2006/relationships/image" Target="../media/image145.png"/><Relationship Id="rId4" Type="http://schemas.openxmlformats.org/officeDocument/2006/relationships/image" Target="../media/image144.png"/></Relationships>
</file>

<file path=ppt/slides/_rels/slide58.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notesSlide" Target="../notesSlides/notesSlide58.xml"/><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3" Type="http://schemas.openxmlformats.org/officeDocument/2006/relationships/image" Target="../media/image147.png"/><Relationship Id="rId2" Type="http://schemas.openxmlformats.org/officeDocument/2006/relationships/notesSlide" Target="../notesSlides/notesSlide59.xml"/><Relationship Id="rId1" Type="http://schemas.openxmlformats.org/officeDocument/2006/relationships/slideLayout" Target="../slideLayouts/slideLayout6.xml"/><Relationship Id="rId4" Type="http://schemas.openxmlformats.org/officeDocument/2006/relationships/image" Target="../media/image148.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60.xml.rels><?xml version="1.0" encoding="UTF-8" standalone="yes"?>
<Relationships xmlns="http://schemas.openxmlformats.org/package/2006/relationships"><Relationship Id="rId3" Type="http://schemas.openxmlformats.org/officeDocument/2006/relationships/image" Target="../media/image149.png"/><Relationship Id="rId2" Type="http://schemas.openxmlformats.org/officeDocument/2006/relationships/notesSlide" Target="../notesSlides/notesSlide60.xml"/><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notesSlide" Target="../notesSlides/notesSlide61.xml"/><Relationship Id="rId1" Type="http://schemas.openxmlformats.org/officeDocument/2006/relationships/slideLayout" Target="../slideLayouts/slideLayout6.xml"/><Relationship Id="rId6" Type="http://schemas.openxmlformats.org/officeDocument/2006/relationships/image" Target="../media/image153.png"/><Relationship Id="rId5" Type="http://schemas.openxmlformats.org/officeDocument/2006/relationships/image" Target="../media/image152.png"/><Relationship Id="rId4" Type="http://schemas.openxmlformats.org/officeDocument/2006/relationships/image" Target="../media/image151.png"/></Relationships>
</file>

<file path=ppt/slides/_rels/slide62.xml.rels><?xml version="1.0" encoding="UTF-8" standalone="yes"?>
<Relationships xmlns="http://schemas.openxmlformats.org/package/2006/relationships"><Relationship Id="rId3" Type="http://schemas.openxmlformats.org/officeDocument/2006/relationships/image" Target="../media/image154.png"/><Relationship Id="rId2" Type="http://schemas.openxmlformats.org/officeDocument/2006/relationships/notesSlide" Target="../notesSlides/notesSlide62.xml"/><Relationship Id="rId1" Type="http://schemas.openxmlformats.org/officeDocument/2006/relationships/slideLayout" Target="../slideLayouts/slideLayout6.xml"/><Relationship Id="rId5" Type="http://schemas.openxmlformats.org/officeDocument/2006/relationships/image" Target="../media/image156.png"/><Relationship Id="rId4" Type="http://schemas.openxmlformats.org/officeDocument/2006/relationships/image" Target="../media/image155.png"/></Relationships>
</file>

<file path=ppt/slides/_rels/slide63.xml.rels><?xml version="1.0" encoding="UTF-8" standalone="yes"?>
<Relationships xmlns="http://schemas.openxmlformats.org/package/2006/relationships"><Relationship Id="rId3" Type="http://schemas.openxmlformats.org/officeDocument/2006/relationships/image" Target="../media/image157.png"/><Relationship Id="rId2" Type="http://schemas.openxmlformats.org/officeDocument/2006/relationships/notesSlide" Target="../notesSlides/notesSlide63.xml"/><Relationship Id="rId1" Type="http://schemas.openxmlformats.org/officeDocument/2006/relationships/slideLayout" Target="../slideLayouts/slideLayout6.xml"/><Relationship Id="rId4" Type="http://schemas.openxmlformats.org/officeDocument/2006/relationships/image" Target="../media/image158.png"/></Relationships>
</file>

<file path=ppt/slides/_rels/slide64.xml.rels><?xml version="1.0" encoding="UTF-8" standalone="yes"?>
<Relationships xmlns="http://schemas.openxmlformats.org/package/2006/relationships"><Relationship Id="rId3" Type="http://schemas.openxmlformats.org/officeDocument/2006/relationships/image" Target="../media/image159.png"/><Relationship Id="rId2" Type="http://schemas.openxmlformats.org/officeDocument/2006/relationships/notesSlide" Target="../notesSlides/notesSlide64.xml"/><Relationship Id="rId1" Type="http://schemas.openxmlformats.org/officeDocument/2006/relationships/slideLayout" Target="../slideLayouts/slideLayout6.xml"/><Relationship Id="rId4" Type="http://schemas.openxmlformats.org/officeDocument/2006/relationships/image" Target="../media/image160.png"/></Relationships>
</file>

<file path=ppt/slides/_rels/slide65.xml.rels><?xml version="1.0" encoding="UTF-8" standalone="yes"?>
<Relationships xmlns="http://schemas.openxmlformats.org/package/2006/relationships"><Relationship Id="rId3" Type="http://schemas.openxmlformats.org/officeDocument/2006/relationships/image" Target="../media/image161.png"/><Relationship Id="rId2" Type="http://schemas.openxmlformats.org/officeDocument/2006/relationships/notesSlide" Target="../notesSlides/notesSlide65.xml"/><Relationship Id="rId1" Type="http://schemas.openxmlformats.org/officeDocument/2006/relationships/slideLayout" Target="../slideLayouts/slideLayout6.xml"/><Relationship Id="rId4" Type="http://schemas.openxmlformats.org/officeDocument/2006/relationships/image" Target="../media/image162.png"/></Relationships>
</file>

<file path=ppt/slides/_rels/slide66.xml.rels><?xml version="1.0" encoding="UTF-8" standalone="yes"?>
<Relationships xmlns="http://schemas.openxmlformats.org/package/2006/relationships"><Relationship Id="rId3" Type="http://schemas.openxmlformats.org/officeDocument/2006/relationships/image" Target="../media/image163.png"/><Relationship Id="rId2" Type="http://schemas.openxmlformats.org/officeDocument/2006/relationships/notesSlide" Target="../notesSlides/notesSlide66.xml"/><Relationship Id="rId1" Type="http://schemas.openxmlformats.org/officeDocument/2006/relationships/slideLayout" Target="../slideLayouts/slideLayout6.xml"/><Relationship Id="rId5" Type="http://schemas.openxmlformats.org/officeDocument/2006/relationships/image" Target="../media/image165.png"/><Relationship Id="rId4" Type="http://schemas.openxmlformats.org/officeDocument/2006/relationships/image" Target="../media/image164.png"/></Relationships>
</file>

<file path=ppt/slides/_rels/slide67.xml.rels><?xml version="1.0" encoding="UTF-8" standalone="yes"?>
<Relationships xmlns="http://schemas.openxmlformats.org/package/2006/relationships"><Relationship Id="rId3" Type="http://schemas.openxmlformats.org/officeDocument/2006/relationships/image" Target="../media/image166.png"/><Relationship Id="rId2" Type="http://schemas.openxmlformats.org/officeDocument/2006/relationships/notesSlide" Target="../notesSlides/notesSlide67.xml"/><Relationship Id="rId1" Type="http://schemas.openxmlformats.org/officeDocument/2006/relationships/slideLayout" Target="../slideLayouts/slideLayout6.xml"/><Relationship Id="rId5" Type="http://schemas.openxmlformats.org/officeDocument/2006/relationships/image" Target="../media/image168.png"/><Relationship Id="rId4" Type="http://schemas.openxmlformats.org/officeDocument/2006/relationships/image" Target="../media/image167.png"/></Relationships>
</file>

<file path=ppt/slides/_rels/slide68.xml.rels><?xml version="1.0" encoding="UTF-8" standalone="yes"?>
<Relationships xmlns="http://schemas.openxmlformats.org/package/2006/relationships"><Relationship Id="rId3" Type="http://schemas.openxmlformats.org/officeDocument/2006/relationships/image" Target="../media/image169.png"/><Relationship Id="rId2" Type="http://schemas.openxmlformats.org/officeDocument/2006/relationships/notesSlide" Target="../notesSlides/notesSlide68.xml"/><Relationship Id="rId1" Type="http://schemas.openxmlformats.org/officeDocument/2006/relationships/slideLayout" Target="../slideLayouts/slideLayout6.xml"/><Relationship Id="rId5" Type="http://schemas.openxmlformats.org/officeDocument/2006/relationships/image" Target="../media/image171.png"/><Relationship Id="rId4" Type="http://schemas.openxmlformats.org/officeDocument/2006/relationships/image" Target="../media/image170.png"/></Relationships>
</file>

<file path=ppt/slides/_rels/slide69.xml.rels><?xml version="1.0" encoding="UTF-8" standalone="yes"?>
<Relationships xmlns="http://schemas.openxmlformats.org/package/2006/relationships"><Relationship Id="rId3" Type="http://schemas.openxmlformats.org/officeDocument/2006/relationships/image" Target="../media/image172.png"/><Relationship Id="rId2" Type="http://schemas.openxmlformats.org/officeDocument/2006/relationships/notesSlide" Target="../notesSlides/notesSlide69.xml"/><Relationship Id="rId1" Type="http://schemas.openxmlformats.org/officeDocument/2006/relationships/slideLayout" Target="../slideLayouts/slideLayout6.xml"/><Relationship Id="rId4" Type="http://schemas.openxmlformats.org/officeDocument/2006/relationships/image" Target="../media/image173.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13.png"/><Relationship Id="rId4" Type="http://schemas.openxmlformats.org/officeDocument/2006/relationships/image" Target="../media/image12.png"/></Relationships>
</file>

<file path=ppt/slides/_rels/slide70.xml.rels><?xml version="1.0" encoding="UTF-8" standalone="yes"?>
<Relationships xmlns="http://schemas.openxmlformats.org/package/2006/relationships"><Relationship Id="rId3" Type="http://schemas.openxmlformats.org/officeDocument/2006/relationships/image" Target="../media/image174.png"/><Relationship Id="rId7" Type="http://schemas.openxmlformats.org/officeDocument/2006/relationships/image" Target="../media/image178.png"/><Relationship Id="rId2" Type="http://schemas.openxmlformats.org/officeDocument/2006/relationships/notesSlide" Target="../notesSlides/notesSlide70.xml"/><Relationship Id="rId1" Type="http://schemas.openxmlformats.org/officeDocument/2006/relationships/slideLayout" Target="../slideLayouts/slideLayout6.xml"/><Relationship Id="rId6" Type="http://schemas.openxmlformats.org/officeDocument/2006/relationships/image" Target="../media/image177.png"/><Relationship Id="rId5" Type="http://schemas.openxmlformats.org/officeDocument/2006/relationships/image" Target="../media/image176.png"/><Relationship Id="rId4" Type="http://schemas.openxmlformats.org/officeDocument/2006/relationships/image" Target="../media/image175.png"/></Relationships>
</file>

<file path=ppt/slides/_rels/slide71.xml.rels><?xml version="1.0" encoding="UTF-8" standalone="yes"?>
<Relationships xmlns="http://schemas.openxmlformats.org/package/2006/relationships"><Relationship Id="rId3" Type="http://schemas.openxmlformats.org/officeDocument/2006/relationships/image" Target="../media/image179.png"/><Relationship Id="rId2" Type="http://schemas.openxmlformats.org/officeDocument/2006/relationships/notesSlide" Target="../notesSlides/notesSlide71.xml"/><Relationship Id="rId1" Type="http://schemas.openxmlformats.org/officeDocument/2006/relationships/slideLayout" Target="../slideLayouts/slideLayout6.xml"/><Relationship Id="rId4" Type="http://schemas.openxmlformats.org/officeDocument/2006/relationships/image" Target="../media/image180.png"/></Relationships>
</file>

<file path=ppt/slides/_rels/slide72.xml.rels><?xml version="1.0" encoding="UTF-8" standalone="yes"?>
<Relationships xmlns="http://schemas.openxmlformats.org/package/2006/relationships"><Relationship Id="rId3" Type="http://schemas.openxmlformats.org/officeDocument/2006/relationships/image" Target="../media/image181.png"/><Relationship Id="rId2" Type="http://schemas.openxmlformats.org/officeDocument/2006/relationships/notesSlide" Target="../notesSlides/notesSlide72.xml"/><Relationship Id="rId1" Type="http://schemas.openxmlformats.org/officeDocument/2006/relationships/slideLayout" Target="../slideLayouts/slideLayout6.xml"/><Relationship Id="rId4" Type="http://schemas.openxmlformats.org/officeDocument/2006/relationships/image" Target="../media/image182.png"/></Relationships>
</file>

<file path=ppt/slides/_rels/slide73.xml.rels><?xml version="1.0" encoding="UTF-8" standalone="yes"?>
<Relationships xmlns="http://schemas.openxmlformats.org/package/2006/relationships"><Relationship Id="rId3" Type="http://schemas.openxmlformats.org/officeDocument/2006/relationships/image" Target="../media/image183.png"/><Relationship Id="rId2" Type="http://schemas.openxmlformats.org/officeDocument/2006/relationships/notesSlide" Target="../notesSlides/notesSlide73.xml"/><Relationship Id="rId1" Type="http://schemas.openxmlformats.org/officeDocument/2006/relationships/slideLayout" Target="../slideLayouts/slideLayout6.xml"/><Relationship Id="rId5" Type="http://schemas.openxmlformats.org/officeDocument/2006/relationships/image" Target="../media/image185.png"/><Relationship Id="rId4" Type="http://schemas.openxmlformats.org/officeDocument/2006/relationships/image" Target="../media/image184.png"/></Relationships>
</file>

<file path=ppt/slides/_rels/slide74.xml.rels><?xml version="1.0" encoding="UTF-8" standalone="yes"?>
<Relationships xmlns="http://schemas.openxmlformats.org/package/2006/relationships"><Relationship Id="rId3" Type="http://schemas.openxmlformats.org/officeDocument/2006/relationships/image" Target="../media/image186.png"/><Relationship Id="rId2" Type="http://schemas.openxmlformats.org/officeDocument/2006/relationships/notesSlide" Target="../notesSlides/notesSlide74.xml"/><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3" Type="http://schemas.openxmlformats.org/officeDocument/2006/relationships/image" Target="../media/image187.png"/><Relationship Id="rId2" Type="http://schemas.openxmlformats.org/officeDocument/2006/relationships/notesSlide" Target="../notesSlides/notesSlide75.xml"/><Relationship Id="rId1" Type="http://schemas.openxmlformats.org/officeDocument/2006/relationships/slideLayout" Target="../slideLayouts/slideLayout6.xml"/><Relationship Id="rId4" Type="http://schemas.openxmlformats.org/officeDocument/2006/relationships/image" Target="../media/image188.png"/></Relationships>
</file>

<file path=ppt/slides/_rels/slide76.xml.rels><?xml version="1.0" encoding="UTF-8" standalone="yes"?>
<Relationships xmlns="http://schemas.openxmlformats.org/package/2006/relationships"><Relationship Id="rId3" Type="http://schemas.openxmlformats.org/officeDocument/2006/relationships/image" Target="../media/image189.png"/><Relationship Id="rId2" Type="http://schemas.openxmlformats.org/officeDocument/2006/relationships/notesSlide" Target="../notesSlides/notesSlide76.xml"/><Relationship Id="rId1" Type="http://schemas.openxmlformats.org/officeDocument/2006/relationships/slideLayout" Target="../slideLayouts/slideLayout6.xml"/><Relationship Id="rId4" Type="http://schemas.openxmlformats.org/officeDocument/2006/relationships/image" Target="../media/image190.png"/></Relationships>
</file>

<file path=ppt/slides/_rels/slide77.xml.rels><?xml version="1.0" encoding="UTF-8" standalone="yes"?>
<Relationships xmlns="http://schemas.openxmlformats.org/package/2006/relationships"><Relationship Id="rId3" Type="http://schemas.openxmlformats.org/officeDocument/2006/relationships/image" Target="../media/image191.png"/><Relationship Id="rId2" Type="http://schemas.openxmlformats.org/officeDocument/2006/relationships/notesSlide" Target="../notesSlides/notesSlide77.xml"/><Relationship Id="rId1" Type="http://schemas.openxmlformats.org/officeDocument/2006/relationships/slideLayout" Target="../slideLayouts/slideLayout6.xml"/><Relationship Id="rId4" Type="http://schemas.openxmlformats.org/officeDocument/2006/relationships/image" Target="../media/image192.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6.xml"/><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6.xml"/><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name="Slide 1&amp;si=1checked= 1 &amp; amp; version = 1.0.5checked=1&amp;version=1.0.5">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17_1#b78b7a6cd?vcp=1&amp;vop=1&amp;pid=eed03113b&amp;color=36,64,97&amp;vtp=1&amp;bt=1&amp;bbb=1"/>
              <p:cNvSpPr/>
              <p:nvPr/>
            </p:nvSpPr>
            <p:spPr>
              <a:xfrm>
                <a:off x="539496" y="1673560"/>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例2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已知在递增的等差数列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中，</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3</m:t>
                        </m:r>
                      </m:sub>
                    </m:sSub>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6</m:t>
                        </m:r>
                      </m:sub>
                    </m:sSub>
                    <m:r>
                      <a:rPr lang="en-US" altLang="zh-CN" sz="1800" b="0" i="0">
                        <a:solidFill>
                          <a:srgbClr val="244061"/>
                        </a:solidFill>
                        <a:latin typeface="Cambria Math" pitchFamily="34" charset="0"/>
                        <a:ea typeface="Cambria Math" pitchFamily="34" charset="-122"/>
                        <a:cs typeface="Cambria Math" pitchFamily="34" charset="-120"/>
                      </a:rPr>
                      <m:t>=55</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4</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5</m:t>
                        </m:r>
                      </m:sub>
                    </m:sSub>
                    <m:r>
                      <a:rPr lang="en-US" altLang="zh-CN" sz="1800" b="0" i="0">
                        <a:solidFill>
                          <a:srgbClr val="244061"/>
                        </a:solidFill>
                        <a:latin typeface="Cambria Math" pitchFamily="34" charset="0"/>
                        <a:ea typeface="Cambria Math" pitchFamily="34" charset="-122"/>
                        <a:cs typeface="Cambria Math" pitchFamily="34" charset="-120"/>
                      </a:rPr>
                      <m:t>=16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6_BD.17_1#b78b7a6cd?vcp=1&amp;vop=1&amp;pid=eed03113b&amp;color=36,64,97&amp;vtp=1&amp;bt=1&amp;bbb=1"/>
              <p:cNvSpPr>
                <a:spLocks noRot="1" noChangeAspect="1" noMove="1" noResize="1" noEditPoints="1" noAdjustHandles="1" noChangeArrowheads="1" noChangeShapeType="1" noTextEdit="1"/>
              </p:cNvSpPr>
              <p:nvPr/>
            </p:nvSpPr>
            <p:spPr>
              <a:xfrm>
                <a:off x="539496" y="1673560"/>
                <a:ext cx="11109960" cy="360680"/>
              </a:xfrm>
              <a:prstGeom prst="rect">
                <a:avLst/>
              </a:prstGeom>
              <a:blipFill>
                <a:blip r:embed="rId3"/>
                <a:stretch>
                  <a:fillRect l="-1317"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BD.18_1#58a0e5641?vcp=1&amp;vop=1&amp;pid=b78b7a6cd&amp;color=36,64,97&amp;vtp=1&amp;bbb=1"/>
              <p:cNvSpPr/>
              <p:nvPr/>
            </p:nvSpPr>
            <p:spPr>
              <a:xfrm>
                <a:off x="539496" y="2076467"/>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求</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3</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和</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6</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7_BD.18_1#58a0e5641?vcp=1&amp;vop=1&amp;pid=b78b7a6cd&amp;color=36,64,97&amp;vtp=1&amp;bbb=1"/>
              <p:cNvSpPr>
                <a:spLocks noRot="1" noChangeAspect="1" noMove="1" noResize="1" noEditPoints="1" noAdjustHandles="1" noChangeArrowheads="1" noChangeShapeType="1" noTextEdit="1"/>
              </p:cNvSpPr>
              <p:nvPr/>
            </p:nvSpPr>
            <p:spPr>
              <a:xfrm>
                <a:off x="539496" y="2076467"/>
                <a:ext cx="11109960" cy="363665"/>
              </a:xfrm>
              <a:prstGeom prst="rect">
                <a:avLst/>
              </a:prstGeom>
              <a:blipFill>
                <a:blip r:embed="rId4"/>
                <a:stretch>
                  <a:fillRect l="-1317"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7_AN.19_1#58a0e5641?vcp=1&amp;vop=1&amp;pid=b78b7a6cd&amp;color=36,64,97&amp;vtp=1&amp;bbb=1"/>
              <p:cNvSpPr/>
              <p:nvPr/>
            </p:nvSpPr>
            <p:spPr>
              <a:xfrm>
                <a:off x="539496" y="2449784"/>
                <a:ext cx="11109960" cy="685800"/>
              </a:xfrm>
              <a:prstGeom prst="rect">
                <a:avLst/>
              </a:prstGeom>
              <a:noFill/>
              <a:ln/>
            </p:spPr>
            <p:txBody>
              <a:bodyPr wrap="none" lIns="0" tIns="0" rIns="0" bIns="0" rtlCol="0" anchor="t"/>
              <a:lstStyle/>
              <a:p>
                <a:pPr algn="l" latinLnBrk="1">
                  <a:lnSpc>
                    <a:spcPts val="5400"/>
                  </a:lnSpc>
                </a:pPr>
                <a:r>
                  <a:rPr lang="en-US" altLang="zh-CN" sz="1800" b="0" i="0" dirty="0">
                    <a:solidFill>
                      <a:srgbClr val="6565FF"/>
                    </a:solidFill>
                    <a:latin typeface="Times New Roman" pitchFamily="34" charset="0"/>
                    <a:ea typeface="微软雅黑" pitchFamily="34" charset="-122"/>
                    <a:cs typeface="Times New Roman" pitchFamily="34" charset="-120"/>
                  </a:rPr>
                  <a:t>【解】因为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4</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5</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3</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6</m:t>
                        </m:r>
                      </m:sub>
                    </m:sSub>
                    <m:r>
                      <a:rPr lang="en-US" altLang="zh-CN" sz="1800" b="0" i="0">
                        <a:solidFill>
                          <a:srgbClr val="6565FF"/>
                        </a:solidFill>
                        <a:latin typeface="Cambria Math" pitchFamily="34" charset="0"/>
                        <a:ea typeface="Cambria Math" pitchFamily="34" charset="-122"/>
                        <a:cs typeface="Cambria Math" pitchFamily="34" charset="-120"/>
                      </a:rPr>
                      <m:t>=16</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3</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6</m:t>
                                </m:r>
                              </m:sub>
                            </m:sSub>
                            <m:r>
                              <a:rPr lang="en-US" altLang="zh-CN" sz="1800" b="0" i="0">
                                <a:solidFill>
                                  <a:srgbClr val="6565FF"/>
                                </a:solidFill>
                                <a:latin typeface="Cambria Math" pitchFamily="34" charset="0"/>
                                <a:ea typeface="Cambria Math" pitchFamily="34" charset="-122"/>
                                <a:cs typeface="Cambria Math" pitchFamily="34" charset="-120"/>
                              </a:rPr>
                              <m:t>=55,</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3</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6</m:t>
                                </m:r>
                              </m:sub>
                            </m:sSub>
                            <m:r>
                              <a:rPr lang="en-US" altLang="zh-CN" sz="1800" b="0" i="0">
                                <a:solidFill>
                                  <a:srgbClr val="6565FF"/>
                                </a:solidFill>
                                <a:latin typeface="Cambria Math" pitchFamily="34" charset="0"/>
                                <a:ea typeface="Cambria Math" pitchFamily="34" charset="-122"/>
                                <a:cs typeface="Cambria Math" pitchFamily="34" charset="-120"/>
                              </a:rPr>
                              <m:t>=16.</m:t>
                            </m:r>
                          </m:e>
                        </m:eqArr>
                      </m:e>
                    </m:d>
                  </m:oMath>
                </a14:m>
                <a:r>
                  <a:rPr lang="en-US" altLang="zh-CN" sz="1800" b="0" i="0" dirty="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是递增数列，所以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3</m:t>
                        </m:r>
                      </m:sub>
                    </m:sSub>
                    <m:r>
                      <a:rPr lang="en-US" altLang="zh-CN" sz="1800" b="0" i="0">
                        <a:solidFill>
                          <a:srgbClr val="6565FF"/>
                        </a:solidFill>
                        <a:latin typeface="Cambria Math" pitchFamily="34" charset="0"/>
                        <a:ea typeface="Cambria Math" pitchFamily="34" charset="-122"/>
                        <a:cs typeface="Cambria Math" pitchFamily="34" charset="-120"/>
                      </a:rPr>
                      <m:t>=5</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6</m:t>
                        </m:r>
                      </m:sub>
                    </m:sSub>
                    <m:r>
                      <a:rPr lang="en-US" altLang="zh-CN" sz="1800" b="0" i="0">
                        <a:solidFill>
                          <a:srgbClr val="6565FF"/>
                        </a:solidFill>
                        <a:latin typeface="Cambria Math" pitchFamily="34" charset="0"/>
                        <a:ea typeface="Cambria Math" pitchFamily="34" charset="-122"/>
                        <a:cs typeface="Cambria Math" pitchFamily="34" charset="-120"/>
                      </a:rPr>
                      <m:t>=11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4" name="QO_7_AN.19_1#58a0e5641?vcp=1&amp;vop=1&amp;pid=b78b7a6cd&amp;color=36,64,97&amp;vtp=1&amp;bbb=1"/>
              <p:cNvSpPr>
                <a:spLocks noRot="1" noChangeAspect="1" noMove="1" noResize="1" noEditPoints="1" noAdjustHandles="1" noChangeArrowheads="1" noChangeShapeType="1" noTextEdit="1"/>
              </p:cNvSpPr>
              <p:nvPr/>
            </p:nvSpPr>
            <p:spPr>
              <a:xfrm>
                <a:off x="539496" y="2449784"/>
                <a:ext cx="11109960" cy="685800"/>
              </a:xfrm>
              <a:prstGeom prst="rect">
                <a:avLst/>
              </a:prstGeom>
              <a:blipFill>
                <a:blip r:embed="rId5"/>
                <a:stretch>
                  <a:fillRect l="-1317" b="-178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7_BD.20_1#b5a51f6a9?vcp=1&amp;vop=1&amp;pid=b78b7a6cd&amp;color=36,64,97&amp;vtp=1&amp;bbb=1"/>
              <p:cNvSpPr/>
              <p:nvPr/>
            </p:nvSpPr>
            <p:spPr>
              <a:xfrm>
                <a:off x="539496" y="3122884"/>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求</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的通项公式.</a:t>
                </a:r>
                <a:endParaRPr lang="en-US" altLang="zh-CN" sz="1800" dirty="0"/>
              </a:p>
            </p:txBody>
          </p:sp>
        </mc:Choice>
        <mc:Fallback xmlns="">
          <p:sp>
            <p:nvSpPr>
              <p:cNvPr id="5" name="QO_7_BD.20_1#b5a51f6a9?vcp=1&amp;vop=1&amp;pid=b78b7a6cd&amp;color=36,64,97&amp;vtp=1&amp;bbb=1"/>
              <p:cNvSpPr>
                <a:spLocks noRot="1" noChangeAspect="1" noMove="1" noResize="1" noEditPoints="1" noAdjustHandles="1" noChangeArrowheads="1" noChangeShapeType="1" noTextEdit="1"/>
              </p:cNvSpPr>
              <p:nvPr/>
            </p:nvSpPr>
            <p:spPr>
              <a:xfrm>
                <a:off x="539496" y="3122884"/>
                <a:ext cx="11109960" cy="363665"/>
              </a:xfrm>
              <a:prstGeom prst="rect">
                <a:avLst/>
              </a:prstGeom>
              <a:blipFill>
                <a:blip r:embed="rId6"/>
                <a:stretch>
                  <a:fillRect l="-1317"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7_AN.21_1#b5a51f6a9?vcp=1&amp;vop=1&amp;pid=b78b7a6cd&amp;color=36,64,97&amp;vtp=1&amp;bbb=1"/>
              <p:cNvSpPr/>
              <p:nvPr/>
            </p:nvSpPr>
            <p:spPr>
              <a:xfrm>
                <a:off x="539496" y="3487375"/>
                <a:ext cx="11109960" cy="18654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【解】设数列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的公差为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𝑑</m:t>
                    </m:r>
                  </m:oMath>
                </a14:m>
                <a:r>
                  <a:rPr lang="en-US" altLang="zh-CN" sz="1800" b="0" i="0" dirty="0">
                    <a:solidFill>
                      <a:srgbClr val="6565FF"/>
                    </a:solidFill>
                    <a:latin typeface="Times New Roman" pitchFamily="34" charset="0"/>
                    <a:ea typeface="微软雅黑" pitchFamily="34" charset="-122"/>
                    <a:cs typeface="Times New Roman" pitchFamily="34" charset="-120"/>
                  </a:rPr>
                  <a:t>,首项为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由</a:t>
                </a:r>
                <a:r>
                  <a:rPr lang="en-US" altLang="zh-CN" sz="1800" b="0" i="0" dirty="0">
                    <a:solidFill>
                      <a:srgbClr val="6565FF"/>
                    </a:solidFill>
                    <a:latin typeface="Times New Roman" pitchFamily="34" charset="0"/>
                    <a:ea typeface="微软雅黑" pitchFamily="34" charset="-122"/>
                    <a:cs typeface="Times New Roman" pitchFamily="34" charset="-120"/>
                  </a:rPr>
                  <a:t>（1）得</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3</m:t>
                        </m:r>
                      </m:sub>
                    </m:sSub>
                    <m:r>
                      <a:rPr lang="en-US" altLang="zh-CN" sz="1800" b="0" i="0">
                        <a:solidFill>
                          <a:srgbClr val="6565FF"/>
                        </a:solidFill>
                        <a:latin typeface="Cambria Math" pitchFamily="34" charset="0"/>
                        <a:ea typeface="Cambria Math" pitchFamily="34" charset="-122"/>
                        <a:cs typeface="Cambria Math" pitchFamily="34" charset="-120"/>
                      </a:rPr>
                      <m:t>=5</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6</m:t>
                        </m:r>
                      </m:sub>
                    </m:sSub>
                    <m:r>
                      <a:rPr lang="en-US" altLang="zh-CN" sz="1800" b="0" i="0">
                        <a:solidFill>
                          <a:srgbClr val="6565FF"/>
                        </a:solidFill>
                        <a:latin typeface="Cambria Math" pitchFamily="34" charset="0"/>
                        <a:ea typeface="Cambria Math" pitchFamily="34" charset="-122"/>
                        <a:cs typeface="Cambria Math" pitchFamily="34" charset="-120"/>
                      </a:rPr>
                      <m:t>=11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53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=5,</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+5</m:t>
                            </m:r>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=11,</m:t>
                            </m:r>
                          </m:e>
                        </m:eqArr>
                      </m:e>
                    </m:d>
                  </m:oMath>
                </a14:m>
                <a:r>
                  <a:rPr lang="en-US" altLang="zh-CN" sz="1800" b="0" i="0" dirty="0">
                    <a:solidFill>
                      <a:srgbClr val="6565FF"/>
                    </a:solidFill>
                    <a:latin typeface="Times New Roman" pitchFamily="34" charset="0"/>
                    <a:ea typeface="微软雅黑" pitchFamily="34" charset="-122"/>
                    <a:cs typeface="Times New Roman" pitchFamily="34" charset="-120"/>
                  </a:rPr>
                  <a:t>解得</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=2,</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6565FF"/>
                            </a:solidFill>
                            <a:latin typeface="Cambria Math" pitchFamily="34" charset="0"/>
                            <a:ea typeface="Cambria Math" pitchFamily="34" charset="-122"/>
                            <a:cs typeface="Cambria Math" pitchFamily="34" charset="-120"/>
                          </a:rPr>
                          <m:t>𝐍</m:t>
                        </m:r>
                      </m:e>
                      <m:sub>
                        <m:r>
                          <a:rPr lang="en-US" altLang="zh-CN" sz="1800" b="0" i="0">
                            <a:solidFill>
                              <a:srgbClr val="6565FF"/>
                            </a:solidFill>
                            <a:latin typeface="Cambria Math" pitchFamily="34" charset="0"/>
                            <a:ea typeface="Cambria Math" pitchFamily="34" charset="-122"/>
                            <a:cs typeface="Cambria Math" pitchFamily="34" charset="-120"/>
                          </a:rPr>
                          <m:t>+</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6" name="QO_7_AN.21_1#b5a51f6a9?vcp=1&amp;vop=1&amp;pid=b78b7a6cd&amp;color=36,64,97&amp;vtp=1&amp;bbb=1"/>
              <p:cNvSpPr>
                <a:spLocks noRot="1" noChangeAspect="1" noMove="1" noResize="1" noEditPoints="1" noAdjustHandles="1" noChangeArrowheads="1" noChangeShapeType="1" noTextEdit="1"/>
              </p:cNvSpPr>
              <p:nvPr/>
            </p:nvSpPr>
            <p:spPr>
              <a:xfrm>
                <a:off x="539496" y="3487375"/>
                <a:ext cx="11109960" cy="1865440"/>
              </a:xfrm>
              <a:prstGeom prst="rect">
                <a:avLst/>
              </a:prstGeom>
              <a:blipFill>
                <a:blip r:embed="rId7"/>
                <a:stretch>
                  <a:fillRect l="-1317" b="-751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6">
                                            <p:bg/>
                                          </p:spTgt>
                                        </p:tgtEl>
                                        <p:attrNameLst>
                                          <p:attrName>style.visibility</p:attrName>
                                        </p:attrNameLst>
                                      </p:cBhvr>
                                      <p:to>
                                        <p:strVal val="visible"/>
                                      </p:to>
                                    </p:set>
                                    <p:animEffect transition="in" filter="fade">
                                      <p:cBhvr>
                                        <p:cTn id="19" dur="500"/>
                                        <p:tgtEl>
                                          <p:spTgt spid="6">
                                            <p:bg/>
                                          </p:spTgt>
                                        </p:tgtEl>
                                      </p:cBhvr>
                                    </p:animEffect>
                                    <p:anim calcmode="lin" valueType="num">
                                      <p:cBhvr>
                                        <p:cTn id="20" dur="500" fill="hold"/>
                                        <p:tgtEl>
                                          <p:spTgt spid="6">
                                            <p:bg/>
                                          </p:spTgt>
                                        </p:tgtEl>
                                        <p:attrNameLst>
                                          <p:attrName>ppt_x</p:attrName>
                                        </p:attrNameLst>
                                      </p:cBhvr>
                                      <p:tavLst>
                                        <p:tav tm="0">
                                          <p:val>
                                            <p:strVal val="#ppt_x"/>
                                          </p:val>
                                        </p:tav>
                                        <p:tav tm="100000">
                                          <p:val>
                                            <p:strVal val="#ppt_x"/>
                                          </p:val>
                                        </p:tav>
                                      </p:tavLst>
                                    </p:anim>
                                    <p:anim calcmode="lin" valueType="num">
                                      <p:cBhvr>
                                        <p:cTn id="21" dur="500" fill="hold"/>
                                        <p:tgtEl>
                                          <p:spTgt spid="6">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6">
                                            <p:txEl>
                                              <p:pRg st="0" end="0"/>
                                            </p:txEl>
                                          </p:spTgt>
                                        </p:tgtEl>
                                        <p:attrNameLst>
                                          <p:attrName>style.visibility</p:attrName>
                                        </p:attrNameLst>
                                      </p:cBhvr>
                                      <p:to>
                                        <p:strVal val="visible"/>
                                      </p:to>
                                    </p:set>
                                    <p:animEffect transition="in" filter="fade">
                                      <p:cBhvr>
                                        <p:cTn id="24" dur="500"/>
                                        <p:tgtEl>
                                          <p:spTgt spid="6">
                                            <p:txEl>
                                              <p:pRg st="0" end="0"/>
                                            </p:txEl>
                                          </p:spTgt>
                                        </p:tgtEl>
                                      </p:cBhvr>
                                    </p:animEffect>
                                    <p:anim calcmode="lin" valueType="num">
                                      <p:cBhvr>
                                        <p:cTn id="2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6">
                                            <p:txEl>
                                              <p:pRg st="0" end="0"/>
                                            </p:txEl>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anim calcmode="lin" valueType="num">
                                      <p:cBhvr>
                                        <p:cTn id="3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31" dur="500" fill="hold"/>
                                        <p:tgtEl>
                                          <p:spTgt spid="6">
                                            <p:txEl>
                                              <p:pRg st="1" end="1"/>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6">
                                            <p:txEl>
                                              <p:pRg st="2" end="2"/>
                                            </p:txEl>
                                          </p:spTgt>
                                        </p:tgtEl>
                                        <p:attrNameLst>
                                          <p:attrName>style.visibility</p:attrName>
                                        </p:attrNameLst>
                                      </p:cBhvr>
                                      <p:to>
                                        <p:strVal val="visible"/>
                                      </p:to>
                                    </p:set>
                                    <p:animEffect transition="in" filter="fade">
                                      <p:cBhvr>
                                        <p:cTn id="34" dur="500"/>
                                        <p:tgtEl>
                                          <p:spTgt spid="6">
                                            <p:txEl>
                                              <p:pRg st="2" end="2"/>
                                            </p:txEl>
                                          </p:spTgt>
                                        </p:tgtEl>
                                      </p:cBhvr>
                                    </p:animEffect>
                                    <p:anim calcmode="lin" valueType="num">
                                      <p:cBhvr>
                                        <p:cTn id="3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36" dur="500" fill="hold"/>
                                        <p:tgtEl>
                                          <p:spTgt spid="6">
                                            <p:txEl>
                                              <p:pRg st="2" end="2"/>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6">
                                            <p:txEl>
                                              <p:pRg st="3" end="3"/>
                                            </p:txEl>
                                          </p:spTgt>
                                        </p:tgtEl>
                                        <p:attrNameLst>
                                          <p:attrName>style.visibility</p:attrName>
                                        </p:attrNameLst>
                                      </p:cBhvr>
                                      <p:to>
                                        <p:strVal val="visible"/>
                                      </p:to>
                                    </p:set>
                                    <p:animEffect transition="in" filter="fade">
                                      <p:cBhvr>
                                        <p:cTn id="39" dur="500"/>
                                        <p:tgtEl>
                                          <p:spTgt spid="6">
                                            <p:txEl>
                                              <p:pRg st="3" end="3"/>
                                            </p:txEl>
                                          </p:spTgt>
                                        </p:tgtEl>
                                      </p:cBhvr>
                                    </p:animEffect>
                                    <p:anim calcmode="lin" valueType="num">
                                      <p:cBhvr>
                                        <p:cTn id="40"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41" dur="5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checked= 1 &amp; amp; version = 1.0.5checked=1&amp;version=1.0.5">
    <p:spTree>
      <p:nvGrpSpPr>
        <p:cNvPr id="1" name=""/>
        <p:cNvGrpSpPr/>
        <p:nvPr/>
      </p:nvGrpSpPr>
      <p:grpSpPr>
        <a:xfrm>
          <a:off x="0" y="0"/>
          <a:ext cx="0" cy="0"/>
          <a:chOff x="0" y="0"/>
          <a:chExt cx="0" cy="0"/>
        </a:xfrm>
      </p:grpSpPr>
      <p:sp>
        <p:nvSpPr>
          <p:cNvPr id="2" name="C_5_BD#6c8dbfe08?vcp=1&amp;pid=2545b536c&amp;color=101,101,255&amp;vtp=1&amp;bt=1&amp;bbb=1"/>
          <p:cNvSpPr/>
          <p:nvPr/>
        </p:nvSpPr>
        <p:spPr>
          <a:xfrm>
            <a:off x="539496" y="828000"/>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要点2</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等差数列的判定方法</a:t>
            </a:r>
            <a:endParaRPr lang="en-US" altLang="zh-CN" sz="2200" dirty="0"/>
          </a:p>
        </p:txBody>
      </p:sp>
      <mc:AlternateContent xmlns:mc="http://schemas.openxmlformats.org/markup-compatibility/2006" xmlns:a14="http://schemas.microsoft.com/office/drawing/2010/main">
        <mc:Choice Requires="a14">
          <p:sp>
            <p:nvSpPr>
              <p:cNvPr id="3" name="QO_6_BD.22_1#8db9ef7e7?vcp=1&amp;vop=1&amp;pid=6c8dbfe08&amp;color=36,64,97&amp;vtp=1&amp;bbb=1"/>
              <p:cNvSpPr/>
              <p:nvPr/>
            </p:nvSpPr>
            <p:spPr>
              <a:xfrm>
                <a:off x="539496" y="1272881"/>
                <a:ext cx="11109960" cy="584200"/>
              </a:xfrm>
              <a:prstGeom prst="rect">
                <a:avLst/>
              </a:prstGeom>
              <a:noFill/>
              <a:ln/>
            </p:spPr>
            <p:txBody>
              <a:bodyPr wrap="none" lIns="0" tIns="0" rIns="0" bIns="0" rtlCol="0" anchor="t"/>
              <a:lstStyle/>
              <a:p>
                <a:pPr algn="l" latinLnBrk="1">
                  <a:lnSpc>
                    <a:spcPts val="4600"/>
                  </a:lnSpc>
                </a:pPr>
                <a:r>
                  <a:rPr lang="en-US" altLang="zh-CN" sz="1800" b="1" i="0" dirty="0">
                    <a:solidFill>
                      <a:srgbClr val="244061"/>
                    </a:solidFill>
                    <a:latin typeface="Times New Roman" pitchFamily="34" charset="0"/>
                    <a:ea typeface="微软雅黑" pitchFamily="34" charset="-122"/>
                    <a:cs typeface="Times New Roman" pitchFamily="34" charset="-120"/>
                  </a:rPr>
                  <a:t>例3</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满足</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=4</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=4−</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4</m:t>
                        </m:r>
                      </m:num>
                      <m:den>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den>
                    </m:f>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≥2,</m:t>
                    </m:r>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244061"/>
                            </a:solidFill>
                            <a:latin typeface="Cambria Math" pitchFamily="34" charset="0"/>
                            <a:ea typeface="Cambria Math" pitchFamily="34" charset="-122"/>
                            <a:cs typeface="Cambria Math" pitchFamily="34" charset="-120"/>
                          </a:rPr>
                          <m:t>𝐍</m:t>
                        </m:r>
                      </m:e>
                      <m:sub>
                        <m:r>
                          <a:rPr lang="en-US" altLang="zh-CN" sz="1800" b="0" i="0">
                            <a:solidFill>
                              <a:srgbClr val="244061"/>
                            </a:solidFill>
                            <a:latin typeface="Cambria Math" pitchFamily="34" charset="0"/>
                            <a:ea typeface="Cambria Math" pitchFamily="34" charset="-122"/>
                            <a:cs typeface="Cambria Math" pitchFamily="34" charset="-120"/>
                          </a:rPr>
                          <m:t>+</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，记</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𝑏</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−2</m:t>
                        </m:r>
                      </m:den>
                    </m:f>
                  </m:oMath>
                </a14:m>
                <a:r>
                  <a:rPr lang="en-US" altLang="zh-CN" sz="1800" b="0" i="0" dirty="0">
                    <a:solidFill>
                      <a:srgbClr val="244061"/>
                    </a:solidFill>
                    <a:latin typeface="Times New Roman" pitchFamily="34" charset="0"/>
                    <a:ea typeface="微软雅黑" pitchFamily="34" charset="-122"/>
                    <a:cs typeface="Times New Roman" pitchFamily="34" charset="-120"/>
                  </a:rPr>
                  <a:t>．求证：数列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𝑏</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是等差数列．</a:t>
                </a:r>
                <a:endParaRPr lang="en-US" altLang="zh-CN" sz="1800" dirty="0"/>
              </a:p>
            </p:txBody>
          </p:sp>
        </mc:Choice>
        <mc:Fallback xmlns="">
          <p:sp>
            <p:nvSpPr>
              <p:cNvPr id="3" name="QO_6_BD.22_1#8db9ef7e7?vcp=1&amp;vop=1&amp;pid=6c8dbfe08&amp;color=36,64,97&amp;vtp=1&amp;bbb=1"/>
              <p:cNvSpPr>
                <a:spLocks noRot="1" noChangeAspect="1" noMove="1" noResize="1" noEditPoints="1" noAdjustHandles="1" noChangeArrowheads="1" noChangeShapeType="1" noTextEdit="1"/>
              </p:cNvSpPr>
              <p:nvPr/>
            </p:nvSpPr>
            <p:spPr>
              <a:xfrm>
                <a:off x="539496" y="1272881"/>
                <a:ext cx="11109960" cy="584200"/>
              </a:xfrm>
              <a:prstGeom prst="rect">
                <a:avLst/>
              </a:prstGeom>
              <a:blipFill>
                <a:blip r:embed="rId3"/>
                <a:stretch>
                  <a:fillRect l="-1317" b="-729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6_AN.23_1#8db9ef7e7?vcp=1&amp;vop=1&amp;pid=6c8dbfe08&amp;color=36,64,97&amp;vtp=1&amp;bbb=1&amp;hb=1"/>
              <p:cNvSpPr/>
              <p:nvPr/>
            </p:nvSpPr>
            <p:spPr>
              <a:xfrm>
                <a:off x="539496" y="1857081"/>
                <a:ext cx="11109960" cy="361823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【证明】方法一（定义法）</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4600"/>
                  </a:lnSpc>
                </a:pPr>
                <a:r>
                  <a:rPr lang="en-US" altLang="zh-CN" b="0" i="0">
                    <a:solidFill>
                      <a:srgbClr val="6565FF"/>
                    </a:solidFill>
                    <a:latin typeface="Times New Roman" pitchFamily="34" charset="0"/>
                    <a:ea typeface="微软雅黑" pitchFamily="34" charset="-122"/>
                    <a:cs typeface="Times New Roman" pitchFamily="34" charset="-120"/>
                  </a:rPr>
                  <a:t>因</a:t>
                </a:r>
                <a:r>
                  <a:rPr lang="en-US" altLang="zh-CN" sz="1800" b="0" i="0">
                    <a:solidFill>
                      <a:srgbClr val="6565FF"/>
                    </a:solidFill>
                    <a:latin typeface="Times New Roman" pitchFamily="34" charset="0"/>
                    <a:ea typeface="微软雅黑" pitchFamily="34" charset="-122"/>
                    <a:cs typeface="Times New Roman" pitchFamily="34" charset="-120"/>
                  </a:rPr>
                  <a:t>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4−</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den>
                        </m:f>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num>
                      <m:den>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6565FF"/>
                            </a:solidFill>
                            <a:latin typeface="Cambria Math" pitchFamily="34" charset="0"/>
                            <a:ea typeface="Cambria Math" pitchFamily="34" charset="-122"/>
                            <a:cs typeface="Cambria Math" pitchFamily="34" charset="-120"/>
                          </a:rPr>
                          <m:t>𝐍</m:t>
                        </m:r>
                      </m:e>
                      <m:sub>
                        <m:r>
                          <a:rPr lang="en-US" altLang="zh-CN" sz="1800" b="0" i="0">
                            <a:solidFill>
                              <a:srgbClr val="6565FF"/>
                            </a:solidFill>
                            <a:latin typeface="Cambria Math" pitchFamily="34" charset="0"/>
                            <a:ea typeface="Cambria Math" pitchFamily="34" charset="-122"/>
                            <a:cs typeface="Cambria Math" pitchFamily="34" charset="-120"/>
                          </a:rPr>
                          <m:t>+</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num>
                      <m:den>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6565FF"/>
                            </a:solidFill>
                            <a:latin typeface="Cambria Math" pitchFamily="34" charset="0"/>
                            <a:ea typeface="Cambria Math" pitchFamily="34" charset="-122"/>
                            <a:cs typeface="Cambria Math" pitchFamily="34" charset="-120"/>
                          </a:rPr>
                          <m:t>𝐍</m:t>
                        </m:r>
                      </m:e>
                      <m:sub>
                        <m:r>
                          <a:rPr lang="en-US" altLang="zh-CN" sz="1800" b="0" i="0">
                            <a:solidFill>
                              <a:srgbClr val="6565FF"/>
                            </a:solidFill>
                            <a:latin typeface="Cambria Math" pitchFamily="34" charset="0"/>
                            <a:ea typeface="Cambria Math" pitchFamily="34" charset="-122"/>
                            <a:cs typeface="Cambria Math" pitchFamily="34" charset="-120"/>
                          </a:rPr>
                          <m:t>+</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为常数.</a:t>
                </a:r>
                <a:endParaRPr lang="en-US" altLang="zh-CN" sz="1800" dirty="0"/>
              </a:p>
              <a:p>
                <a:pPr latinLnBrk="1">
                  <a:lnSpc>
                    <a:spcPts val="3700"/>
                  </a:lnSpc>
                </a:pPr>
                <a:r>
                  <a:rPr lang="en-US" altLang="zh-CN" b="0" i="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，所以数列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是首项为</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，公差为</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的等差数列．</a:t>
                </a:r>
                <a:endParaRPr lang="en-US" altLang="zh-CN" sz="1800" dirty="0"/>
              </a:p>
              <a:p>
                <a:pPr latinLnBrk="1">
                  <a:lnSpc>
                    <a:spcPts val="4600"/>
                  </a:lnSpc>
                </a:pPr>
                <a:r>
                  <a:rPr lang="en-US" altLang="zh-CN" b="0" i="0">
                    <a:solidFill>
                      <a:srgbClr val="6565FF"/>
                    </a:solidFill>
                    <a:latin typeface="Times New Roman" pitchFamily="34" charset="0"/>
                    <a:ea typeface="微软雅黑" pitchFamily="34" charset="-122"/>
                    <a:cs typeface="Times New Roman" pitchFamily="34" charset="-120"/>
                  </a:rPr>
                  <a:t>方</a:t>
                </a:r>
                <a:r>
                  <a:rPr lang="en-US" altLang="zh-CN" sz="1800" b="0" i="0">
                    <a:solidFill>
                      <a:srgbClr val="6565FF"/>
                    </a:solidFill>
                    <a:latin typeface="Times New Roman" pitchFamily="34" charset="0"/>
                    <a:ea typeface="微软雅黑" pitchFamily="34" charset="-122"/>
                    <a:cs typeface="Times New Roman" pitchFamily="34" charset="-120"/>
                  </a:rPr>
                  <a:t>法二</a:t>
                </a:r>
                <a:r>
                  <a:rPr lang="en-US" altLang="zh-CN" sz="1800" b="0" i="0" dirty="0">
                    <a:solidFill>
                      <a:srgbClr val="6565FF"/>
                    </a:solidFill>
                    <a:latin typeface="Times New Roman" pitchFamily="34" charset="0"/>
                    <a:ea typeface="微软雅黑" pitchFamily="34" charset="-122"/>
                    <a:cs typeface="Times New Roman" pitchFamily="34" charset="-120"/>
                  </a:rPr>
                  <a:t>（等差中项法）</a:t>
                </a:r>
                <a14:m>
                  <m:oMath xmlns:m="http://schemas.openxmlformats.org/officeDocument/2006/math">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因为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6565FF"/>
                            </a:solidFill>
                            <a:latin typeface="Cambria Math" pitchFamily="34" charset="0"/>
                            <a:ea typeface="Cambria Math" pitchFamily="34" charset="-122"/>
                            <a:cs typeface="Cambria Math" pitchFamily="34" charset="-120"/>
                          </a:rPr>
                          <m:t>𝐍</m:t>
                        </m:r>
                      </m:e>
                      <m:sub>
                        <m:r>
                          <a:rPr lang="en-US" altLang="zh-CN" sz="1800" b="0" i="0">
                            <a:solidFill>
                              <a:srgbClr val="6565FF"/>
                            </a:solidFill>
                            <a:latin typeface="Cambria Math" pitchFamily="34" charset="0"/>
                            <a:ea typeface="Cambria Math" pitchFamily="34" charset="-122"/>
                            <a:cs typeface="Cambria Math" pitchFamily="34" charset="-120"/>
                          </a:rPr>
                          <m:t>+</m:t>
                        </m:r>
                      </m:sub>
                    </m:sSub>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4−</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den>
                        </m:f>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num>
                      <m:den>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a:t>
                </a:r>
              </a:p>
              <a:p>
                <a:pPr latinLnBrk="1">
                  <a:lnSpc>
                    <a:spcPts val="5800"/>
                  </a:lnSpc>
                </a:pP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4−</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den>
                        </m:f>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num>
                      <m:den>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−4</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den>
                        </m:f>
                      </m:num>
                      <m:den>
                        <m:r>
                          <a:rPr lang="en-US" altLang="zh-CN" sz="1800" b="0" i="0">
                            <a:solidFill>
                              <a:srgbClr val="6565FF"/>
                            </a:solidFill>
                            <a:latin typeface="Cambria Math" pitchFamily="34" charset="0"/>
                            <a:ea typeface="Cambria Math" pitchFamily="34" charset="-122"/>
                            <a:cs typeface="Cambria Math" pitchFamily="34" charset="-120"/>
                          </a:rPr>
                          <m:t>2(4−</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den>
                        </m:f>
                        <m:r>
                          <a:rPr lang="en-US" altLang="zh-CN" sz="1800" b="0" i="0">
                            <a:solidFill>
                              <a:srgbClr val="6565FF"/>
                            </a:solidFill>
                            <a:latin typeface="Cambria Math" pitchFamily="34" charset="0"/>
                            <a:ea typeface="Cambria Math" pitchFamily="34" charset="-122"/>
                            <a:cs typeface="Cambria Math" pitchFamily="34" charset="-120"/>
                          </a:rPr>
                          <m:t>)−4</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−1</m:t>
                        </m:r>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7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−1</m:t>
                        </m:r>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−2⋅</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num>
                      <m:den>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800"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6565FF"/>
                            </a:solidFill>
                            <a:latin typeface="Cambria Math" pitchFamily="34" charset="0"/>
                            <a:ea typeface="Cambria Math" pitchFamily="34" charset="-122"/>
                            <a:cs typeface="Cambria Math" pitchFamily="34" charset="-120"/>
                          </a:rPr>
                          <m:t>𝐍</m:t>
                        </m:r>
                      </m:e>
                      <m:sub>
                        <m:r>
                          <a:rPr lang="en-US" altLang="zh-CN" sz="1800" b="0" i="0">
                            <a:solidFill>
                              <a:srgbClr val="6565FF"/>
                            </a:solidFill>
                            <a:latin typeface="Cambria Math" pitchFamily="34" charset="0"/>
                            <a:ea typeface="Cambria Math" pitchFamily="34" charset="-122"/>
                            <a:cs typeface="Cambria Math" pitchFamily="34" charset="-120"/>
                          </a:rPr>
                          <m:t>+</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所以数列</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𝑏</m:t>
                        </m:r>
                      </m:e>
                      <m:sub>
                        <m:r>
                          <a:rPr lang="en-US" altLang="zh-CN" b="0" i="0">
                            <a:solidFill>
                              <a:srgbClr val="6565FF"/>
                            </a:solidFill>
                            <a:latin typeface="Cambria Math" pitchFamily="34" charset="0"/>
                            <a:ea typeface="Cambria Math" pitchFamily="34" charset="-122"/>
                            <a:cs typeface="Cambria Math" pitchFamily="34" charset="-120"/>
                          </a:rPr>
                          <m:t>𝑛</m:t>
                        </m:r>
                      </m:sub>
                    </m:sSub>
                    <m:r>
                      <a:rPr lang="en-US" altLang="zh-CN"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是等差数列．</a:t>
                </a:r>
                <a:endParaRPr lang="en-US" altLang="zh-CN" dirty="0"/>
              </a:p>
            </p:txBody>
          </p:sp>
        </mc:Choice>
        <mc:Fallback xmlns="">
          <p:sp>
            <p:nvSpPr>
              <p:cNvPr id="4" name="QO_6_AN.23_1#8db9ef7e7?vcp=1&amp;vop=1&amp;pid=6c8dbfe08&amp;color=36,64,97&amp;vtp=1&amp;bbb=1&amp;hb=1"/>
              <p:cNvSpPr>
                <a:spLocks noRot="1" noChangeAspect="1" noMove="1" noResize="1" noEditPoints="1" noAdjustHandles="1" noChangeArrowheads="1" noChangeShapeType="1" noTextEdit="1"/>
              </p:cNvSpPr>
              <p:nvPr/>
            </p:nvSpPr>
            <p:spPr>
              <a:xfrm>
                <a:off x="539496" y="1857081"/>
                <a:ext cx="11109960" cy="3618230"/>
              </a:xfrm>
              <a:prstGeom prst="rect">
                <a:avLst/>
              </a:prstGeom>
              <a:blipFill>
                <a:blip r:embed="rId4"/>
                <a:stretch>
                  <a:fillRect l="-1317" r="-110" b="-387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Effect transition="in" filter="fade">
                                      <p:cBhvr>
                                        <p:cTn id="37" dur="500"/>
                                        <p:tgtEl>
                                          <p:spTgt spid="4">
                                            <p:txEl>
                                              <p:pRg st="5" end="5"/>
                                            </p:txEl>
                                          </p:spTgt>
                                        </p:tgtEl>
                                      </p:cBhvr>
                                    </p:animEffect>
                                    <p:anim calcmode="lin" valueType="num">
                                      <p:cBhvr>
                                        <p:cTn id="38"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4">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animEffect transition="in" filter="fade">
                                      <p:cBhvr>
                                        <p:cTn id="42" dur="500"/>
                                        <p:tgtEl>
                                          <p:spTgt spid="4">
                                            <p:txEl>
                                              <p:pRg st="6" end="6"/>
                                            </p:txEl>
                                          </p:spTgt>
                                        </p:tgtEl>
                                      </p:cBhvr>
                                    </p:animEffect>
                                    <p:anim calcmode="lin" valueType="num">
                                      <p:cBhvr>
                                        <p:cTn id="4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4">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checked= 1 &amp; amp; version = 1.0.5checked=1&amp;version=1.0.5">
    <p:spTree>
      <p:nvGrpSpPr>
        <p:cNvPr id="1" name=""/>
        <p:cNvGrpSpPr/>
        <p:nvPr/>
      </p:nvGrpSpPr>
      <p:grpSpPr>
        <a:xfrm>
          <a:off x="0" y="0"/>
          <a:ext cx="0" cy="0"/>
          <a:chOff x="0" y="0"/>
          <a:chExt cx="0" cy="0"/>
        </a:xfrm>
      </p:grpSpPr>
      <p:sp>
        <p:nvSpPr>
          <p:cNvPr id="2" name="C_5_BD#5b5cbd845?vcp=1&amp;pid=2545b536c&amp;color=101,101,255&amp;vtp=1&amp;bt=1&amp;bbb=1"/>
          <p:cNvSpPr/>
          <p:nvPr/>
        </p:nvSpPr>
        <p:spPr>
          <a:xfrm>
            <a:off x="539496" y="828000"/>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要点3</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等差数列中常用的设项方法</a:t>
            </a:r>
            <a:endParaRPr lang="en-US" altLang="zh-CN" sz="2200" dirty="0"/>
          </a:p>
        </p:txBody>
      </p:sp>
      <p:sp>
        <p:nvSpPr>
          <p:cNvPr id="3" name="QO_6_BD.24_1#bf2aa5482?vcp=1&amp;vop=1&amp;pid=5b5cbd845&amp;color=36,64,97&amp;vtp=1&amp;bbb=1"/>
          <p:cNvSpPr/>
          <p:nvPr/>
        </p:nvSpPr>
        <p:spPr>
          <a:xfrm>
            <a:off x="539496" y="1324192"/>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例4</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已知成等差数列的四个数的和为26，第二个数与第三个数的积为40，求这个等差数列．</a:t>
            </a:r>
            <a:endParaRPr lang="en-US" altLang="zh-CN" sz="1800" dirty="0"/>
          </a:p>
        </p:txBody>
      </p:sp>
      <mc:AlternateContent xmlns:mc="http://schemas.openxmlformats.org/markup-compatibility/2006" xmlns:a14="http://schemas.microsoft.com/office/drawing/2010/main">
        <mc:Choice Requires="a14">
          <p:sp>
            <p:nvSpPr>
              <p:cNvPr id="4" name="QO_6_EX.25_1#bf2aa5482?vcp=1&amp;vop=1&amp;pid=5b5cbd845&amp;color=36,64,97&amp;vtp=1&amp;bbb=1&amp;hb=1"/>
              <p:cNvSpPr/>
              <p:nvPr/>
            </p:nvSpPr>
            <p:spPr>
              <a:xfrm>
                <a:off x="539496" y="1735161"/>
                <a:ext cx="11109960" cy="77343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【思路分析】</a:t>
                </a:r>
                <a:r>
                  <a:rPr lang="en-US" altLang="zh-CN" sz="1800" b="0" i="0" dirty="0">
                    <a:solidFill>
                      <a:srgbClr val="244061"/>
                    </a:solidFill>
                    <a:latin typeface="Times New Roman" pitchFamily="34" charset="0"/>
                    <a:ea typeface="微软雅黑" pitchFamily="34" charset="-122"/>
                    <a:cs typeface="Times New Roman" pitchFamily="34" charset="-120"/>
                  </a:rPr>
                  <a:t>此题常规解法是先求出首项和公差，进而求出这个等差数列，计算量比较大</a:t>
                </a:r>
                <a:r>
                  <a:rPr lang="en-US" altLang="zh-CN" sz="1800" b="0" i="0">
                    <a:solidFill>
                      <a:srgbClr val="244061"/>
                    </a:solidFill>
                    <a:latin typeface="Times New Roman" pitchFamily="34" charset="0"/>
                    <a:ea typeface="微软雅黑" pitchFamily="34" charset="-122"/>
                    <a:cs typeface="Times New Roman" pitchFamily="34" charset="-120"/>
                  </a:rPr>
                  <a:t>．因为四个数之</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和已知</a:t>
                </a:r>
                <a:r>
                  <a:rPr lang="en-US" altLang="zh-CN" b="0" i="0" dirty="0">
                    <a:solidFill>
                      <a:srgbClr val="244061"/>
                    </a:solidFill>
                    <a:latin typeface="Times New Roman" pitchFamily="34" charset="0"/>
                    <a:ea typeface="微软雅黑" pitchFamily="34" charset="-122"/>
                    <a:cs typeface="Times New Roman" pitchFamily="34" charset="-120"/>
                  </a:rPr>
                  <a:t>，故可设这四个数依次是</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𝑎</m:t>
                    </m:r>
                    <m:r>
                      <a:rPr lang="en-US" altLang="zh-CN" b="0" i="0">
                        <a:solidFill>
                          <a:srgbClr val="244061"/>
                        </a:solidFill>
                        <a:latin typeface="Cambria Math" pitchFamily="34" charset="0"/>
                        <a:ea typeface="Cambria Math" pitchFamily="34" charset="-122"/>
                        <a:cs typeface="Cambria Math" pitchFamily="34" charset="-120"/>
                      </a:rPr>
                      <m:t>−3</m:t>
                    </m:r>
                    <m:r>
                      <a:rPr lang="en-US" altLang="zh-CN" b="0" i="0">
                        <a:solidFill>
                          <a:srgbClr val="244061"/>
                        </a:solidFill>
                        <a:latin typeface="Cambria Math" pitchFamily="34" charset="0"/>
                        <a:ea typeface="Cambria Math" pitchFamily="34" charset="-122"/>
                        <a:cs typeface="Cambria Math" pitchFamily="34" charset="-120"/>
                      </a:rPr>
                      <m:t>𝑑</m:t>
                    </m:r>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𝑎</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𝑑</m:t>
                    </m:r>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𝑎</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𝑑</m:t>
                    </m:r>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𝑎</m:t>
                    </m:r>
                    <m:r>
                      <a:rPr lang="en-US" altLang="zh-CN" b="0" i="0">
                        <a:solidFill>
                          <a:srgbClr val="244061"/>
                        </a:solidFill>
                        <a:latin typeface="Cambria Math" pitchFamily="34" charset="0"/>
                        <a:ea typeface="Cambria Math" pitchFamily="34" charset="-122"/>
                        <a:cs typeface="Cambria Math" pitchFamily="34" charset="-120"/>
                      </a:rPr>
                      <m:t>+3</m:t>
                    </m:r>
                    <m:r>
                      <a:rPr lang="en-US" altLang="zh-CN" b="0" i="0">
                        <a:solidFill>
                          <a:srgbClr val="244061"/>
                        </a:solidFill>
                        <a:latin typeface="Cambria Math" pitchFamily="34" charset="0"/>
                        <a:ea typeface="Cambria Math" pitchFamily="34" charset="-122"/>
                        <a:cs typeface="Cambria Math" pitchFamily="34" charset="-120"/>
                      </a:rPr>
                      <m:t>𝑑</m:t>
                    </m:r>
                  </m:oMath>
                </a14:m>
                <a:r>
                  <a:rPr lang="en-US" altLang="zh-CN" b="0" i="0" dirty="0">
                    <a:solidFill>
                      <a:srgbClr val="244061"/>
                    </a:solidFill>
                    <a:latin typeface="Times New Roman" pitchFamily="34" charset="0"/>
                    <a:ea typeface="微软雅黑" pitchFamily="34" charset="-122"/>
                    <a:cs typeface="Times New Roman" pitchFamily="34" charset="-120"/>
                  </a:rPr>
                  <a:t>，此时公差为</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2</m:t>
                    </m:r>
                    <m:r>
                      <a:rPr lang="en-US" altLang="zh-CN" b="0" i="0">
                        <a:solidFill>
                          <a:srgbClr val="244061"/>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，可减少计算量．</a:t>
                </a:r>
                <a:endParaRPr lang="en-US" altLang="zh-CN" dirty="0"/>
              </a:p>
            </p:txBody>
          </p:sp>
        </mc:Choice>
        <mc:Fallback xmlns="">
          <p:sp>
            <p:nvSpPr>
              <p:cNvPr id="4" name="QO_6_EX.25_1#bf2aa5482?vcp=1&amp;vop=1&amp;pid=5b5cbd845&amp;color=36,64,97&amp;vtp=1&amp;bbb=1&amp;hb=1"/>
              <p:cNvSpPr>
                <a:spLocks noRot="1" noChangeAspect="1" noMove="1" noResize="1" noEditPoints="1" noAdjustHandles="1" noChangeArrowheads="1" noChangeShapeType="1" noTextEdit="1"/>
              </p:cNvSpPr>
              <p:nvPr/>
            </p:nvSpPr>
            <p:spPr>
              <a:xfrm>
                <a:off x="539496" y="1735161"/>
                <a:ext cx="11109960" cy="773430"/>
              </a:xfrm>
              <a:prstGeom prst="rect">
                <a:avLst/>
              </a:prstGeom>
              <a:blipFill>
                <a:blip r:embed="rId3"/>
                <a:stretch>
                  <a:fillRect l="-1317" r="-220" b="-1732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6_AN.26_1#bf2aa5482?vcp=1&amp;vop=1&amp;pid=5b5cbd845&amp;color=36,64,97&amp;vtp=1&amp;bbb=1"/>
              <p:cNvSpPr/>
              <p:nvPr/>
            </p:nvSpPr>
            <p:spPr>
              <a:xfrm>
                <a:off x="539496" y="2520656"/>
                <a:ext cx="11109960" cy="29830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【解】设这个等差数列是</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𝑑</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𝑑</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𝑑</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0">
                        <a:solidFill>
                          <a:srgbClr val="6565FF"/>
                        </a:solidFill>
                        <a:latin typeface="Cambria Math" pitchFamily="34" charset="0"/>
                        <a:ea typeface="Cambria Math" pitchFamily="34" charset="-122"/>
                        <a:cs typeface="Cambria Math" pitchFamily="34" charset="-120"/>
                      </a:rPr>
                      <m:t>𝐑</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由</a:t>
                </a:r>
                <a:r>
                  <a:rPr lang="en-US" altLang="zh-CN" sz="1800" b="0" i="0">
                    <a:solidFill>
                      <a:srgbClr val="6565FF"/>
                    </a:solidFill>
                    <a:latin typeface="Times New Roman" pitchFamily="34" charset="0"/>
                    <a:ea typeface="微软雅黑" pitchFamily="34" charset="-122"/>
                    <a:cs typeface="Times New Roman" pitchFamily="34" charset="-120"/>
                  </a:rPr>
                  <a:t>题设可得</a:t>
                </a:r>
                <a:endParaRPr lang="en-US" altLang="zh-CN" sz="1800" dirty="0"/>
              </a:p>
              <a:p>
                <a:pPr latinLnBrk="1">
                  <a:lnSpc>
                    <a:spcPts val="5300"/>
                  </a:lnSpc>
                </a:pP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)=26,</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)=40,</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8800"/>
                  </a:lnSpc>
                </a:pPr>
                <a:r>
                  <a:rPr lang="en-US" altLang="zh-CN" b="0" i="0">
                    <a:solidFill>
                      <a:srgbClr val="6565FF"/>
                    </a:solidFill>
                    <a:latin typeface="Times New Roman" pitchFamily="34" charset="0"/>
                    <a:ea typeface="微软雅黑" pitchFamily="34" charset="-122"/>
                    <a:cs typeface="Times New Roman" pitchFamily="34" charset="-120"/>
                  </a:rPr>
                  <a:t>解</a:t>
                </a:r>
                <a:r>
                  <a:rPr lang="en-US" altLang="zh-CN" sz="1800" b="0" i="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13</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num>
                              <m:den>
                                <m:r>
                                  <a:rPr lang="en-US" altLang="zh-CN" sz="1800" b="0" i="0">
                                    <a:solidFill>
                                      <a:srgbClr val="6565FF"/>
                                    </a:solidFill>
                                    <a:latin typeface="Cambria Math" pitchFamily="34" charset="0"/>
                                    <a:ea typeface="Cambria Math" pitchFamily="34" charset="-122"/>
                                    <a:cs typeface="Cambria Math" pitchFamily="34" charset="-120"/>
                                  </a:rPr>
                                  <m:t>2</m:t>
                                </m:r>
                              </m:den>
                            </m:f>
                          </m:e>
                        </m:eqArr>
                      </m:e>
                    </m:d>
                  </m:oMath>
                </a14:m>
                <a:r>
                  <a:rPr lang="en-US" altLang="zh-CN" sz="1800" b="0" i="0" dirty="0">
                    <a:solidFill>
                      <a:srgbClr val="6565FF"/>
                    </a:solidFill>
                    <a:latin typeface="Times New Roman" pitchFamily="34" charset="0"/>
                    <a:ea typeface="微软雅黑" pitchFamily="34" charset="-122"/>
                    <a:cs typeface="Times New Roman" pitchFamily="34" charset="-120"/>
                  </a:rPr>
                  <a:t>或</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13</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num>
                              <m:den>
                                <m:r>
                                  <a:rPr lang="en-US" altLang="zh-CN" sz="1800" b="0" i="0">
                                    <a:solidFill>
                                      <a:srgbClr val="6565FF"/>
                                    </a:solidFill>
                                    <a:latin typeface="Cambria Math" pitchFamily="34" charset="0"/>
                                    <a:ea typeface="Cambria Math" pitchFamily="34" charset="-122"/>
                                    <a:cs typeface="Cambria Math" pitchFamily="34" charset="-120"/>
                                  </a:rPr>
                                  <m:t>2</m:t>
                                </m:r>
                              </m:den>
                            </m:f>
                            <m:r>
                              <m:rPr>
                                <m:nor/>
                              </m:rPr>
                              <a:rPr lang="en-US" altLang="zh-CN" sz="1800" b="0" i="0">
                                <a:solidFill>
                                  <a:srgbClr val="6565FF"/>
                                </a:solidFill>
                                <a:latin typeface="Cambria Math" pitchFamily="34" charset="0"/>
                                <a:ea typeface="Cambria Math" pitchFamily="34" charset="-122"/>
                                <a:cs typeface="Cambria Math" pitchFamily="34" charset="-120"/>
                              </a:rPr>
                              <m:t>．</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以这个等差数列是</a:t>
                </a:r>
                <a:r>
                  <a:rPr lang="en-US" altLang="zh-CN" sz="1800" b="0" i="0" dirty="0">
                    <a:solidFill>
                      <a:srgbClr val="6565FF"/>
                    </a:solidFill>
                    <a:latin typeface="Times New Roman" pitchFamily="34" charset="0"/>
                    <a:ea typeface="微软雅黑" pitchFamily="34" charset="-122"/>
                    <a:cs typeface="Times New Roman" pitchFamily="34" charset="-120"/>
                  </a:rPr>
                  <a:t>2，5，8，11或11,8,5,2．</a:t>
                </a:r>
                <a:endParaRPr lang="en-US" altLang="zh-CN" sz="1800" dirty="0"/>
              </a:p>
            </p:txBody>
          </p:sp>
        </mc:Choice>
        <mc:Fallback xmlns="">
          <p:sp>
            <p:nvSpPr>
              <p:cNvPr id="5" name="QO_6_AN.26_1#bf2aa5482?vcp=1&amp;vop=1&amp;pid=5b5cbd845&amp;color=36,64,97&amp;vtp=1&amp;bbb=1"/>
              <p:cNvSpPr>
                <a:spLocks noRot="1" noChangeAspect="1" noMove="1" noResize="1" noEditPoints="1" noAdjustHandles="1" noChangeArrowheads="1" noChangeShapeType="1" noTextEdit="1"/>
              </p:cNvSpPr>
              <p:nvPr/>
            </p:nvSpPr>
            <p:spPr>
              <a:xfrm>
                <a:off x="539496" y="2520656"/>
                <a:ext cx="11109960" cy="2983040"/>
              </a:xfrm>
              <a:prstGeom prst="rect">
                <a:avLst/>
              </a:prstGeom>
              <a:blipFill>
                <a:blip r:embed="rId4"/>
                <a:stretch>
                  <a:fillRect l="-1317" b="-4694"/>
                </a:stretch>
              </a:blipFill>
              <a:ln/>
            </p:spPr>
            <p:txBody>
              <a:bodyPr/>
              <a:lstStyle/>
              <a:p>
                <a:r>
                  <a:rPr lang="zh-CN" altLang="en-US">
                    <a:noFill/>
                  </a:rPr>
                  <a:t> </a:t>
                </a:r>
              </a:p>
            </p:txBody>
          </p:sp>
        </mc:Fallback>
      </mc:AlternateContent>
      <p:sp>
        <p:nvSpPr>
          <p:cNvPr id="6" name="QO_6_EX.27_1#bf2aa5482?vcp=1&amp;vop=1&amp;pid=5b5cbd845&amp;color=36,64,97&amp;vtp=1&amp;bbb=1"/>
          <p:cNvSpPr/>
          <p:nvPr/>
        </p:nvSpPr>
        <p:spPr>
          <a:xfrm>
            <a:off x="539496" y="5547129"/>
            <a:ext cx="11109960" cy="360680"/>
          </a:xfrm>
          <a:prstGeom prst="rect">
            <a:avLst/>
          </a:prstGeom>
          <a:noFill/>
          <a:ln/>
        </p:spPr>
        <p:txBody>
          <a:bodyPr wrap="none" lIns="0" tIns="0" rIns="0" bIns="0" rtlCol="0" anchor="t"/>
          <a:lstStyle/>
          <a:p>
            <a:pPr algn="l" latinLnBrk="1">
              <a:lnSpc>
                <a:spcPts val="32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【关键点拨】</a:t>
            </a:r>
            <a:r>
              <a:rPr lang="en-US" altLang="zh-CN" sz="1800" b="0" i="0" dirty="0">
                <a:solidFill>
                  <a:srgbClr val="244061"/>
                </a:solidFill>
                <a:latin typeface="Times New Roman" pitchFamily="34" charset="0"/>
                <a:ea typeface="微软雅黑" pitchFamily="34" charset="-122"/>
                <a:cs typeface="Times New Roman" pitchFamily="34" charset="-120"/>
              </a:rPr>
              <a:t>巧妙设出等差数列中的对称项，可减少未知数的个数和计算量．</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5">
                                            <p:bg/>
                                          </p:spTgt>
                                        </p:tgtEl>
                                        <p:attrNameLst>
                                          <p:attrName>style.visibility</p:attrName>
                                        </p:attrNameLst>
                                      </p:cBhvr>
                                      <p:to>
                                        <p:strVal val="visible"/>
                                      </p:to>
                                    </p:set>
                                    <p:animEffect transition="in" filter="fade">
                                      <p:cBhvr>
                                        <p:cTn id="24" dur="500"/>
                                        <p:tgtEl>
                                          <p:spTgt spid="5">
                                            <p:bg/>
                                          </p:spTgt>
                                        </p:tgtEl>
                                      </p:cBhvr>
                                    </p:animEffect>
                                    <p:anim calcmode="lin" valueType="num">
                                      <p:cBhvr>
                                        <p:cTn id="25" dur="500" fill="hold"/>
                                        <p:tgtEl>
                                          <p:spTgt spid="5">
                                            <p:bg/>
                                          </p:spTgt>
                                        </p:tgtEl>
                                        <p:attrNameLst>
                                          <p:attrName>ppt_x</p:attrName>
                                        </p:attrNameLst>
                                      </p:cBhvr>
                                      <p:tavLst>
                                        <p:tav tm="0">
                                          <p:val>
                                            <p:strVal val="#ppt_x"/>
                                          </p:val>
                                        </p:tav>
                                        <p:tav tm="100000">
                                          <p:val>
                                            <p:strVal val="#ppt_x"/>
                                          </p:val>
                                        </p:tav>
                                      </p:tavLst>
                                    </p:anim>
                                    <p:anim calcmode="lin" valueType="num">
                                      <p:cBhvr>
                                        <p:cTn id="26" dur="500" fill="hold"/>
                                        <p:tgtEl>
                                          <p:spTgt spid="5">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anim calcmode="lin" valueType="num">
                                      <p:cBhvr>
                                        <p:cTn id="30"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5">
                                            <p:txEl>
                                              <p:pRg st="0" end="0"/>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5">
                                            <p:txEl>
                                              <p:pRg st="1" end="1"/>
                                            </p:txEl>
                                          </p:spTgt>
                                        </p:tgtEl>
                                        <p:attrNameLst>
                                          <p:attrName>style.visibility</p:attrName>
                                        </p:attrNameLst>
                                      </p:cBhvr>
                                      <p:to>
                                        <p:strVal val="visible"/>
                                      </p:to>
                                    </p:set>
                                    <p:animEffect transition="in" filter="fade">
                                      <p:cBhvr>
                                        <p:cTn id="34" dur="500"/>
                                        <p:tgtEl>
                                          <p:spTgt spid="5">
                                            <p:txEl>
                                              <p:pRg st="1" end="1"/>
                                            </p:txEl>
                                          </p:spTgt>
                                        </p:tgtEl>
                                      </p:cBhvr>
                                    </p:animEffect>
                                    <p:anim calcmode="lin" valueType="num">
                                      <p:cBhvr>
                                        <p:cTn id="3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36" dur="500" fill="hold"/>
                                        <p:tgtEl>
                                          <p:spTgt spid="5">
                                            <p:txEl>
                                              <p:pRg st="1" end="1"/>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5">
                                            <p:txEl>
                                              <p:pRg st="2" end="2"/>
                                            </p:txEl>
                                          </p:spTgt>
                                        </p:tgtEl>
                                        <p:attrNameLst>
                                          <p:attrName>style.visibility</p:attrName>
                                        </p:attrNameLst>
                                      </p:cBhvr>
                                      <p:to>
                                        <p:strVal val="visible"/>
                                      </p:to>
                                    </p:set>
                                    <p:animEffect transition="in" filter="fade">
                                      <p:cBhvr>
                                        <p:cTn id="39" dur="500"/>
                                        <p:tgtEl>
                                          <p:spTgt spid="5">
                                            <p:txEl>
                                              <p:pRg st="2" end="2"/>
                                            </p:txEl>
                                          </p:spTgt>
                                        </p:tgtEl>
                                      </p:cBhvr>
                                    </p:animEffect>
                                    <p:anim calcmode="lin" valueType="num">
                                      <p:cBhvr>
                                        <p:cTn id="40"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41" dur="500" fill="hold"/>
                                        <p:tgtEl>
                                          <p:spTgt spid="5">
                                            <p:txEl>
                                              <p:pRg st="2" end="2"/>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5">
                                            <p:txEl>
                                              <p:pRg st="3" end="3"/>
                                            </p:txEl>
                                          </p:spTgt>
                                        </p:tgtEl>
                                        <p:attrNameLst>
                                          <p:attrName>style.visibility</p:attrName>
                                        </p:attrNameLst>
                                      </p:cBhvr>
                                      <p:to>
                                        <p:strVal val="visible"/>
                                      </p:to>
                                    </p:set>
                                    <p:animEffect transition="in" filter="fade">
                                      <p:cBhvr>
                                        <p:cTn id="44" dur="500"/>
                                        <p:tgtEl>
                                          <p:spTgt spid="5">
                                            <p:txEl>
                                              <p:pRg st="3" end="3"/>
                                            </p:txEl>
                                          </p:spTgt>
                                        </p:tgtEl>
                                      </p:cBhvr>
                                    </p:animEffect>
                                    <p:anim calcmode="lin" valueType="num">
                                      <p:cBhvr>
                                        <p:cTn id="4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46" dur="500" fill="hold"/>
                                        <p:tgtEl>
                                          <p:spTgt spid="5">
                                            <p:txEl>
                                              <p:pRg st="3" end="3"/>
                                            </p:txEl>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5">
                                            <p:txEl>
                                              <p:pRg st="4" end="4"/>
                                            </p:txEl>
                                          </p:spTgt>
                                        </p:tgtEl>
                                        <p:attrNameLst>
                                          <p:attrName>style.visibility</p:attrName>
                                        </p:attrNameLst>
                                      </p:cBhvr>
                                      <p:to>
                                        <p:strVal val="visible"/>
                                      </p:to>
                                    </p:set>
                                    <p:animEffect transition="in" filter="fade">
                                      <p:cBhvr>
                                        <p:cTn id="49" dur="500"/>
                                        <p:tgtEl>
                                          <p:spTgt spid="5">
                                            <p:txEl>
                                              <p:pRg st="4" end="4"/>
                                            </p:txEl>
                                          </p:spTgt>
                                        </p:tgtEl>
                                      </p:cBhvr>
                                    </p:animEffect>
                                    <p:anim calcmode="lin" valueType="num">
                                      <p:cBhvr>
                                        <p:cTn id="50"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51"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6">
                                            <p:bg/>
                                          </p:spTgt>
                                        </p:tgtEl>
                                        <p:attrNameLst>
                                          <p:attrName>style.visibility</p:attrName>
                                        </p:attrNameLst>
                                      </p:cBhvr>
                                      <p:to>
                                        <p:strVal val="visible"/>
                                      </p:to>
                                    </p:set>
                                    <p:animEffect transition="in" filter="fade">
                                      <p:cBhvr>
                                        <p:cTn id="56" dur="500"/>
                                        <p:tgtEl>
                                          <p:spTgt spid="6">
                                            <p:bg/>
                                          </p:spTgt>
                                        </p:tgtEl>
                                      </p:cBhvr>
                                    </p:animEffect>
                                    <p:anim calcmode="lin" valueType="num">
                                      <p:cBhvr>
                                        <p:cTn id="57" dur="500" fill="hold"/>
                                        <p:tgtEl>
                                          <p:spTgt spid="6">
                                            <p:bg/>
                                          </p:spTgt>
                                        </p:tgtEl>
                                        <p:attrNameLst>
                                          <p:attrName>ppt_x</p:attrName>
                                        </p:attrNameLst>
                                      </p:cBhvr>
                                      <p:tavLst>
                                        <p:tav tm="0">
                                          <p:val>
                                            <p:strVal val="#ppt_x"/>
                                          </p:val>
                                        </p:tav>
                                        <p:tav tm="100000">
                                          <p:val>
                                            <p:strVal val="#ppt_x"/>
                                          </p:val>
                                        </p:tav>
                                      </p:tavLst>
                                    </p:anim>
                                    <p:anim calcmode="lin" valueType="num">
                                      <p:cBhvr>
                                        <p:cTn id="58" dur="500" fill="hold"/>
                                        <p:tgtEl>
                                          <p:spTgt spid="6">
                                            <p:bg/>
                                          </p:spTgt>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6">
                                            <p:txEl>
                                              <p:pRg st="0" end="0"/>
                                            </p:txEl>
                                          </p:spTgt>
                                        </p:tgtEl>
                                        <p:attrNameLst>
                                          <p:attrName>style.visibility</p:attrName>
                                        </p:attrNameLst>
                                      </p:cBhvr>
                                      <p:to>
                                        <p:strVal val="visible"/>
                                      </p:to>
                                    </p:set>
                                    <p:animEffect transition="in" filter="fade">
                                      <p:cBhvr>
                                        <p:cTn id="61" dur="500"/>
                                        <p:tgtEl>
                                          <p:spTgt spid="6">
                                            <p:txEl>
                                              <p:pRg st="0" end="0"/>
                                            </p:txEl>
                                          </p:spTgt>
                                        </p:tgtEl>
                                      </p:cBhvr>
                                    </p:animEffect>
                                    <p:anim calcmode="lin" valueType="num">
                                      <p:cBhvr>
                                        <p:cTn id="6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63"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checked= 1 &amp; amp; version = 1.0.5checked=1&amp;version=1.0.5">
    <p:spTree>
      <p:nvGrpSpPr>
        <p:cNvPr id="1" name=""/>
        <p:cNvGrpSpPr/>
        <p:nvPr/>
      </p:nvGrpSpPr>
      <p:grpSpPr>
        <a:xfrm>
          <a:off x="0" y="0"/>
          <a:ext cx="0" cy="0"/>
          <a:chOff x="0" y="0"/>
          <a:chExt cx="0" cy="0"/>
        </a:xfrm>
      </p:grpSpPr>
      <p:pic>
        <p:nvPicPr>
          <p:cNvPr id="2" name="C_4#61bf57aa7?vcp=1&amp;pid=c844e6f00&amp;color=36,64,97&amp;tib=255,255,255&amp;vtp=1&amp;bt=1" descr="preencoded.png"/>
          <p:cNvPicPr>
            <a:picLocks noChangeAspect="1"/>
          </p:cNvPicPr>
          <p:nvPr/>
        </p:nvPicPr>
        <p:blipFill>
          <a:blip r:embed="rId3"/>
          <a:stretch>
            <a:fillRect/>
          </a:stretch>
        </p:blipFill>
        <p:spPr>
          <a:xfrm>
            <a:off x="557784" y="828000"/>
            <a:ext cx="621792" cy="658368"/>
          </a:xfrm>
          <a:prstGeom prst="rect">
            <a:avLst/>
          </a:prstGeom>
        </p:spPr>
      </p:pic>
      <p:sp>
        <p:nvSpPr>
          <p:cNvPr id="3" name="C_4_BD#61bf57aa7?vcp=1&amp;pid=c844e6f00&amp;color=61,88,159&amp;vtp=1&amp;bbb=1"/>
          <p:cNvSpPr/>
          <p:nvPr/>
        </p:nvSpPr>
        <p:spPr>
          <a:xfrm>
            <a:off x="1289304" y="946872"/>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易错记</a:t>
            </a:r>
            <a:endParaRPr lang="en-US" altLang="zh-CN" sz="2400" dirty="0">
              <a:solidFill>
                <a:srgbClr val="3D589F"/>
              </a:solidFill>
            </a:endParaRPr>
          </a:p>
        </p:txBody>
      </p:sp>
      <p:sp>
        <p:nvSpPr>
          <p:cNvPr id="4" name="C_5_BD#ec5b56ab1?vcp=1&amp;pid=61bf57aa7&amp;color=101,101,255&amp;vtp=1&amp;bbb=1"/>
          <p:cNvSpPr/>
          <p:nvPr/>
        </p:nvSpPr>
        <p:spPr>
          <a:xfrm>
            <a:off x="539496" y="1469096"/>
            <a:ext cx="11109960" cy="367665"/>
          </a:xfrm>
          <a:prstGeom prst="rect">
            <a:avLst/>
          </a:prstGeom>
          <a:noFill/>
          <a:ln/>
        </p:spPr>
        <p:txBody>
          <a:bodyPr wrap="none" lIns="0" tIns="0" rIns="0" bIns="0" rtlCol="0" anchor="t"/>
          <a:lstStyle/>
          <a:p>
            <a:pPr algn="l" latinLnBrk="1">
              <a:lnSpc>
                <a:spcPts val="3100"/>
              </a:lnSpc>
            </a:pPr>
            <a:r>
              <a:rPr lang="en-US" altLang="zh-CN" sz="2200" b="0" i="0" dirty="0">
                <a:solidFill>
                  <a:srgbClr val="6565FF"/>
                </a:solidFill>
                <a:latin typeface="Times New Roman" pitchFamily="34" charset="0"/>
                <a:ea typeface="微软雅黑" pitchFamily="34" charset="-122"/>
                <a:cs typeface="Times New Roman" pitchFamily="34" charset="-120"/>
              </a:rPr>
              <a:t>易错点</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对隐含条件挖掘不透致错</a:t>
            </a:r>
            <a:endParaRPr lang="en-US" altLang="zh-CN" sz="2200" dirty="0">
              <a:solidFill>
                <a:srgbClr val="6565FF"/>
              </a:solidFill>
            </a:endParaRPr>
          </a:p>
        </p:txBody>
      </p:sp>
      <mc:AlternateContent xmlns:mc="http://schemas.openxmlformats.org/markup-compatibility/2006" xmlns:a14="http://schemas.microsoft.com/office/drawing/2010/main">
        <mc:Choice Requires="a14">
          <p:sp>
            <p:nvSpPr>
              <p:cNvPr id="5" name="QC_6_BD.28_1#4c34fa9e4?vaa=1&amp;vcp=1&amp;vop=1&amp;pid=ec5b56ab1&amp;color=36,64,97&amp;vtp=1&amp;bbb=1"/>
              <p:cNvSpPr/>
              <p:nvPr/>
            </p:nvSpPr>
            <p:spPr>
              <a:xfrm>
                <a:off x="539496" y="1833396"/>
                <a:ext cx="11109960" cy="459232"/>
              </a:xfrm>
              <a:prstGeom prst="rect">
                <a:avLst/>
              </a:prstGeom>
              <a:noFill/>
              <a:ln/>
            </p:spPr>
            <p:txBody>
              <a:bodyPr wrap="none" lIns="0" tIns="0" rIns="0" bIns="0" rtlCol="0" anchor="t"/>
              <a:lstStyle/>
              <a:p>
                <a:pPr algn="l" latinLnBrk="1">
                  <a:lnSpc>
                    <a:spcPts val="3800"/>
                  </a:lnSpc>
                </a:pPr>
                <a:r>
                  <a:rPr lang="en-US" altLang="zh-CN" sz="1800" b="1" i="0" dirty="0">
                    <a:solidFill>
                      <a:srgbClr val="244061"/>
                    </a:solidFill>
                    <a:latin typeface="Times New Roman" pitchFamily="34" charset="0"/>
                    <a:ea typeface="微软雅黑" pitchFamily="34" charset="-122"/>
                    <a:cs typeface="Times New Roman" pitchFamily="34" charset="-120"/>
                  </a:rPr>
                  <a:t>例1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一个等差数列的首项为</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25</m:t>
                        </m:r>
                      </m:den>
                    </m:f>
                  </m:oMath>
                </a14:m>
                <a:r>
                  <a:rPr lang="en-US" altLang="zh-CN" sz="1800" b="0" i="0" dirty="0">
                    <a:solidFill>
                      <a:srgbClr val="244061"/>
                    </a:solidFill>
                    <a:latin typeface="Times New Roman" pitchFamily="34" charset="0"/>
                    <a:ea typeface="微软雅黑" pitchFamily="34" charset="-122"/>
                    <a:cs typeface="Times New Roman" pitchFamily="34" charset="-120"/>
                  </a:rPr>
                  <a:t>，从第10项起各项都比1大，则这个等差数列的公差</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的取值范围是(</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5" name="QC_6_BD.28_1#4c34fa9e4?vaa=1&amp;vcp=1&amp;vop=1&amp;pid=ec5b56ab1&amp;color=36,64,97&amp;vtp=1&amp;bbb=1"/>
              <p:cNvSpPr>
                <a:spLocks noRot="1" noChangeAspect="1" noMove="1" noResize="1" noEditPoints="1" noAdjustHandles="1" noChangeArrowheads="1" noChangeShapeType="1" noTextEdit="1"/>
              </p:cNvSpPr>
              <p:nvPr/>
            </p:nvSpPr>
            <p:spPr>
              <a:xfrm>
                <a:off x="539496" y="1833396"/>
                <a:ext cx="11109960" cy="459232"/>
              </a:xfrm>
              <a:prstGeom prst="rect">
                <a:avLst/>
              </a:prstGeom>
              <a:blipFill>
                <a:blip r:embed="rId4"/>
                <a:stretch>
                  <a:fillRect l="-1317" b="-17333"/>
                </a:stretch>
              </a:blipFill>
              <a:ln/>
            </p:spPr>
            <p:txBody>
              <a:bodyPr/>
              <a:lstStyle/>
              <a:p>
                <a:r>
                  <a:rPr lang="zh-CN" altLang="en-US">
                    <a:noFill/>
                  </a:rPr>
                  <a:t> </a:t>
                </a:r>
              </a:p>
            </p:txBody>
          </p:sp>
        </mc:Fallback>
      </mc:AlternateContent>
      <p:sp>
        <p:nvSpPr>
          <p:cNvPr id="6" name="QC_6_AN.30_1#4c34fa9e4.bracket?vaa=1&amp;vcp=1&amp;vop=1&amp;pid=ec5b56ab1&amp;color=36,64,97&amp;vpa=5&amp;vtp=1"/>
          <p:cNvSpPr/>
          <p:nvPr/>
        </p:nvSpPr>
        <p:spPr>
          <a:xfrm>
            <a:off x="10293985" y="1955125"/>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D</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7" name="QC_6_BD.28_2#4c34fa9e4.choices?vaa=1&amp;vcp=1&amp;vop=1&amp;pid=ec5b56ab1&amp;color=36,64,97&amp;vtp=1&amp;bbb=1"/>
              <p:cNvSpPr/>
              <p:nvPr/>
            </p:nvSpPr>
            <p:spPr>
              <a:xfrm>
                <a:off x="539496" y="2299548"/>
                <a:ext cx="11109960" cy="459359"/>
              </a:xfrm>
              <a:prstGeom prst="rect">
                <a:avLst/>
              </a:prstGeom>
              <a:noFill/>
              <a:ln/>
            </p:spPr>
            <p:txBody>
              <a:bodyPr wrap="none" lIns="0" tIns="0" rIns="0" bIns="0" rtlCol="0" anchor="t"/>
              <a:lstStyle/>
              <a:p>
                <a:pPr latinLnBrk="1">
                  <a:lnSpc>
                    <a:spcPts val="3800"/>
                  </a:lnSpc>
                  <a:tabLst>
                    <a:tab pos="2945765" algn="l"/>
                    <a:tab pos="5828030" algn="l"/>
                    <a:tab pos="857059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8</m:t>
                        </m:r>
                      </m:num>
                      <m:den>
                        <m:r>
                          <a:rPr lang="en-US" altLang="zh-CN" sz="1800" b="0" i="0">
                            <a:solidFill>
                              <a:srgbClr val="244061"/>
                            </a:solidFill>
                            <a:latin typeface="Cambria Math" pitchFamily="34" charset="0"/>
                            <a:ea typeface="Cambria Math" pitchFamily="34" charset="-122"/>
                            <a:cs typeface="Cambria Math" pitchFamily="34" charset="-120"/>
                          </a:rPr>
                          <m:t>75</m:t>
                        </m:r>
                      </m:den>
                    </m:f>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3</m:t>
                        </m:r>
                      </m:num>
                      <m:den>
                        <m:r>
                          <a:rPr lang="en-US" altLang="zh-CN" sz="1800" b="0" i="0">
                            <a:solidFill>
                              <a:srgbClr val="244061"/>
                            </a:solidFill>
                            <a:latin typeface="Cambria Math" pitchFamily="34" charset="0"/>
                            <a:ea typeface="Cambria Math" pitchFamily="34" charset="-122"/>
                            <a:cs typeface="Cambria Math" pitchFamily="34" charset="-120"/>
                          </a:rPr>
                          <m:t>25</m:t>
                        </m:r>
                      </m:den>
                    </m:f>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8</m:t>
                        </m:r>
                      </m:num>
                      <m:den>
                        <m:r>
                          <a:rPr lang="en-US" altLang="zh-CN" sz="1800" b="0" i="0">
                            <a:solidFill>
                              <a:srgbClr val="244061"/>
                            </a:solidFill>
                            <a:latin typeface="Cambria Math" pitchFamily="34" charset="0"/>
                            <a:ea typeface="Cambria Math" pitchFamily="34" charset="-122"/>
                            <a:cs typeface="Cambria Math" pitchFamily="34" charset="-120"/>
                          </a:rPr>
                          <m:t>75</m:t>
                        </m:r>
                      </m:den>
                    </m:f>
                    <m:r>
                      <a:rPr lang="en-US" altLang="zh-CN" sz="1800" b="0" i="0" smtClean="0">
                        <a:solidFill>
                          <a:srgbClr val="244061"/>
                        </a:solidFill>
                        <a:latin typeface="Cambria Math" pitchFamily="34" charset="0"/>
                        <a:ea typeface="Cambria Math" pitchFamily="34" charset="-122"/>
                        <a:cs typeface="Cambria Math" pitchFamily="34" charset="-120"/>
                      </a:rPr>
                      <m:t>,</m:t>
                    </m:r>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3</m:t>
                        </m:r>
                      </m:num>
                      <m:den>
                        <m:r>
                          <a:rPr lang="en-US" altLang="zh-CN" sz="1800" b="0" i="0">
                            <a:solidFill>
                              <a:srgbClr val="244061"/>
                            </a:solidFill>
                            <a:latin typeface="Cambria Math" pitchFamily="34" charset="0"/>
                            <a:ea typeface="Cambria Math" pitchFamily="34" charset="-122"/>
                            <a:cs typeface="Cambria Math" pitchFamily="34" charset="-120"/>
                          </a:rPr>
                          <m:t>25</m:t>
                        </m:r>
                      </m:den>
                    </m:f>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8</m:t>
                        </m:r>
                      </m:num>
                      <m:den>
                        <m:r>
                          <a:rPr lang="en-US" altLang="zh-CN" sz="1800" b="0" i="0">
                            <a:solidFill>
                              <a:srgbClr val="244061"/>
                            </a:solidFill>
                            <a:latin typeface="Cambria Math" pitchFamily="34" charset="0"/>
                            <a:ea typeface="Cambria Math" pitchFamily="34" charset="-122"/>
                            <a:cs typeface="Cambria Math" pitchFamily="34" charset="-120"/>
                          </a:rPr>
                          <m:t>75</m:t>
                        </m:r>
                      </m:den>
                    </m:f>
                    <m:r>
                      <a:rPr lang="en-US" altLang="zh-CN" sz="1800" b="0" i="0" smtClean="0">
                        <a:solidFill>
                          <a:srgbClr val="244061"/>
                        </a:solidFill>
                        <a:latin typeface="Cambria Math" pitchFamily="34" charset="0"/>
                        <a:ea typeface="Cambria Math" pitchFamily="34" charset="-122"/>
                        <a:cs typeface="Cambria Math" pitchFamily="34" charset="-120"/>
                      </a:rPr>
                      <m:t>,</m:t>
                    </m:r>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3</m:t>
                        </m:r>
                      </m:num>
                      <m:den>
                        <m:r>
                          <a:rPr lang="en-US" altLang="zh-CN" sz="1800" b="0" i="0">
                            <a:solidFill>
                              <a:srgbClr val="244061"/>
                            </a:solidFill>
                            <a:latin typeface="Cambria Math" pitchFamily="34" charset="0"/>
                            <a:ea typeface="Cambria Math" pitchFamily="34" charset="-122"/>
                            <a:cs typeface="Cambria Math" pitchFamily="34" charset="-120"/>
                          </a:rPr>
                          <m:t>25</m:t>
                        </m:r>
                      </m:den>
                    </m:f>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7" name="QC_6_BD.28_2#4c34fa9e4.choices?vaa=1&amp;vcp=1&amp;vop=1&amp;pid=ec5b56ab1&amp;color=36,64,97&amp;vtp=1&amp;bbb=1"/>
              <p:cNvSpPr>
                <a:spLocks noRot="1" noChangeAspect="1" noMove="1" noResize="1" noEditPoints="1" noAdjustHandles="1" noChangeArrowheads="1" noChangeShapeType="1" noTextEdit="1"/>
              </p:cNvSpPr>
              <p:nvPr/>
            </p:nvSpPr>
            <p:spPr>
              <a:xfrm>
                <a:off x="539496" y="2299548"/>
                <a:ext cx="11109960" cy="459359"/>
              </a:xfrm>
              <a:prstGeom prst="rect">
                <a:avLst/>
              </a:prstGeom>
              <a:blipFill>
                <a:blip r:embed="rId5"/>
                <a:stretch>
                  <a:fillRect l="-1317" b="-1710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QC_6_EX.29_1#4c34fa9e4?vaa=1&amp;vcp=1&amp;vop=1&amp;pid=ec5b56ab1&amp;color=36,64,97&amp;vtp=1&amp;bbb=1&amp;hb=1"/>
              <p:cNvSpPr/>
              <p:nvPr/>
            </p:nvSpPr>
            <p:spPr>
              <a:xfrm>
                <a:off x="539496" y="2765130"/>
                <a:ext cx="11109960" cy="3152712"/>
              </a:xfrm>
              <a:prstGeom prst="rect">
                <a:avLst/>
              </a:prstGeom>
              <a:noFill/>
              <a:ln/>
            </p:spPr>
            <p:txBody>
              <a:bodyPr wrap="none" lIns="0" tIns="0" rIns="0" bIns="0" rtlCol="0" anchor="t"/>
              <a:lstStyle/>
              <a:p>
                <a:pPr algn="l" latinLnBrk="1">
                  <a:lnSpc>
                    <a:spcPts val="37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【错解一】</a:t>
                </a:r>
                <a:r>
                  <a:rPr lang="en-US" altLang="zh-CN" sz="1800" b="0" i="0" dirty="0">
                    <a:solidFill>
                      <a:srgbClr val="244061"/>
                    </a:solidFill>
                    <a:latin typeface="Times New Roman" pitchFamily="34" charset="0"/>
                    <a:ea typeface="微软雅黑" pitchFamily="34" charset="-122"/>
                    <a:cs typeface="Times New Roman" pitchFamily="34" charset="-120"/>
                  </a:rPr>
                  <a:t>由</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10</m:t>
                        </m:r>
                      </m:sub>
                    </m:sSub>
                    <m:r>
                      <a:rPr lang="en-US" altLang="zh-CN" sz="1800" b="0" i="0" smtClean="0">
                        <a:solidFill>
                          <a:srgbClr val="244061"/>
                        </a:solidFill>
                        <a:latin typeface="Cambria Math" pitchFamily="34" charset="0"/>
                        <a:ea typeface="Cambria Math" pitchFamily="34" charset="-122"/>
                        <a:cs typeface="Cambria Math" pitchFamily="34" charset="-120"/>
                      </a:rPr>
                      <m:t>&gt;1</m:t>
                    </m:r>
                  </m:oMath>
                </a14:m>
                <a:r>
                  <a:rPr lang="en-US" altLang="zh-CN" sz="1800" b="0" i="0" dirty="0">
                    <a:solidFill>
                      <a:srgbClr val="244061"/>
                    </a:solidFill>
                    <a:latin typeface="Times New Roman" pitchFamily="34" charset="0"/>
                    <a:ea typeface="微软雅黑" pitchFamily="34" charset="-122"/>
                    <a:cs typeface="Times New Roman" pitchFamily="34" charset="-120"/>
                  </a:rPr>
                  <a:t>，得</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25</m:t>
                        </m:r>
                      </m:den>
                    </m:f>
                    <m:r>
                      <a:rPr lang="en-US" altLang="zh-CN" sz="1800" b="0" i="0" smtClean="0">
                        <a:solidFill>
                          <a:srgbClr val="244061"/>
                        </a:solidFill>
                        <a:latin typeface="Cambria Math" pitchFamily="34" charset="0"/>
                        <a:ea typeface="Cambria Math" pitchFamily="34" charset="-122"/>
                        <a:cs typeface="Cambria Math" pitchFamily="34" charset="-120"/>
                      </a:rPr>
                      <m:t>+9</m:t>
                    </m:r>
                    <m:r>
                      <a:rPr lang="en-US" altLang="zh-CN" sz="1800" b="0" i="0" smtClean="0">
                        <a:solidFill>
                          <a:srgbClr val="244061"/>
                        </a:solidFill>
                        <a:latin typeface="Cambria Math" pitchFamily="34" charset="0"/>
                        <a:ea typeface="Cambria Math" pitchFamily="34" charset="-122"/>
                        <a:cs typeface="Cambria Math" pitchFamily="34" charset="-120"/>
                      </a:rPr>
                      <m:t>𝑑</m:t>
                    </m:r>
                    <m:r>
                      <a:rPr lang="en-US" altLang="zh-CN" sz="1800" b="0" i="0" smtClean="0">
                        <a:solidFill>
                          <a:srgbClr val="244061"/>
                        </a:solidFill>
                        <a:latin typeface="Cambria Math" pitchFamily="34" charset="0"/>
                        <a:ea typeface="Cambria Math" pitchFamily="34" charset="-122"/>
                        <a:cs typeface="Cambria Math" pitchFamily="34" charset="-120"/>
                      </a:rPr>
                      <m:t>&gt;1</m:t>
                    </m:r>
                  </m:oMath>
                </a14:m>
                <a:r>
                  <a:rPr lang="en-US" altLang="zh-CN" sz="1800" b="0" i="0" dirty="0">
                    <a:solidFill>
                      <a:srgbClr val="244061"/>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𝑑</m:t>
                    </m:r>
                    <m:r>
                      <a:rPr lang="en-US" altLang="zh-CN" sz="1800" b="0" i="0" smtClean="0">
                        <a:solidFill>
                          <a:srgbClr val="244061"/>
                        </a:solidFill>
                        <a:latin typeface="Cambria Math" pitchFamily="34" charset="0"/>
                        <a:ea typeface="Cambria Math" pitchFamily="34" charset="-122"/>
                        <a:cs typeface="Cambria Math" pitchFamily="34" charset="-120"/>
                      </a:rPr>
                      <m:t>&gt;</m:t>
                    </m:r>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8</m:t>
                        </m:r>
                      </m:num>
                      <m:den>
                        <m:r>
                          <a:rPr lang="en-US" altLang="zh-CN" sz="1800" b="0" i="0">
                            <a:solidFill>
                              <a:srgbClr val="244061"/>
                            </a:solidFill>
                            <a:latin typeface="Cambria Math" pitchFamily="34" charset="0"/>
                            <a:ea typeface="Cambria Math" pitchFamily="34" charset="-122"/>
                            <a:cs typeface="Cambria Math" pitchFamily="34" charset="-120"/>
                          </a:rPr>
                          <m:t>75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，故选A．</a:t>
                </a:r>
                <a:endParaRPr lang="en-US" altLang="zh-CN" sz="1800" dirty="0">
                  <a:solidFill>
                    <a:srgbClr val="244061"/>
                  </a:solidFill>
                </a:endParaRPr>
              </a:p>
              <a:p>
                <a:pPr latinLnBrk="1">
                  <a:lnSpc>
                    <a:spcPts val="8000"/>
                  </a:lnSpc>
                </a:pPr>
                <a:r>
                  <a:rPr lang="en-US" altLang="zh-CN" b="1" i="0">
                    <a:solidFill>
                      <a:srgbClr val="244061"/>
                    </a:solidFill>
                    <a:latin typeface="SimSun" panose="02010600030101010101" pitchFamily="2" charset="-122"/>
                    <a:ea typeface="微软雅黑" pitchFamily="34" charset="-122"/>
                    <a:cs typeface="Times New Roman" pitchFamily="34" charset="-120"/>
                  </a:rPr>
                  <a:t>    </a:t>
                </a:r>
                <a:r>
                  <a:rPr lang="en-US" altLang="zh-CN" sz="1800" b="1" i="0">
                    <a:solidFill>
                      <a:srgbClr val="244061"/>
                    </a:solidFill>
                    <a:latin typeface="Times New Roman" pitchFamily="34" charset="0"/>
                    <a:ea typeface="微软雅黑" pitchFamily="34" charset="-122"/>
                    <a:cs typeface="Times New Roman" pitchFamily="34" charset="-120"/>
                  </a:rPr>
                  <a:t>【</a:t>
                </a:r>
                <a:r>
                  <a:rPr lang="en-US" altLang="zh-CN" sz="1800" b="1" i="0" dirty="0">
                    <a:solidFill>
                      <a:srgbClr val="244061"/>
                    </a:solidFill>
                    <a:latin typeface="Times New Roman" pitchFamily="34" charset="0"/>
                    <a:ea typeface="微软雅黑" pitchFamily="34" charset="-122"/>
                    <a:cs typeface="Times New Roman" pitchFamily="34" charset="-120"/>
                  </a:rPr>
                  <a:t>错解二】</a:t>
                </a:r>
                <a:r>
                  <a:rPr lang="en-US" altLang="zh-CN" sz="1800" b="0" i="0" dirty="0">
                    <a:solidFill>
                      <a:srgbClr val="244061"/>
                    </a:solidFill>
                    <a:latin typeface="Times New Roman" pitchFamily="34" charset="0"/>
                    <a:ea typeface="微软雅黑" pitchFamily="34" charset="-122"/>
                    <a:cs typeface="Times New Roman" pitchFamily="34" charset="-120"/>
                  </a:rPr>
                  <a:t>由题知</a:t>
                </a:r>
                <a14:m>
                  <m:oMath xmlns:m="http://schemas.openxmlformats.org/officeDocument/2006/math">
                    <m:d>
                      <m:dPr>
                        <m:begChr m:val="{"/>
                        <m:endChr m:val=""/>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10</m:t>
                                </m:r>
                              </m:sub>
                            </m:sSub>
                            <m:r>
                              <a:rPr lang="en-US" altLang="zh-CN" sz="1800" b="0" i="0">
                                <a:solidFill>
                                  <a:srgbClr val="244061"/>
                                </a:solidFill>
                                <a:latin typeface="Cambria Math" pitchFamily="34" charset="0"/>
                                <a:ea typeface="Cambria Math" pitchFamily="34" charset="-122"/>
                                <a:cs typeface="Cambria Math" pitchFamily="34" charset="-120"/>
                              </a:rPr>
                              <m:t>&gt;1,</m:t>
                            </m:r>
                          </m:e>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9</m:t>
                                </m:r>
                              </m:sub>
                            </m:sSub>
                            <m:r>
                              <a:rPr lang="en-US" altLang="zh-CN" sz="1800" b="0" i="0">
                                <a:solidFill>
                                  <a:srgbClr val="244061"/>
                                </a:solidFill>
                                <a:latin typeface="Cambria Math" pitchFamily="34" charset="0"/>
                                <a:ea typeface="Cambria Math" pitchFamily="34" charset="-122"/>
                                <a:cs typeface="Cambria Math" pitchFamily="34" charset="-120"/>
                              </a:rPr>
                              <m:t>&lt;1,</m:t>
                            </m:r>
                          </m:e>
                        </m:eqArr>
                      </m:e>
                    </m:d>
                  </m:oMath>
                </a14:m>
                <a:r>
                  <a:rPr lang="en-US" altLang="zh-CN" sz="1800" b="0" i="0" dirty="0">
                    <a:solidFill>
                      <a:srgbClr val="244061"/>
                    </a:solidFill>
                    <a:latin typeface="Times New Roman" pitchFamily="34" charset="0"/>
                    <a:ea typeface="微软雅黑" pitchFamily="34" charset="-122"/>
                    <a:cs typeface="Times New Roman" pitchFamily="34" charset="-120"/>
                  </a:rPr>
                  <a:t>即</a:t>
                </a:r>
                <a14:m>
                  <m:oMath xmlns:m="http://schemas.openxmlformats.org/officeDocument/2006/math">
                    <m:d>
                      <m:dPr>
                        <m:begChr m:val="{"/>
                        <m:endChr m:val=""/>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&amp;</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25</m:t>
                                </m:r>
                              </m:den>
                            </m:f>
                            <m:r>
                              <a:rPr lang="en-US" altLang="zh-CN" sz="1800" b="0" i="0">
                                <a:solidFill>
                                  <a:srgbClr val="244061"/>
                                </a:solidFill>
                                <a:latin typeface="Cambria Math" pitchFamily="34" charset="0"/>
                                <a:ea typeface="Cambria Math" pitchFamily="34" charset="-122"/>
                                <a:cs typeface="Cambria Math" pitchFamily="34" charset="-120"/>
                              </a:rPr>
                              <m:t>+9</m:t>
                            </m:r>
                            <m:r>
                              <a:rPr lang="en-US" altLang="zh-CN" sz="1800" b="0" i="0">
                                <a:solidFill>
                                  <a:srgbClr val="244061"/>
                                </a:solidFill>
                                <a:latin typeface="Cambria Math" pitchFamily="34" charset="0"/>
                                <a:ea typeface="Cambria Math" pitchFamily="34" charset="-122"/>
                                <a:cs typeface="Cambria Math" pitchFamily="34" charset="-120"/>
                              </a:rPr>
                              <m:t>𝑑</m:t>
                            </m:r>
                            <m:r>
                              <a:rPr lang="en-US" altLang="zh-CN" sz="1800" b="0" i="0">
                                <a:solidFill>
                                  <a:srgbClr val="244061"/>
                                </a:solidFill>
                                <a:latin typeface="Cambria Math" pitchFamily="34" charset="0"/>
                                <a:ea typeface="Cambria Math" pitchFamily="34" charset="-122"/>
                                <a:cs typeface="Cambria Math" pitchFamily="34" charset="-120"/>
                              </a:rPr>
                              <m:t>&gt;1,</m:t>
                            </m:r>
                          </m:e>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&amp;</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25</m:t>
                                </m:r>
                              </m:den>
                            </m:f>
                            <m:r>
                              <a:rPr lang="en-US" altLang="zh-CN" sz="1800" b="0" i="0">
                                <a:solidFill>
                                  <a:srgbClr val="244061"/>
                                </a:solidFill>
                                <a:latin typeface="Cambria Math" pitchFamily="34" charset="0"/>
                                <a:ea typeface="Cambria Math" pitchFamily="34" charset="-122"/>
                                <a:cs typeface="Cambria Math" pitchFamily="34" charset="-120"/>
                              </a:rPr>
                              <m:t>+8</m:t>
                            </m:r>
                            <m:r>
                              <a:rPr lang="en-US" altLang="zh-CN" sz="1800" b="0" i="0">
                                <a:solidFill>
                                  <a:srgbClr val="244061"/>
                                </a:solidFill>
                                <a:latin typeface="Cambria Math" pitchFamily="34" charset="0"/>
                                <a:ea typeface="Cambria Math" pitchFamily="34" charset="-122"/>
                                <a:cs typeface="Cambria Math" pitchFamily="34" charset="-120"/>
                              </a:rPr>
                              <m:t>𝑑</m:t>
                            </m:r>
                            <m:r>
                              <a:rPr lang="en-US" altLang="zh-CN" sz="1800" b="0" i="0">
                                <a:solidFill>
                                  <a:srgbClr val="244061"/>
                                </a:solidFill>
                                <a:latin typeface="Cambria Math" pitchFamily="34" charset="0"/>
                                <a:ea typeface="Cambria Math" pitchFamily="34" charset="-122"/>
                                <a:cs typeface="Cambria Math" pitchFamily="34" charset="-120"/>
                              </a:rPr>
                              <m:t>&lt;1,</m:t>
                            </m:r>
                          </m:e>
                        </m:eqArr>
                      </m:e>
                    </m:d>
                  </m:oMath>
                </a14:m>
                <a:r>
                  <a:rPr lang="en-US" altLang="zh-CN" sz="1800" b="0" i="0" dirty="0">
                    <a:solidFill>
                      <a:srgbClr val="244061"/>
                    </a:solidFill>
                    <a:latin typeface="Times New Roman" pitchFamily="34" charset="0"/>
                    <a:ea typeface="微软雅黑" pitchFamily="34" charset="-122"/>
                    <a:cs typeface="Times New Roman" pitchFamily="34" charset="-120"/>
                  </a:rPr>
                  <a:t>得</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8</m:t>
                        </m:r>
                      </m:num>
                      <m:den>
                        <m:r>
                          <a:rPr lang="en-US" altLang="zh-CN" sz="1800" b="0" i="0">
                            <a:solidFill>
                              <a:srgbClr val="244061"/>
                            </a:solidFill>
                            <a:latin typeface="Cambria Math" pitchFamily="34" charset="0"/>
                            <a:ea typeface="Cambria Math" pitchFamily="34" charset="-122"/>
                            <a:cs typeface="Cambria Math" pitchFamily="34" charset="-120"/>
                          </a:rPr>
                          <m:t>75</m:t>
                        </m:r>
                      </m:den>
                    </m:f>
                    <m:r>
                      <a:rPr lang="en-US" altLang="zh-CN" sz="1800" b="0" i="0" smtClean="0">
                        <a:solidFill>
                          <a:srgbClr val="244061"/>
                        </a:solidFill>
                        <a:latin typeface="Cambria Math" pitchFamily="34" charset="0"/>
                        <a:ea typeface="Cambria Math" pitchFamily="34" charset="-122"/>
                        <a:cs typeface="Cambria Math" pitchFamily="34" charset="-120"/>
                      </a:rPr>
                      <m:t>&lt;</m:t>
                    </m:r>
                    <m:r>
                      <a:rPr lang="en-US" altLang="zh-CN" sz="1800" b="0" i="0" smtClean="0">
                        <a:solidFill>
                          <a:srgbClr val="244061"/>
                        </a:solidFill>
                        <a:latin typeface="Cambria Math" pitchFamily="34" charset="0"/>
                        <a:ea typeface="Cambria Math" pitchFamily="34" charset="-122"/>
                        <a:cs typeface="Cambria Math" pitchFamily="34" charset="-120"/>
                      </a:rPr>
                      <m:t>𝑑</m:t>
                    </m:r>
                    <m:r>
                      <a:rPr lang="en-US" altLang="zh-CN" sz="1800" b="0" i="0" smtClean="0">
                        <a:solidFill>
                          <a:srgbClr val="244061"/>
                        </a:solidFill>
                        <a:latin typeface="Cambria Math" pitchFamily="34" charset="0"/>
                        <a:ea typeface="Cambria Math" pitchFamily="34" charset="-122"/>
                        <a:cs typeface="Cambria Math" pitchFamily="34" charset="-120"/>
                      </a:rPr>
                      <m:t>&lt;</m:t>
                    </m:r>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3</m:t>
                        </m:r>
                      </m:num>
                      <m:den>
                        <m:r>
                          <a:rPr lang="en-US" altLang="zh-CN" sz="1800" b="0" i="0">
                            <a:solidFill>
                              <a:srgbClr val="244061"/>
                            </a:solidFill>
                            <a:latin typeface="Cambria Math" pitchFamily="34" charset="0"/>
                            <a:ea typeface="Cambria Math" pitchFamily="34" charset="-122"/>
                            <a:cs typeface="Cambria Math" pitchFamily="34" charset="-120"/>
                          </a:rPr>
                          <m:t>25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，故选C．</a:t>
                </a:r>
                <a:endParaRPr lang="en-US" altLang="zh-CN" sz="1800" dirty="0">
                  <a:solidFill>
                    <a:srgbClr val="244061"/>
                  </a:solidFill>
                </a:endParaRPr>
              </a:p>
              <a:p>
                <a:pPr latinLnBrk="1">
                  <a:lnSpc>
                    <a:spcPts val="2600"/>
                  </a:lnSpc>
                </a:pPr>
                <a:r>
                  <a:rPr lang="en-US" altLang="zh-CN" b="1" i="0">
                    <a:solidFill>
                      <a:srgbClr val="244061"/>
                    </a:solidFill>
                    <a:latin typeface="SimSun" panose="02010600030101010101" pitchFamily="2" charset="-122"/>
                    <a:ea typeface="微软雅黑" pitchFamily="34" charset="-122"/>
                    <a:cs typeface="Times New Roman" pitchFamily="34" charset="-120"/>
                  </a:rPr>
                  <a:t>    </a:t>
                </a:r>
                <a:r>
                  <a:rPr lang="en-US" altLang="zh-CN" sz="1800" b="1" i="0">
                    <a:solidFill>
                      <a:srgbClr val="244061"/>
                    </a:solidFill>
                    <a:latin typeface="Times New Roman" pitchFamily="34" charset="0"/>
                    <a:ea typeface="微软雅黑" pitchFamily="34" charset="-122"/>
                    <a:cs typeface="Times New Roman" pitchFamily="34" charset="-120"/>
                  </a:rPr>
                  <a:t>【</a:t>
                </a:r>
                <a:r>
                  <a:rPr lang="en-US" altLang="zh-CN" sz="1800" b="1" i="0" dirty="0">
                    <a:solidFill>
                      <a:srgbClr val="244061"/>
                    </a:solidFill>
                    <a:latin typeface="Times New Roman" pitchFamily="34" charset="0"/>
                    <a:ea typeface="微软雅黑" pitchFamily="34" charset="-122"/>
                    <a:cs typeface="Times New Roman" pitchFamily="34" charset="-120"/>
                  </a:rPr>
                  <a:t>错因分析】</a:t>
                </a:r>
                <a:r>
                  <a:rPr lang="en-US" altLang="zh-CN" sz="1800" b="0" i="0" dirty="0">
                    <a:solidFill>
                      <a:srgbClr val="244061"/>
                    </a:solidFill>
                    <a:latin typeface="Times New Roman" pitchFamily="34" charset="0"/>
                    <a:ea typeface="微软雅黑" pitchFamily="34" charset="-122"/>
                    <a:cs typeface="Times New Roman" pitchFamily="34" charset="-120"/>
                  </a:rPr>
                  <a:t>在求解本题时，必须深刻理解“从第10项起各项都比1大”的含义，它不仅表明了</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10</m:t>
                        </m:r>
                      </m:sub>
                    </m:sSub>
                    <m:r>
                      <a:rPr lang="en-US" altLang="zh-CN" sz="1800" b="0" i="0" smtClean="0">
                        <a:solidFill>
                          <a:srgbClr val="244061"/>
                        </a:solidFill>
                        <a:latin typeface="Cambria Math" pitchFamily="34" charset="0"/>
                        <a:ea typeface="Cambria Math" pitchFamily="34" charset="-122"/>
                        <a:cs typeface="Cambria Math" pitchFamily="34" charset="-120"/>
                      </a:rPr>
                      <m:t>&gt;1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，而</a:t>
                </a:r>
              </a:p>
              <a:p>
                <a:pPr latinLnBrk="1">
                  <a:lnSpc>
                    <a:spcPts val="2600"/>
                  </a:lnSpc>
                </a:pPr>
                <a:r>
                  <a:rPr lang="en-US" altLang="zh-CN" sz="1800" b="0" i="0">
                    <a:solidFill>
                      <a:srgbClr val="244061"/>
                    </a:solidFill>
                    <a:latin typeface="Times New Roman" pitchFamily="34" charset="0"/>
                    <a:ea typeface="微软雅黑" pitchFamily="34" charset="-122"/>
                    <a:cs typeface="Times New Roman" pitchFamily="34" charset="-120"/>
                  </a:rPr>
                  <a:t>且隐含了</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9</m:t>
                        </m:r>
                      </m:sub>
                    </m:sSub>
                    <m:r>
                      <a:rPr lang="en-US" altLang="zh-CN" sz="1800" b="0" i="0" smtClean="0">
                        <a:solidFill>
                          <a:srgbClr val="244061"/>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这一条件，若不从题目中挖掘出隐含条件，易产生上述两种错误．</a:t>
                </a:r>
                <a:endParaRPr lang="en-US" altLang="zh-CN" sz="1800" dirty="0">
                  <a:solidFill>
                    <a:srgbClr val="244061"/>
                  </a:solidFill>
                </a:endParaRPr>
              </a:p>
              <a:p>
                <a:pPr latinLnBrk="1">
                  <a:lnSpc>
                    <a:spcPts val="7900"/>
                  </a:lnSpc>
                </a:pPr>
                <a:r>
                  <a:rPr lang="en-US" altLang="zh-CN" b="1" i="0">
                    <a:solidFill>
                      <a:srgbClr val="244061"/>
                    </a:solidFill>
                    <a:latin typeface="SimSun" panose="02010600030101010101" pitchFamily="2" charset="-122"/>
                    <a:ea typeface="微软雅黑" pitchFamily="34" charset="-122"/>
                    <a:cs typeface="Times New Roman" pitchFamily="34" charset="-120"/>
                  </a:rPr>
                  <a:t>    </a:t>
                </a:r>
                <a:r>
                  <a:rPr lang="en-US" altLang="zh-CN" b="1" i="0">
                    <a:solidFill>
                      <a:srgbClr val="244061"/>
                    </a:solidFill>
                    <a:latin typeface="Times New Roman" pitchFamily="34" charset="0"/>
                    <a:ea typeface="微软雅黑" pitchFamily="34" charset="-122"/>
                    <a:cs typeface="Times New Roman" pitchFamily="34" charset="-120"/>
                  </a:rPr>
                  <a:t>【</a:t>
                </a:r>
                <a:r>
                  <a:rPr lang="en-US" altLang="zh-CN" b="1" i="0" dirty="0">
                    <a:solidFill>
                      <a:srgbClr val="244061"/>
                    </a:solidFill>
                    <a:latin typeface="Times New Roman" pitchFamily="34" charset="0"/>
                    <a:ea typeface="微软雅黑" pitchFamily="34" charset="-122"/>
                    <a:cs typeface="Times New Roman" pitchFamily="34" charset="-120"/>
                  </a:rPr>
                  <a:t>正解】</a:t>
                </a:r>
                <a:r>
                  <a:rPr lang="en-US" altLang="zh-CN" b="0" i="0" dirty="0">
                    <a:solidFill>
                      <a:srgbClr val="244061"/>
                    </a:solidFill>
                    <a:latin typeface="Times New Roman" pitchFamily="34" charset="0"/>
                    <a:ea typeface="微软雅黑" pitchFamily="34" charset="-122"/>
                    <a:cs typeface="Times New Roman" pitchFamily="34" charset="-120"/>
                  </a:rPr>
                  <a:t>由题知</a:t>
                </a:r>
                <a14:m>
                  <m:oMath xmlns:m="http://schemas.openxmlformats.org/officeDocument/2006/math">
                    <m:d>
                      <m:dPr>
                        <m:begChr m:val="{"/>
                        <m:endChr m:val=""/>
                        <m:ctrlPr>
                          <a:rPr lang="en-US" altLang="zh-CN" b="0" i="1" dirty="0" smtClean="0">
                            <a:solidFill>
                              <a:srgbClr val="244061"/>
                            </a:solidFill>
                            <a:latin typeface="Cambria Math" panose="02040503050406030204" pitchFamily="18" charset="0"/>
                            <a:ea typeface="微软雅黑" pitchFamily="34" charset="-122"/>
                            <a:cs typeface="Times New Roman" pitchFamily="34" charset="-120"/>
                          </a:rPr>
                        </m:ctrlPr>
                      </m:dPr>
                      <m:e>
                        <m:eqArr>
                          <m:eqArr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eqArrPr>
                          <m:e>
                            <m:r>
                              <a:rPr lang="en-US" altLang="zh-CN" b="0" i="0" dirty="0">
                                <a:solidFill>
                                  <a:srgbClr val="244061"/>
                                </a:solidFill>
                                <a:latin typeface="Cambria Math" panose="02040503050406030204" pitchFamily="18" charset="0"/>
                                <a:ea typeface="微软雅黑" pitchFamily="34" charset="-122"/>
                                <a:cs typeface="Times New Roman" pitchFamily="34" charset="-120"/>
                              </a:rPr>
                              <m:t>&amp;</m:t>
                            </m:r>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𝑎</m:t>
                                </m:r>
                              </m:e>
                              <m:sub>
                                <m:r>
                                  <a:rPr lang="en-US" altLang="zh-CN" b="0" i="0">
                                    <a:solidFill>
                                      <a:srgbClr val="244061"/>
                                    </a:solidFill>
                                    <a:latin typeface="Cambria Math" pitchFamily="34" charset="0"/>
                                    <a:ea typeface="Cambria Math" pitchFamily="34" charset="-122"/>
                                    <a:cs typeface="Cambria Math" pitchFamily="34" charset="-120"/>
                                  </a:rPr>
                                  <m:t>10</m:t>
                                </m:r>
                              </m:sub>
                            </m:sSub>
                            <m:r>
                              <a:rPr lang="en-US" altLang="zh-CN" b="0" i="0">
                                <a:solidFill>
                                  <a:srgbClr val="244061"/>
                                </a:solidFill>
                                <a:latin typeface="Cambria Math" pitchFamily="34" charset="0"/>
                                <a:ea typeface="Cambria Math" pitchFamily="34" charset="-122"/>
                                <a:cs typeface="Cambria Math" pitchFamily="34" charset="-120"/>
                              </a:rPr>
                              <m:t>&gt;1,</m:t>
                            </m:r>
                          </m:e>
                          <m:e>
                            <m:r>
                              <a:rPr lang="en-US" altLang="zh-CN" b="0" i="0" dirty="0">
                                <a:solidFill>
                                  <a:srgbClr val="244061"/>
                                </a:solidFill>
                                <a:latin typeface="Cambria Math" panose="02040503050406030204" pitchFamily="18" charset="0"/>
                                <a:ea typeface="微软雅黑" pitchFamily="34" charset="-122"/>
                                <a:cs typeface="Times New Roman" pitchFamily="34" charset="-120"/>
                              </a:rPr>
                              <m:t>&amp;</m:t>
                            </m:r>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𝑎</m:t>
                                </m:r>
                              </m:e>
                              <m:sub>
                                <m:r>
                                  <a:rPr lang="en-US" altLang="zh-CN" b="0" i="0">
                                    <a:solidFill>
                                      <a:srgbClr val="244061"/>
                                    </a:solidFill>
                                    <a:latin typeface="Cambria Math" pitchFamily="34" charset="0"/>
                                    <a:ea typeface="Cambria Math" pitchFamily="34" charset="-122"/>
                                    <a:cs typeface="Cambria Math" pitchFamily="34" charset="-120"/>
                                  </a:rPr>
                                  <m:t>9</m:t>
                                </m:r>
                              </m:sub>
                            </m:sSub>
                            <m:r>
                              <a:rPr lang="en-US" altLang="zh-CN" b="0" i="0">
                                <a:solidFill>
                                  <a:srgbClr val="244061"/>
                                </a:solidFill>
                                <a:latin typeface="Cambria Math" pitchFamily="34" charset="0"/>
                                <a:ea typeface="Cambria Math" pitchFamily="34" charset="-122"/>
                                <a:cs typeface="Cambria Math" pitchFamily="34" charset="-120"/>
                              </a:rPr>
                              <m:t>≤1,</m:t>
                            </m:r>
                          </m:e>
                        </m:eqArr>
                      </m:e>
                    </m:d>
                  </m:oMath>
                </a14:m>
                <a:r>
                  <a:rPr lang="en-US" altLang="zh-CN" b="0" i="0" dirty="0">
                    <a:solidFill>
                      <a:srgbClr val="244061"/>
                    </a:solidFill>
                    <a:latin typeface="Times New Roman" pitchFamily="34" charset="0"/>
                    <a:ea typeface="微软雅黑" pitchFamily="34" charset="-122"/>
                    <a:cs typeface="Times New Roman" pitchFamily="34" charset="-120"/>
                  </a:rPr>
                  <a:t>即</a:t>
                </a:r>
                <a14:m>
                  <m:oMath xmlns:m="http://schemas.openxmlformats.org/officeDocument/2006/math">
                    <m:d>
                      <m:dPr>
                        <m:begChr m:val="{"/>
                        <m:endChr m:val=""/>
                        <m:ctrlPr>
                          <a:rPr lang="en-US" altLang="zh-CN" b="0" i="1" dirty="0" smtClean="0">
                            <a:solidFill>
                              <a:srgbClr val="244061"/>
                            </a:solidFill>
                            <a:latin typeface="Cambria Math" panose="02040503050406030204" pitchFamily="18" charset="0"/>
                            <a:ea typeface="微软雅黑" pitchFamily="34" charset="-122"/>
                            <a:cs typeface="Times New Roman" pitchFamily="34" charset="-120"/>
                          </a:rPr>
                        </m:ctrlPr>
                      </m:dPr>
                      <m:e>
                        <m:eqArr>
                          <m:eqArr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eqArrPr>
                          <m:e>
                            <m:r>
                              <a:rPr lang="en-US" altLang="zh-CN" b="0" i="0" dirty="0">
                                <a:solidFill>
                                  <a:srgbClr val="244061"/>
                                </a:solidFill>
                                <a:latin typeface="Cambria Math" panose="02040503050406030204" pitchFamily="18" charset="0"/>
                                <a:ea typeface="微软雅黑" pitchFamily="34" charset="-122"/>
                                <a:cs typeface="Times New Roman" pitchFamily="34" charset="-120"/>
                              </a:rPr>
                              <m:t>&amp;</m:t>
                            </m:r>
                            <m:f>
                              <m:f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b="0" i="0">
                                    <a:solidFill>
                                      <a:srgbClr val="244061"/>
                                    </a:solidFill>
                                    <a:latin typeface="Cambria Math" pitchFamily="34" charset="0"/>
                                    <a:ea typeface="Cambria Math" pitchFamily="34" charset="-122"/>
                                    <a:cs typeface="Cambria Math" pitchFamily="34" charset="-120"/>
                                  </a:rPr>
                                  <m:t>1</m:t>
                                </m:r>
                              </m:num>
                              <m:den>
                                <m:r>
                                  <a:rPr lang="en-US" altLang="zh-CN" b="0" i="0">
                                    <a:solidFill>
                                      <a:srgbClr val="244061"/>
                                    </a:solidFill>
                                    <a:latin typeface="Cambria Math" pitchFamily="34" charset="0"/>
                                    <a:ea typeface="Cambria Math" pitchFamily="34" charset="-122"/>
                                    <a:cs typeface="Cambria Math" pitchFamily="34" charset="-120"/>
                                  </a:rPr>
                                  <m:t>25</m:t>
                                </m:r>
                              </m:den>
                            </m:f>
                            <m:r>
                              <a:rPr lang="en-US" altLang="zh-CN" b="0" i="0">
                                <a:solidFill>
                                  <a:srgbClr val="244061"/>
                                </a:solidFill>
                                <a:latin typeface="Cambria Math" pitchFamily="34" charset="0"/>
                                <a:ea typeface="Cambria Math" pitchFamily="34" charset="-122"/>
                                <a:cs typeface="Cambria Math" pitchFamily="34" charset="-120"/>
                              </a:rPr>
                              <m:t>+9</m:t>
                            </m:r>
                            <m:r>
                              <a:rPr lang="en-US" altLang="zh-CN" b="0" i="0">
                                <a:solidFill>
                                  <a:srgbClr val="244061"/>
                                </a:solidFill>
                                <a:latin typeface="Cambria Math" pitchFamily="34" charset="0"/>
                                <a:ea typeface="Cambria Math" pitchFamily="34" charset="-122"/>
                                <a:cs typeface="Cambria Math" pitchFamily="34" charset="-120"/>
                              </a:rPr>
                              <m:t>𝑑</m:t>
                            </m:r>
                            <m:r>
                              <a:rPr lang="en-US" altLang="zh-CN" b="0" i="0">
                                <a:solidFill>
                                  <a:srgbClr val="244061"/>
                                </a:solidFill>
                                <a:latin typeface="Cambria Math" pitchFamily="34" charset="0"/>
                                <a:ea typeface="Cambria Math" pitchFamily="34" charset="-122"/>
                                <a:cs typeface="Cambria Math" pitchFamily="34" charset="-120"/>
                              </a:rPr>
                              <m:t>&gt;1,</m:t>
                            </m:r>
                          </m:e>
                          <m:e>
                            <m:r>
                              <a:rPr lang="en-US" altLang="zh-CN" b="0" i="0" dirty="0">
                                <a:solidFill>
                                  <a:srgbClr val="244061"/>
                                </a:solidFill>
                                <a:latin typeface="Cambria Math" panose="02040503050406030204" pitchFamily="18" charset="0"/>
                                <a:ea typeface="微软雅黑" pitchFamily="34" charset="-122"/>
                                <a:cs typeface="Times New Roman" pitchFamily="34" charset="-120"/>
                              </a:rPr>
                              <m:t>&amp;</m:t>
                            </m:r>
                            <m:f>
                              <m:f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b="0" i="0">
                                    <a:solidFill>
                                      <a:srgbClr val="244061"/>
                                    </a:solidFill>
                                    <a:latin typeface="Cambria Math" pitchFamily="34" charset="0"/>
                                    <a:ea typeface="Cambria Math" pitchFamily="34" charset="-122"/>
                                    <a:cs typeface="Cambria Math" pitchFamily="34" charset="-120"/>
                                  </a:rPr>
                                  <m:t>1</m:t>
                                </m:r>
                              </m:num>
                              <m:den>
                                <m:r>
                                  <a:rPr lang="en-US" altLang="zh-CN" b="0" i="0">
                                    <a:solidFill>
                                      <a:srgbClr val="244061"/>
                                    </a:solidFill>
                                    <a:latin typeface="Cambria Math" pitchFamily="34" charset="0"/>
                                    <a:ea typeface="Cambria Math" pitchFamily="34" charset="-122"/>
                                    <a:cs typeface="Cambria Math" pitchFamily="34" charset="-120"/>
                                  </a:rPr>
                                  <m:t>25</m:t>
                                </m:r>
                              </m:den>
                            </m:f>
                            <m:r>
                              <a:rPr lang="en-US" altLang="zh-CN" b="0" i="0">
                                <a:solidFill>
                                  <a:srgbClr val="244061"/>
                                </a:solidFill>
                                <a:latin typeface="Cambria Math" pitchFamily="34" charset="0"/>
                                <a:ea typeface="Cambria Math" pitchFamily="34" charset="-122"/>
                                <a:cs typeface="Cambria Math" pitchFamily="34" charset="-120"/>
                              </a:rPr>
                              <m:t>+8</m:t>
                            </m:r>
                            <m:r>
                              <a:rPr lang="en-US" altLang="zh-CN" b="0" i="0">
                                <a:solidFill>
                                  <a:srgbClr val="244061"/>
                                </a:solidFill>
                                <a:latin typeface="Cambria Math" pitchFamily="34" charset="0"/>
                                <a:ea typeface="Cambria Math" pitchFamily="34" charset="-122"/>
                                <a:cs typeface="Cambria Math" pitchFamily="34" charset="-120"/>
                              </a:rPr>
                              <m:t>𝑑</m:t>
                            </m:r>
                            <m:r>
                              <a:rPr lang="en-US" altLang="zh-CN" b="0" i="0">
                                <a:solidFill>
                                  <a:srgbClr val="244061"/>
                                </a:solidFill>
                                <a:latin typeface="Cambria Math" pitchFamily="34" charset="0"/>
                                <a:ea typeface="Cambria Math" pitchFamily="34" charset="-122"/>
                                <a:cs typeface="Cambria Math" pitchFamily="34" charset="-120"/>
                              </a:rPr>
                              <m:t>≤1,</m:t>
                            </m:r>
                          </m:e>
                        </m:eqArr>
                      </m:e>
                    </m:d>
                  </m:oMath>
                </a14:m>
                <a:r>
                  <a:rPr lang="en-US" altLang="zh-CN" b="0" i="0" dirty="0">
                    <a:solidFill>
                      <a:srgbClr val="244061"/>
                    </a:solidFill>
                    <a:latin typeface="Times New Roman" pitchFamily="34" charset="0"/>
                    <a:ea typeface="微软雅黑" pitchFamily="34" charset="-122"/>
                    <a:cs typeface="Times New Roman" pitchFamily="34" charset="-120"/>
                  </a:rPr>
                  <a:t>得</a:t>
                </a:r>
                <a14:m>
                  <m:oMath xmlns:m="http://schemas.openxmlformats.org/officeDocument/2006/math">
                    <m:f>
                      <m:fPr>
                        <m:ctrlPr>
                          <a:rPr lang="en-US" altLang="zh-CN"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b="0" i="0">
                            <a:solidFill>
                              <a:srgbClr val="244061"/>
                            </a:solidFill>
                            <a:latin typeface="Cambria Math" pitchFamily="34" charset="0"/>
                            <a:ea typeface="Cambria Math" pitchFamily="34" charset="-122"/>
                            <a:cs typeface="Cambria Math" pitchFamily="34" charset="-120"/>
                          </a:rPr>
                          <m:t>8</m:t>
                        </m:r>
                      </m:num>
                      <m:den>
                        <m:r>
                          <a:rPr lang="en-US" altLang="zh-CN" b="0" i="0">
                            <a:solidFill>
                              <a:srgbClr val="244061"/>
                            </a:solidFill>
                            <a:latin typeface="Cambria Math" pitchFamily="34" charset="0"/>
                            <a:ea typeface="Cambria Math" pitchFamily="34" charset="-122"/>
                            <a:cs typeface="Cambria Math" pitchFamily="34" charset="-120"/>
                          </a:rPr>
                          <m:t>75</m:t>
                        </m:r>
                      </m:den>
                    </m:f>
                    <m:r>
                      <a:rPr lang="en-US" altLang="zh-CN" b="0" i="0" smtClean="0">
                        <a:solidFill>
                          <a:srgbClr val="244061"/>
                        </a:solidFill>
                        <a:latin typeface="Cambria Math" pitchFamily="34" charset="0"/>
                        <a:ea typeface="Cambria Math" pitchFamily="34" charset="-122"/>
                        <a:cs typeface="Cambria Math" pitchFamily="34" charset="-120"/>
                      </a:rPr>
                      <m:t>&lt;</m:t>
                    </m:r>
                    <m:r>
                      <a:rPr lang="en-US" altLang="zh-CN" b="0" i="0" smtClean="0">
                        <a:solidFill>
                          <a:srgbClr val="244061"/>
                        </a:solidFill>
                        <a:latin typeface="Cambria Math" pitchFamily="34" charset="0"/>
                        <a:ea typeface="Cambria Math" pitchFamily="34" charset="-122"/>
                        <a:cs typeface="Cambria Math" pitchFamily="34" charset="-120"/>
                      </a:rPr>
                      <m:t>𝑑</m:t>
                    </m:r>
                    <m:r>
                      <a:rPr lang="en-US" altLang="zh-CN" b="0" i="0" smtClean="0">
                        <a:solidFill>
                          <a:srgbClr val="244061"/>
                        </a:solidFill>
                        <a:latin typeface="Cambria Math" pitchFamily="34" charset="0"/>
                        <a:ea typeface="Cambria Math" pitchFamily="34" charset="-122"/>
                        <a:cs typeface="Cambria Math" pitchFamily="34" charset="-120"/>
                      </a:rPr>
                      <m:t>≤</m:t>
                    </m:r>
                    <m:f>
                      <m:fPr>
                        <m:ctrlPr>
                          <a:rPr lang="en-US" altLang="zh-CN"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b="0" i="0">
                            <a:solidFill>
                              <a:srgbClr val="244061"/>
                            </a:solidFill>
                            <a:latin typeface="Cambria Math" pitchFamily="34" charset="0"/>
                            <a:ea typeface="Cambria Math" pitchFamily="34" charset="-122"/>
                            <a:cs typeface="Cambria Math" pitchFamily="34" charset="-120"/>
                          </a:rPr>
                          <m:t>3</m:t>
                        </m:r>
                      </m:num>
                      <m:den>
                        <m:r>
                          <a:rPr lang="en-US" altLang="zh-CN" b="0" i="0">
                            <a:solidFill>
                              <a:srgbClr val="244061"/>
                            </a:solidFill>
                            <a:latin typeface="Cambria Math" pitchFamily="34" charset="0"/>
                            <a:ea typeface="Cambria Math" pitchFamily="34" charset="-122"/>
                            <a:cs typeface="Cambria Math" pitchFamily="34" charset="-120"/>
                          </a:rPr>
                          <m:t>25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，故选D．</a:t>
                </a:r>
                <a:endParaRPr lang="en-US" altLang="zh-CN" dirty="0">
                  <a:solidFill>
                    <a:srgbClr val="244061"/>
                  </a:solidFill>
                </a:endParaRPr>
              </a:p>
            </p:txBody>
          </p:sp>
        </mc:Choice>
        <mc:Fallback xmlns="">
          <p:sp>
            <p:nvSpPr>
              <p:cNvPr id="8" name="QC_6_EX.29_1#4c34fa9e4?vaa=1&amp;vcp=1&amp;vop=1&amp;pid=ec5b56ab1&amp;color=36,64,97&amp;vtp=1&amp;bbb=1&amp;hb=1"/>
              <p:cNvSpPr>
                <a:spLocks noRot="1" noChangeAspect="1" noMove="1" noResize="1" noEditPoints="1" noAdjustHandles="1" noChangeArrowheads="1" noChangeShapeType="1" noTextEdit="1"/>
              </p:cNvSpPr>
              <p:nvPr/>
            </p:nvSpPr>
            <p:spPr>
              <a:xfrm>
                <a:off x="539496" y="2765130"/>
                <a:ext cx="11109960" cy="3152712"/>
              </a:xfrm>
              <a:prstGeom prst="rect">
                <a:avLst/>
              </a:prstGeom>
              <a:blipFill>
                <a:blip r:embed="rId6"/>
                <a:stretch>
                  <a:fillRect l="-1317" b="-19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anim calcmode="lin" valueType="num">
                                      <p:cBhvr>
                                        <p:cTn id="8" dur="500" fill="hold"/>
                                        <p:tgtEl>
                                          <p:spTgt spid="8">
                                            <p:bg/>
                                          </p:spTgt>
                                        </p:tgtEl>
                                        <p:attrNameLst>
                                          <p:attrName>ppt_x</p:attrName>
                                        </p:attrNameLst>
                                      </p:cBhvr>
                                      <p:tavLst>
                                        <p:tav tm="0">
                                          <p:val>
                                            <p:strVal val="#ppt_x"/>
                                          </p:val>
                                        </p:tav>
                                        <p:tav tm="100000">
                                          <p:val>
                                            <p:strVal val="#ppt_x"/>
                                          </p:val>
                                        </p:tav>
                                      </p:tavLst>
                                    </p:anim>
                                    <p:anim calcmode="lin" valueType="num">
                                      <p:cBhvr>
                                        <p:cTn id="9" dur="500" fill="hold"/>
                                        <p:tgtEl>
                                          <p:spTgt spid="8">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500"/>
                                        <p:tgtEl>
                                          <p:spTgt spid="8">
                                            <p:txEl>
                                              <p:pRg st="0" end="0"/>
                                            </p:txEl>
                                          </p:spTgt>
                                        </p:tgtEl>
                                      </p:cBhvr>
                                    </p:animEffect>
                                    <p:anim calcmode="lin" valueType="num">
                                      <p:cBhvr>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8">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Effect transition="in" filter="fade">
                                      <p:cBhvr>
                                        <p:cTn id="17" dur="500"/>
                                        <p:tgtEl>
                                          <p:spTgt spid="8">
                                            <p:txEl>
                                              <p:pRg st="1" end="1"/>
                                            </p:txEl>
                                          </p:spTgt>
                                        </p:tgtEl>
                                      </p:cBhvr>
                                    </p:animEffect>
                                    <p:anim calcmode="lin" valueType="num">
                                      <p:cBhvr>
                                        <p:cTn id="18"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8">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txEl>
                                              <p:pRg st="2" end="2"/>
                                            </p:txEl>
                                          </p:spTgt>
                                        </p:tgtEl>
                                        <p:attrNameLst>
                                          <p:attrName>style.visibility</p:attrName>
                                        </p:attrNameLst>
                                      </p:cBhvr>
                                      <p:to>
                                        <p:strVal val="visible"/>
                                      </p:to>
                                    </p:set>
                                    <p:animEffect transition="in" filter="fade">
                                      <p:cBhvr>
                                        <p:cTn id="22" dur="500"/>
                                        <p:tgtEl>
                                          <p:spTgt spid="8">
                                            <p:txEl>
                                              <p:pRg st="2" end="2"/>
                                            </p:txEl>
                                          </p:spTgt>
                                        </p:tgtEl>
                                      </p:cBhvr>
                                    </p:animEffect>
                                    <p:anim calcmode="lin" valueType="num">
                                      <p:cBhvr>
                                        <p:cTn id="23"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8">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8">
                                            <p:txEl>
                                              <p:pRg st="3" end="3"/>
                                            </p:txEl>
                                          </p:spTgt>
                                        </p:tgtEl>
                                        <p:attrNameLst>
                                          <p:attrName>style.visibility</p:attrName>
                                        </p:attrNameLst>
                                      </p:cBhvr>
                                      <p:to>
                                        <p:strVal val="visible"/>
                                      </p:to>
                                    </p:set>
                                    <p:animEffect transition="in" filter="fade">
                                      <p:cBhvr>
                                        <p:cTn id="27" dur="500"/>
                                        <p:tgtEl>
                                          <p:spTgt spid="8">
                                            <p:txEl>
                                              <p:pRg st="3" end="3"/>
                                            </p:txEl>
                                          </p:spTgt>
                                        </p:tgtEl>
                                      </p:cBhvr>
                                    </p:animEffect>
                                    <p:anim calcmode="lin" valueType="num">
                                      <p:cBhvr>
                                        <p:cTn id="28"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8">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8">
                                            <p:txEl>
                                              <p:pRg st="4" end="4"/>
                                            </p:txEl>
                                          </p:spTgt>
                                        </p:tgtEl>
                                        <p:attrNameLst>
                                          <p:attrName>style.visibility</p:attrName>
                                        </p:attrNameLst>
                                      </p:cBhvr>
                                      <p:to>
                                        <p:strVal val="visible"/>
                                      </p:to>
                                    </p:set>
                                    <p:animEffect transition="in" filter="fade">
                                      <p:cBhvr>
                                        <p:cTn id="32" dur="500"/>
                                        <p:tgtEl>
                                          <p:spTgt spid="8">
                                            <p:txEl>
                                              <p:pRg st="4" end="4"/>
                                            </p:txEl>
                                          </p:spTgt>
                                        </p:tgtEl>
                                      </p:cBhvr>
                                    </p:animEffect>
                                    <p:anim calcmode="lin" valueType="num">
                                      <p:cBhvr>
                                        <p:cTn id="33"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8">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6">
                                            <p:bg/>
                                          </p:spTgt>
                                        </p:tgtEl>
                                        <p:attrNameLst>
                                          <p:attrName>style.visibility</p:attrName>
                                        </p:attrNameLst>
                                      </p:cBhvr>
                                      <p:to>
                                        <p:strVal val="visible"/>
                                      </p:to>
                                    </p:set>
                                    <p:animEffect transition="in" filter="fade">
                                      <p:cBhvr>
                                        <p:cTn id="39" dur="500"/>
                                        <p:tgtEl>
                                          <p:spTgt spid="6">
                                            <p:bg/>
                                          </p:spTgt>
                                        </p:tgtEl>
                                      </p:cBhvr>
                                    </p:animEffect>
                                    <p:anim calcmode="lin" valueType="num">
                                      <p:cBhvr>
                                        <p:cTn id="40" dur="500" fill="hold"/>
                                        <p:tgtEl>
                                          <p:spTgt spid="6">
                                            <p:bg/>
                                          </p:spTgt>
                                        </p:tgtEl>
                                        <p:attrNameLst>
                                          <p:attrName>ppt_x</p:attrName>
                                        </p:attrNameLst>
                                      </p:cBhvr>
                                      <p:tavLst>
                                        <p:tav tm="0">
                                          <p:val>
                                            <p:strVal val="#ppt_x"/>
                                          </p:val>
                                        </p:tav>
                                        <p:tav tm="100000">
                                          <p:val>
                                            <p:strVal val="#ppt_x"/>
                                          </p:val>
                                        </p:tav>
                                      </p:tavLst>
                                    </p:anim>
                                    <p:anim calcmode="lin" valueType="num">
                                      <p:cBhvr>
                                        <p:cTn id="41" dur="500" fill="hold"/>
                                        <p:tgtEl>
                                          <p:spTgt spid="6">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6">
                                            <p:txEl>
                                              <p:pRg st="0" end="0"/>
                                            </p:txEl>
                                          </p:spTgt>
                                        </p:tgtEl>
                                        <p:attrNameLst>
                                          <p:attrName>style.visibility</p:attrName>
                                        </p:attrNameLst>
                                      </p:cBhvr>
                                      <p:to>
                                        <p:strVal val="visible"/>
                                      </p:to>
                                    </p:set>
                                    <p:animEffect transition="in" filter="fade">
                                      <p:cBhvr>
                                        <p:cTn id="44" dur="500"/>
                                        <p:tgtEl>
                                          <p:spTgt spid="6">
                                            <p:txEl>
                                              <p:pRg st="0" end="0"/>
                                            </p:txEl>
                                          </p:spTgt>
                                        </p:tgtEl>
                                      </p:cBhvr>
                                    </p:animEffect>
                                    <p:anim calcmode="lin" valueType="num">
                                      <p:cBhvr>
                                        <p:cTn id="4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8"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32_1#3078825c6?vaa=1&amp;vcp=1&amp;vop=1&amp;pid=ec5b56ab1&amp;color=36,64,97&amp;vtp=1&amp;bt=1&amp;bbb=1"/>
              <p:cNvSpPr/>
              <p:nvPr/>
            </p:nvSpPr>
            <p:spPr>
              <a:xfrm>
                <a:off x="539496" y="2527350"/>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1-1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若首项为</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−24</m:t>
                    </m:r>
                  </m:oMath>
                </a14:m>
                <a:r>
                  <a:rPr lang="en-US" altLang="zh-CN" sz="1800" b="0" i="0" dirty="0">
                    <a:solidFill>
                      <a:srgbClr val="244061"/>
                    </a:solidFill>
                    <a:latin typeface="Times New Roman" pitchFamily="34" charset="0"/>
                    <a:ea typeface="微软雅黑" pitchFamily="34" charset="-122"/>
                    <a:cs typeface="Times New Roman" pitchFamily="34" charset="-120"/>
                  </a:rPr>
                  <a:t>的等差数列从第10项起为正数，则公差</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的取值范围是(</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2" name="QC_6_BD.32_1#3078825c6?vaa=1&amp;vcp=1&amp;vop=1&amp;pid=ec5b56ab1&amp;color=36,64,97&amp;vtp=1&amp;bt=1&amp;bbb=1"/>
              <p:cNvSpPr>
                <a:spLocks noRot="1" noChangeAspect="1" noMove="1" noResize="1" noEditPoints="1" noAdjustHandles="1" noChangeArrowheads="1" noChangeShapeType="1" noTextEdit="1"/>
              </p:cNvSpPr>
              <p:nvPr/>
            </p:nvSpPr>
            <p:spPr>
              <a:xfrm>
                <a:off x="539496" y="2527350"/>
                <a:ext cx="11109960" cy="360680"/>
              </a:xfrm>
              <a:prstGeom prst="rect">
                <a:avLst/>
              </a:prstGeom>
              <a:blipFill>
                <a:blip r:embed="rId3"/>
                <a:stretch>
                  <a:fillRect l="-1317" b="-38983"/>
                </a:stretch>
              </a:blipFill>
              <a:ln/>
            </p:spPr>
            <p:txBody>
              <a:bodyPr/>
              <a:lstStyle/>
              <a:p>
                <a:r>
                  <a:rPr lang="zh-CN" altLang="en-US">
                    <a:noFill/>
                  </a:rPr>
                  <a:t> </a:t>
                </a:r>
              </a:p>
            </p:txBody>
          </p:sp>
        </mc:Fallback>
      </mc:AlternateContent>
      <p:sp>
        <p:nvSpPr>
          <p:cNvPr id="3" name="QC_6_AN.34_1#3078825c6.bracket?vaa=1&amp;vcp=1&amp;vop=1&amp;pid=ec5b56ab1&amp;color=36,64,97&amp;vpa=6&amp;vtp=1"/>
          <p:cNvSpPr/>
          <p:nvPr/>
        </p:nvSpPr>
        <p:spPr>
          <a:xfrm>
            <a:off x="7858760" y="2606852"/>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D</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4" name="QC_6_BD.32_2#3078825c6.choices?vaa=1&amp;vcp=1&amp;vop=1&amp;pid=ec5b56ab1&amp;color=36,64,97&amp;vtp=1&amp;bbb=1"/>
              <p:cNvSpPr/>
              <p:nvPr/>
            </p:nvSpPr>
            <p:spPr>
              <a:xfrm>
                <a:off x="539496" y="2899460"/>
                <a:ext cx="11109960" cy="525971"/>
              </a:xfrm>
              <a:prstGeom prst="rect">
                <a:avLst/>
              </a:prstGeom>
              <a:noFill/>
              <a:ln/>
            </p:spPr>
            <p:txBody>
              <a:bodyPr wrap="none" lIns="0" tIns="0" rIns="0" bIns="0" rtlCol="0" anchor="t"/>
              <a:lstStyle/>
              <a:p>
                <a:pPr latinLnBrk="1">
                  <a:lnSpc>
                    <a:spcPts val="4500"/>
                  </a:lnSpc>
                  <a:tabLst>
                    <a:tab pos="2971165" algn="l"/>
                    <a:tab pos="5916930" algn="l"/>
                    <a:tab pos="860869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8</m:t>
                        </m:r>
                      </m:num>
                      <m:den>
                        <m:r>
                          <a:rPr lang="en-US" altLang="zh-CN" sz="1800" b="0" i="0">
                            <a:solidFill>
                              <a:srgbClr val="244061"/>
                            </a:solidFill>
                            <a:latin typeface="Cambria Math" pitchFamily="34" charset="0"/>
                            <a:ea typeface="Cambria Math" pitchFamily="34" charset="-122"/>
                            <a:cs typeface="Cambria Math" pitchFamily="34" charset="-120"/>
                          </a:rPr>
                          <m:t>3</m:t>
                        </m:r>
                      </m:den>
                    </m:f>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(−∞,3)</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8</m:t>
                        </m:r>
                      </m:num>
                      <m:den>
                        <m:r>
                          <a:rPr lang="en-US" altLang="zh-CN" sz="1800" b="0" i="0">
                            <a:solidFill>
                              <a:srgbClr val="244061"/>
                            </a:solidFill>
                            <a:latin typeface="Cambria Math" pitchFamily="34" charset="0"/>
                            <a:ea typeface="Cambria Math" pitchFamily="34" charset="-122"/>
                            <a:cs typeface="Cambria Math" pitchFamily="34" charset="-120"/>
                          </a:rPr>
                          <m:t>3</m:t>
                        </m:r>
                      </m:den>
                    </m:f>
                    <m:r>
                      <a:rPr lang="en-US" altLang="zh-CN" sz="1800" b="0" i="0" smtClean="0">
                        <a:solidFill>
                          <a:srgbClr val="244061"/>
                        </a:solidFill>
                        <a:latin typeface="Cambria Math" pitchFamily="34" charset="0"/>
                        <a:ea typeface="Cambria Math" pitchFamily="34" charset="-122"/>
                        <a:cs typeface="Cambria Math" pitchFamily="34" charset="-120"/>
                      </a:rPr>
                      <m:t>,3)</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8</m:t>
                        </m:r>
                      </m:num>
                      <m:den>
                        <m:r>
                          <a:rPr lang="en-US" altLang="zh-CN" sz="1800" b="0" i="0">
                            <a:solidFill>
                              <a:srgbClr val="244061"/>
                            </a:solidFill>
                            <a:latin typeface="Cambria Math" pitchFamily="34" charset="0"/>
                            <a:ea typeface="Cambria Math" pitchFamily="34" charset="-122"/>
                            <a:cs typeface="Cambria Math" pitchFamily="34" charset="-120"/>
                          </a:rPr>
                          <m:t>3</m:t>
                        </m:r>
                      </m:den>
                    </m:f>
                    <m:r>
                      <a:rPr lang="en-US" altLang="zh-CN" sz="1800" b="0" i="0" smtClean="0">
                        <a:solidFill>
                          <a:srgbClr val="244061"/>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6_BD.32_2#3078825c6.choices?vaa=1&amp;vcp=1&amp;vop=1&amp;pid=ec5b56ab1&amp;color=36,64,97&amp;vtp=1&amp;bbb=1"/>
              <p:cNvSpPr>
                <a:spLocks noRot="1" noChangeAspect="1" noMove="1" noResize="1" noEditPoints="1" noAdjustHandles="1" noChangeArrowheads="1" noChangeShapeType="1" noTextEdit="1"/>
              </p:cNvSpPr>
              <p:nvPr/>
            </p:nvSpPr>
            <p:spPr>
              <a:xfrm>
                <a:off x="539496" y="2899460"/>
                <a:ext cx="11109960" cy="525971"/>
              </a:xfrm>
              <a:prstGeom prst="rect">
                <a:avLst/>
              </a:prstGeom>
              <a:blipFill>
                <a:blip r:embed="rId4"/>
                <a:stretch>
                  <a:fillRect l="-1317" b="-1511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33_1#3078825c6?vaa=1&amp;vcp=1&amp;vop=1&amp;pid=ec5b56ab1&amp;color=36,64,97&amp;vtp=1&amp;bbb=1"/>
              <p:cNvSpPr/>
              <p:nvPr/>
            </p:nvSpPr>
            <p:spPr>
              <a:xfrm>
                <a:off x="539496" y="3436162"/>
                <a:ext cx="11109960" cy="10922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由已知条件可知该等差数列的通项公式为</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=−24+(</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−1)</m:t>
                    </m:r>
                    <m:r>
                      <a:rPr lang="en-US" altLang="zh-CN" sz="1800" b="0" i="0" smtClean="0">
                        <a:solidFill>
                          <a:srgbClr val="003760"/>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5300"/>
                  </a:lnSpc>
                </a:pPr>
                <a:r>
                  <a:rPr lang="en-US" altLang="zh-CN" b="0" i="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d>
                      <m:dPr>
                        <m:begChr m:val="{"/>
                        <m:end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10</m:t>
                                </m:r>
                              </m:sub>
                            </m:sSub>
                            <m:r>
                              <a:rPr lang="en-US" altLang="zh-CN" sz="1800" b="0" i="0">
                                <a:solidFill>
                                  <a:srgbClr val="003760"/>
                                </a:solidFill>
                                <a:latin typeface="Cambria Math" pitchFamily="34" charset="0"/>
                                <a:ea typeface="Cambria Math" pitchFamily="34" charset="-122"/>
                                <a:cs typeface="Cambria Math" pitchFamily="34" charset="-120"/>
                              </a:rPr>
                              <m:t>=−24+9</m:t>
                            </m:r>
                            <m:r>
                              <a:rPr lang="en-US" altLang="zh-CN" sz="1800" b="0" i="0">
                                <a:solidFill>
                                  <a:srgbClr val="003760"/>
                                </a:solidFill>
                                <a:latin typeface="Cambria Math" pitchFamily="34" charset="0"/>
                                <a:ea typeface="Cambria Math" pitchFamily="34" charset="-122"/>
                                <a:cs typeface="Cambria Math" pitchFamily="34" charset="-120"/>
                              </a:rPr>
                              <m:t>𝑑</m:t>
                            </m:r>
                            <m:r>
                              <a:rPr lang="en-US" altLang="zh-CN" sz="1800" b="0" i="0">
                                <a:solidFill>
                                  <a:srgbClr val="003760"/>
                                </a:solidFill>
                                <a:latin typeface="Cambria Math" pitchFamily="34" charset="0"/>
                                <a:ea typeface="Cambria Math" pitchFamily="34" charset="-122"/>
                                <a:cs typeface="Cambria Math" pitchFamily="34" charset="-120"/>
                              </a:rPr>
                              <m:t>&gt;0,</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9</m:t>
                                </m:r>
                              </m:sub>
                            </m:sSub>
                            <m:r>
                              <a:rPr lang="en-US" altLang="zh-CN" sz="1800" b="0" i="0">
                                <a:solidFill>
                                  <a:srgbClr val="003760"/>
                                </a:solidFill>
                                <a:latin typeface="Cambria Math" pitchFamily="34" charset="0"/>
                                <a:ea typeface="Cambria Math" pitchFamily="34" charset="-122"/>
                                <a:cs typeface="Cambria Math" pitchFamily="34" charset="-120"/>
                              </a:rPr>
                              <m:t>=−24+8</m:t>
                            </m:r>
                            <m:r>
                              <a:rPr lang="en-US" altLang="zh-CN" sz="1800" b="0" i="0">
                                <a:solidFill>
                                  <a:srgbClr val="003760"/>
                                </a:solidFill>
                                <a:latin typeface="Cambria Math" pitchFamily="34" charset="0"/>
                                <a:ea typeface="Cambria Math" pitchFamily="34" charset="-122"/>
                                <a:cs typeface="Cambria Math" pitchFamily="34" charset="-120"/>
                              </a:rPr>
                              <m:t>𝑑</m:t>
                            </m:r>
                            <m:r>
                              <a:rPr lang="en-US" altLang="zh-CN" sz="1800" b="0" i="0">
                                <a:solidFill>
                                  <a:srgbClr val="003760"/>
                                </a:solidFill>
                                <a:latin typeface="Cambria Math" pitchFamily="34" charset="0"/>
                                <a:ea typeface="Cambria Math" pitchFamily="34" charset="-122"/>
                                <a:cs typeface="Cambria Math" pitchFamily="34" charset="-120"/>
                              </a:rPr>
                              <m:t>≤0,</m:t>
                            </m:r>
                          </m:e>
                        </m:eqArr>
                      </m:e>
                    </m:d>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8</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&lt;</m:t>
                    </m:r>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，故选D.</a:t>
                </a:r>
                <a:endParaRPr lang="en-US" altLang="zh-CN" sz="1800" dirty="0">
                  <a:solidFill>
                    <a:srgbClr val="003760"/>
                  </a:solidFill>
                </a:endParaRPr>
              </a:p>
            </p:txBody>
          </p:sp>
        </mc:Choice>
        <mc:Fallback xmlns="">
          <p:sp>
            <p:nvSpPr>
              <p:cNvPr id="5" name="QC_6_AS.33_1#3078825c6?vaa=1&amp;vcp=1&amp;vop=1&amp;pid=ec5b56ab1&amp;color=36,64,97&amp;vtp=1&amp;bbb=1"/>
              <p:cNvSpPr>
                <a:spLocks noRot="1" noChangeAspect="1" noMove="1" noResize="1" noEditPoints="1" noAdjustHandles="1" noChangeArrowheads="1" noChangeShapeType="1" noTextEdit="1"/>
              </p:cNvSpPr>
              <p:nvPr/>
            </p:nvSpPr>
            <p:spPr>
              <a:xfrm>
                <a:off x="539496" y="3436162"/>
                <a:ext cx="11109960" cy="1092200"/>
              </a:xfrm>
              <a:prstGeom prst="rect">
                <a:avLst/>
              </a:prstGeom>
              <a:blipFill>
                <a:blip r:embed="rId5"/>
                <a:stretch>
                  <a:fillRect l="-131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checked= 1 &amp; amp; version = 1.0.5checked=1&amp;version=1.0.5">
    <p:spTree>
      <p:nvGrpSpPr>
        <p:cNvPr id="1" name=""/>
        <p:cNvGrpSpPr/>
        <p:nvPr/>
      </p:nvGrpSpPr>
      <p:grpSpPr>
        <a:xfrm>
          <a:off x="0" y="0"/>
          <a:ext cx="0" cy="0"/>
          <a:chOff x="0" y="0"/>
          <a:chExt cx="0" cy="0"/>
        </a:xfrm>
      </p:grpSpPr>
      <p:pic>
        <p:nvPicPr>
          <p:cNvPr id="2" name="C_4#187252faa?vcp=1&amp;pid=c844e6f00&amp;color=36,64,97&amp;tib=255,255,255&amp;vtp=1&amp;bt=1" descr="preencoded.png"/>
          <p:cNvPicPr>
            <a:picLocks noChangeAspect="1"/>
          </p:cNvPicPr>
          <p:nvPr/>
        </p:nvPicPr>
        <p:blipFill>
          <a:blip r:embed="rId3"/>
          <a:stretch>
            <a:fillRect/>
          </a:stretch>
        </p:blipFill>
        <p:spPr>
          <a:xfrm>
            <a:off x="557784" y="828000"/>
            <a:ext cx="512064" cy="548640"/>
          </a:xfrm>
          <a:prstGeom prst="rect">
            <a:avLst/>
          </a:prstGeom>
        </p:spPr>
      </p:pic>
      <p:sp>
        <p:nvSpPr>
          <p:cNvPr id="3" name="C_4_BD#187252faa?vcp=1&amp;pid=c844e6f00&amp;color=61,88,159&amp;vtp=1&amp;bbb=1"/>
          <p:cNvSpPr/>
          <p:nvPr/>
        </p:nvSpPr>
        <p:spPr>
          <a:xfrm>
            <a:off x="1225296" y="846288"/>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题型诀</a:t>
            </a:r>
            <a:endParaRPr lang="en-US" altLang="zh-CN" sz="2400" dirty="0"/>
          </a:p>
        </p:txBody>
      </p:sp>
      <p:sp>
        <p:nvSpPr>
          <p:cNvPr id="4" name="C_5_BD#06d1858c7?vcp=1&amp;pid=187252faa&amp;color=0,55,96&amp;vtp=1&amp;bbb=1"/>
          <p:cNvSpPr/>
          <p:nvPr/>
        </p:nvSpPr>
        <p:spPr>
          <a:xfrm>
            <a:off x="539496" y="1367496"/>
            <a:ext cx="11109960" cy="895096"/>
          </a:xfrm>
          <a:prstGeom prst="rect">
            <a:avLst/>
          </a:prstGeom>
          <a:noFill/>
          <a:ln/>
        </p:spPr>
        <p:txBody>
          <a:bodyPr wrap="none" lIns="0" tIns="0" rIns="0" bIns="0" rtlCol="0" anchor="t"/>
          <a:lstStyle/>
          <a:p>
            <a:pPr algn="ctr" latinLnBrk="1">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基础应用</a:t>
            </a:r>
            <a:endParaRPr lang="en-US" altLang="zh-CN" sz="2400" dirty="0"/>
          </a:p>
        </p:txBody>
      </p:sp>
      <p:sp>
        <p:nvSpPr>
          <p:cNvPr id="5" name="C_6_BD#e9f115cbb?vcp=1&amp;pid=06d1858c7&amp;color=101,101,255&amp;vtp=1&amp;bbb=1"/>
          <p:cNvSpPr/>
          <p:nvPr/>
        </p:nvSpPr>
        <p:spPr>
          <a:xfrm>
            <a:off x="539496" y="1897544"/>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题型1</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等差数列的判定</a:t>
            </a:r>
            <a:endParaRPr lang="en-US" altLang="zh-CN" sz="2200" dirty="0"/>
          </a:p>
        </p:txBody>
      </p:sp>
      <mc:AlternateContent xmlns:mc="http://schemas.openxmlformats.org/markup-compatibility/2006" xmlns:a14="http://schemas.microsoft.com/office/drawing/2010/main">
        <mc:Choice Requires="a14">
          <p:sp>
            <p:nvSpPr>
              <p:cNvPr id="6" name="QO_7_BD.36_1#70178c335?vcp=1&amp;vop=1&amp;pid=e9f115cbb&amp;color=36,64,97&amp;vtp=1&amp;bbb=1"/>
              <p:cNvSpPr/>
              <p:nvPr/>
            </p:nvSpPr>
            <p:spPr>
              <a:xfrm>
                <a:off x="539496" y="2392262"/>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例1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若数列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的通项公式如下，分别判断数列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是否为等差数列.</a:t>
                </a:r>
                <a:endParaRPr lang="en-US" altLang="zh-CN" sz="1800" dirty="0"/>
              </a:p>
            </p:txBody>
          </p:sp>
        </mc:Choice>
        <mc:Fallback xmlns="">
          <p:sp>
            <p:nvSpPr>
              <p:cNvPr id="6" name="QO_7_BD.36_1#70178c335?vcp=1&amp;vop=1&amp;pid=e9f115cbb&amp;color=36,64,97&amp;vtp=1&amp;bbb=1"/>
              <p:cNvSpPr>
                <a:spLocks noRot="1" noChangeAspect="1" noMove="1" noResize="1" noEditPoints="1" noAdjustHandles="1" noChangeArrowheads="1" noChangeShapeType="1" noTextEdit="1"/>
              </p:cNvSpPr>
              <p:nvPr/>
            </p:nvSpPr>
            <p:spPr>
              <a:xfrm>
                <a:off x="539496" y="2392262"/>
                <a:ext cx="11109960" cy="360680"/>
              </a:xfrm>
              <a:prstGeom prst="rect">
                <a:avLst/>
              </a:prstGeom>
              <a:blipFill>
                <a:blip r:embed="rId4"/>
                <a:stretch>
                  <a:fillRect l="-1317"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QO_8_BD.37_1#129d5676b?vcp=1&amp;vop=1&amp;pid=70178c335&amp;color=36,64,97&amp;vtp=1&amp;bbb=1"/>
              <p:cNvSpPr/>
              <p:nvPr/>
            </p:nvSpPr>
            <p:spPr>
              <a:xfrm>
                <a:off x="539496" y="2798214"/>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=−2</m:t>
                    </m:r>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7" name="QO_8_BD.37_1#129d5676b?vcp=1&amp;vop=1&amp;pid=70178c335&amp;color=36,64,97&amp;vtp=1&amp;bbb=1"/>
              <p:cNvSpPr>
                <a:spLocks noRot="1" noChangeAspect="1" noMove="1" noResize="1" noEditPoints="1" noAdjustHandles="1" noChangeArrowheads="1" noChangeShapeType="1" noTextEdit="1"/>
              </p:cNvSpPr>
              <p:nvPr/>
            </p:nvSpPr>
            <p:spPr>
              <a:xfrm>
                <a:off x="539496" y="2798214"/>
                <a:ext cx="11109960" cy="363665"/>
              </a:xfrm>
              <a:prstGeom prst="rect">
                <a:avLst/>
              </a:prstGeom>
              <a:blipFill>
                <a:blip r:embed="rId5"/>
                <a:stretch>
                  <a:fillRect l="-1317"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QO_8_AN.38_1#129d5676b?vcp=1&amp;vop=1&amp;pid=70178c335&amp;color=36,64,97&amp;vtp=1&amp;bbb=1&amp;hb=1"/>
              <p:cNvSpPr/>
              <p:nvPr/>
            </p:nvSpPr>
            <p:spPr>
              <a:xfrm>
                <a:off x="539496" y="3171531"/>
                <a:ext cx="11109960" cy="11923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【解】方法一（定义法）：因为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+3</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+1)+3=−2</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，所以</a:t>
                </a:r>
              </a:p>
              <a:p>
                <a:pPr latinLnBrk="1">
                  <a:lnSpc>
                    <a:spcPts val="3300"/>
                  </a:lnSpc>
                </a:pP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+1)−(−2</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+3)=−2</m:t>
                    </m:r>
                  </m:oMath>
                </a14:m>
                <a:r>
                  <a:rPr lang="en-US" altLang="zh-CN" sz="1800" b="0" i="0" dirty="0">
                    <a:solidFill>
                      <a:srgbClr val="6565FF"/>
                    </a:solidFill>
                    <a:latin typeface="Times New Roman" pitchFamily="34" charset="0"/>
                    <a:ea typeface="微软雅黑" pitchFamily="34" charset="-122"/>
                    <a:cs typeface="Times New Roman" pitchFamily="34" charset="-120"/>
                  </a:rPr>
                  <a:t>，故数列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是等差数列.</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方法二</a:t>
                </a:r>
                <a:r>
                  <a:rPr lang="en-US" altLang="zh-CN" b="0" i="0" dirty="0">
                    <a:solidFill>
                      <a:srgbClr val="6565FF"/>
                    </a:solidFill>
                    <a:latin typeface="Times New Roman" pitchFamily="34" charset="0"/>
                    <a:ea typeface="微软雅黑" pitchFamily="34" charset="-122"/>
                    <a:cs typeface="Times New Roman" pitchFamily="34" charset="-120"/>
                  </a:rPr>
                  <a:t>（通项公式法）：因为</a:t>
                </a:r>
                <a14:m>
                  <m:oMath xmlns:m="http://schemas.openxmlformats.org/officeDocument/2006/math">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𝑛</m:t>
                        </m:r>
                      </m:sub>
                    </m:sSub>
                    <m:r>
                      <a:rPr lang="en-US" altLang="zh-CN" b="0" i="0">
                        <a:solidFill>
                          <a:srgbClr val="6565FF"/>
                        </a:solidFill>
                        <a:latin typeface="Cambria Math" pitchFamily="34" charset="0"/>
                        <a:ea typeface="Cambria Math" pitchFamily="34" charset="-122"/>
                        <a:cs typeface="Cambria Math" pitchFamily="34" charset="-120"/>
                      </a:rPr>
                      <m:t>=−2</m:t>
                    </m:r>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+3=</m:t>
                    </m:r>
                    <m:r>
                      <a:rPr lang="en-US" altLang="zh-CN" b="0" i="0">
                        <a:solidFill>
                          <a:srgbClr val="6565FF"/>
                        </a:solidFill>
                        <a:latin typeface="Cambria Math" pitchFamily="34" charset="0"/>
                        <a:ea typeface="Cambria Math" pitchFamily="34" charset="-122"/>
                        <a:cs typeface="Cambria Math" pitchFamily="34" charset="-120"/>
                      </a:rPr>
                      <m:t>𝑝𝑛</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𝑞</m:t>
                    </m:r>
                  </m:oMath>
                </a14:m>
                <a:r>
                  <a:rPr lang="en-US" altLang="zh-CN" b="0" i="0" dirty="0">
                    <a:solidFill>
                      <a:srgbClr val="6565FF"/>
                    </a:solidFill>
                    <a:latin typeface="Times New Roman" pitchFamily="34" charset="0"/>
                    <a:ea typeface="微软雅黑" pitchFamily="34" charset="-122"/>
                    <a:cs typeface="Times New Roman" pitchFamily="34" charset="-120"/>
                  </a:rPr>
                  <a:t>（其中</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𝑝</m:t>
                    </m:r>
                    <m:r>
                      <a:rPr lang="en-US" altLang="zh-CN" b="0" i="0">
                        <a:solidFill>
                          <a:srgbClr val="6565FF"/>
                        </a:solidFill>
                        <a:latin typeface="Cambria Math" pitchFamily="34" charset="0"/>
                        <a:ea typeface="Cambria Math" pitchFamily="34" charset="-122"/>
                        <a:cs typeface="Cambria Math" pitchFamily="34" charset="-120"/>
                      </a:rPr>
                      <m:t>=−2</m:t>
                    </m:r>
                  </m:oMath>
                </a14:m>
                <a:r>
                  <a:rPr lang="en-US" altLang="zh-CN"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𝑞</m:t>
                    </m:r>
                    <m:r>
                      <a:rPr lang="en-US" altLang="zh-CN" b="0" i="0">
                        <a:solidFill>
                          <a:srgbClr val="6565FF"/>
                        </a:solidFill>
                        <a:latin typeface="Cambria Math" pitchFamily="34" charset="0"/>
                        <a:ea typeface="Cambria Math" pitchFamily="34" charset="-122"/>
                        <a:cs typeface="Cambria Math" pitchFamily="34" charset="-120"/>
                      </a:rPr>
                      <m:t>=3</m:t>
                    </m:r>
                  </m:oMath>
                </a14:m>
                <a:r>
                  <a:rPr lang="en-US" altLang="zh-CN" b="0" i="0" dirty="0">
                    <a:solidFill>
                      <a:srgbClr val="6565FF"/>
                    </a:solidFill>
                    <a:latin typeface="Times New Roman" pitchFamily="34" charset="0"/>
                    <a:ea typeface="微软雅黑" pitchFamily="34" charset="-122"/>
                    <a:cs typeface="Times New Roman" pitchFamily="34" charset="-120"/>
                  </a:rPr>
                  <a:t>,均为常数）,所以数列</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𝑛</m:t>
                        </m:r>
                      </m:sub>
                    </m:sSub>
                    <m:r>
                      <a:rPr lang="en-US" altLang="zh-CN"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是等差数列.</a:t>
                </a:r>
                <a:endParaRPr lang="en-US" altLang="zh-CN" dirty="0"/>
              </a:p>
            </p:txBody>
          </p:sp>
        </mc:Choice>
        <mc:Fallback xmlns="">
          <p:sp>
            <p:nvSpPr>
              <p:cNvPr id="8" name="QO_8_AN.38_1#129d5676b?vcp=1&amp;vop=1&amp;pid=70178c335&amp;color=36,64,97&amp;vtp=1&amp;bbb=1&amp;hb=1"/>
              <p:cNvSpPr>
                <a:spLocks noRot="1" noChangeAspect="1" noMove="1" noResize="1" noEditPoints="1" noAdjustHandles="1" noChangeArrowheads="1" noChangeShapeType="1" noTextEdit="1"/>
              </p:cNvSpPr>
              <p:nvPr/>
            </p:nvSpPr>
            <p:spPr>
              <a:xfrm>
                <a:off x="539496" y="3171531"/>
                <a:ext cx="11109960" cy="1192340"/>
              </a:xfrm>
              <a:prstGeom prst="rect">
                <a:avLst/>
              </a:prstGeom>
              <a:blipFill>
                <a:blip r:embed="rId6"/>
                <a:stretch>
                  <a:fillRect l="-1317" r="-1756" b="-1173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9" name="QO_8_BD.39_1#14c276c10?vcp=1&amp;vop=1&amp;pid=70178c335&amp;color=36,64,97&amp;vtp=1&amp;bbb=1"/>
              <p:cNvSpPr/>
              <p:nvPr/>
            </p:nvSpPr>
            <p:spPr>
              <a:xfrm>
                <a:off x="539496" y="4365331"/>
                <a:ext cx="11109960" cy="546100"/>
              </a:xfrm>
              <a:prstGeom prst="rect">
                <a:avLst/>
              </a:prstGeom>
              <a:noFill/>
              <a:ln/>
            </p:spPr>
            <p:txBody>
              <a:bodyPr wrap="none" lIns="0" tIns="0" rIns="0" bIns="0" rtlCol="0" anchor="t"/>
              <a:lstStyle/>
              <a:p>
                <a:pPr algn="l" latinLnBrk="1">
                  <a:lnSpc>
                    <a:spcPts val="4300"/>
                  </a:lnSpc>
                </a:pPr>
                <a:r>
                  <a:rPr lang="en-US" altLang="zh-CN" sz="1800" b="0" i="0" dirty="0">
                    <a:solidFill>
                      <a:srgbClr val="003760"/>
                    </a:solidFill>
                    <a:latin typeface="Times New Roman" pitchFamily="34" charset="0"/>
                    <a:ea typeface="微软雅黑" pitchFamily="34" charset="-122"/>
                    <a:cs typeface="Times New Roman" pitchFamily="34" charset="-120"/>
                  </a:rPr>
                  <a:t>（2）</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m>
                      <m:mPr>
                        <m:mcs>
                          <m:mc>
                            <m:mcPr>
                              <m:count m:val="1"/>
                              <m:mcJc m:val="center"/>
                            </m:mcPr>
                          </m:mc>
                        </m:mcs>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mPr>
                      <m:mr>
                        <m:e>
                          <m:r>
                            <a:rPr lang="en-US" altLang="zh-CN" sz="1800" b="0" i="0">
                              <a:solidFill>
                                <a:srgbClr val="244061"/>
                              </a:solidFill>
                              <a:latin typeface="Cambria Math" pitchFamily="34" charset="0"/>
                              <a:ea typeface="Cambria Math" pitchFamily="34" charset="-122"/>
                              <a:cs typeface="Cambria Math" pitchFamily="34" charset="-120"/>
                            </a:rPr>
                            <m:t>1,</m:t>
                          </m:r>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e>
                      </m:mr>
                      <m:mr>
                        <m:e>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≥2；</m:t>
                          </m:r>
                        </m:e>
                      </m:mr>
                    </m:m>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9" name="QO_8_BD.39_1#14c276c10?vcp=1&amp;vop=1&amp;pid=70178c335&amp;color=36,64,97&amp;vtp=1&amp;bbb=1"/>
              <p:cNvSpPr>
                <a:spLocks noRot="1" noChangeAspect="1" noMove="1" noResize="1" noEditPoints="1" noAdjustHandles="1" noChangeArrowheads="1" noChangeShapeType="1" noTextEdit="1"/>
              </p:cNvSpPr>
              <p:nvPr/>
            </p:nvSpPr>
            <p:spPr>
              <a:xfrm>
                <a:off x="539496" y="4365331"/>
                <a:ext cx="11109960" cy="546100"/>
              </a:xfrm>
              <a:prstGeom prst="rect">
                <a:avLst/>
              </a:prstGeom>
              <a:blipFill>
                <a:blip r:embed="rId7"/>
                <a:stretch>
                  <a:fillRect l="-1317" b="-666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0" name="QO_8_AN.40_1#14c276c10?vcp=1&amp;vop=1&amp;pid=70178c335&amp;color=36,64,97&amp;vtp=1&amp;bbb=1&amp;hb=1"/>
              <p:cNvSpPr/>
              <p:nvPr/>
            </p:nvSpPr>
            <p:spPr>
              <a:xfrm>
                <a:off x="539496" y="4911431"/>
                <a:ext cx="11109960" cy="77343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【解】由通项公式可知，当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≥3</m:t>
                    </m:r>
                  </m:oMath>
                </a14:m>
                <a:r>
                  <a:rPr lang="en-US" altLang="zh-CN" sz="1800" b="0" i="0" dirty="0">
                    <a:solidFill>
                      <a:srgbClr val="6565FF"/>
                    </a:solidFill>
                    <a:latin typeface="Times New Roman" pitchFamily="34" charset="0"/>
                    <a:ea typeface="微软雅黑" pitchFamily="34" charset="-122"/>
                    <a:cs typeface="Times New Roman" pitchFamily="34" charset="-120"/>
                  </a:rPr>
                  <a:t>时，显然</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，即数列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从第3项开始</a:t>
                </a:r>
                <a:r>
                  <a:rPr lang="en-US" altLang="zh-CN" sz="1800" b="0" i="0">
                    <a:solidFill>
                      <a:srgbClr val="6565FF"/>
                    </a:solidFill>
                    <a:latin typeface="Times New Roman" pitchFamily="34" charset="0"/>
                    <a:ea typeface="微软雅黑" pitchFamily="34" charset="-122"/>
                    <a:cs typeface="Times New Roman" pitchFamily="34" charset="-120"/>
                  </a:rPr>
                  <a:t>，每一项与前一项的差为同</a:t>
                </a:r>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一个常数</a:t>
                </a:r>
                <a:r>
                  <a:rPr lang="en-US" altLang="zh-CN" b="0" i="0" dirty="0">
                    <a:solidFill>
                      <a:srgbClr val="6565FF"/>
                    </a:solidFill>
                    <a:latin typeface="Times New Roman" pitchFamily="34" charset="0"/>
                    <a:ea typeface="微软雅黑" pitchFamily="34" charset="-122"/>
                    <a:cs typeface="Times New Roman" pitchFamily="34" charset="-120"/>
                  </a:rPr>
                  <a:t>．但</a:t>
                </a:r>
                <a14:m>
                  <m:oMath xmlns:m="http://schemas.openxmlformats.org/officeDocument/2006/math">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2</m:t>
                        </m:r>
                      </m:sub>
                    </m:sSub>
                    <m:r>
                      <a:rPr lang="en-US" altLang="zh-CN" b="0" i="0">
                        <a:solidFill>
                          <a:srgbClr val="6565FF"/>
                        </a:solidFill>
                        <a:latin typeface="Cambria Math" pitchFamily="34" charset="0"/>
                        <a:ea typeface="Cambria Math" pitchFamily="34" charset="-122"/>
                        <a:cs typeface="Cambria Math" pitchFamily="34" charset="-120"/>
                      </a:rPr>
                      <m:t>−</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1</m:t>
                        </m:r>
                      </m:sub>
                    </m:sSub>
                    <m:r>
                      <a:rPr lang="en-US" altLang="zh-CN" b="0" i="0">
                        <a:solidFill>
                          <a:srgbClr val="6565FF"/>
                        </a:solidFill>
                        <a:latin typeface="Cambria Math" pitchFamily="34" charset="0"/>
                        <a:ea typeface="Cambria Math" pitchFamily="34" charset="-122"/>
                        <a:cs typeface="Cambria Math" pitchFamily="34" charset="-120"/>
                      </a:rPr>
                      <m:t>=0</m:t>
                    </m:r>
                  </m:oMath>
                </a14:m>
                <a:r>
                  <a:rPr lang="en-US" altLang="zh-CN"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3</m:t>
                        </m:r>
                      </m:sub>
                    </m:sSub>
                    <m:r>
                      <a:rPr lang="en-US" altLang="zh-CN" b="0" i="0">
                        <a:solidFill>
                          <a:srgbClr val="6565FF"/>
                        </a:solidFill>
                        <a:latin typeface="Cambria Math" pitchFamily="34" charset="0"/>
                        <a:ea typeface="Cambria Math" pitchFamily="34" charset="-122"/>
                        <a:cs typeface="Cambria Math" pitchFamily="34" charset="-120"/>
                      </a:rPr>
                      <m:t>−</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2</m:t>
                        </m:r>
                      </m:sub>
                    </m:sSub>
                    <m:r>
                      <a:rPr lang="en-US" altLang="zh-CN" b="0" i="0">
                        <a:solidFill>
                          <a:srgbClr val="6565FF"/>
                        </a:solidFill>
                        <a:latin typeface="Cambria Math" pitchFamily="34" charset="0"/>
                        <a:ea typeface="Cambria Math" pitchFamily="34" charset="-122"/>
                        <a:cs typeface="Cambria Math" pitchFamily="34" charset="-120"/>
                      </a:rPr>
                      <m:t>=1</m:t>
                    </m:r>
                  </m:oMath>
                </a14:m>
                <a:r>
                  <a:rPr lang="en-US" altLang="zh-CN"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3</m:t>
                        </m:r>
                      </m:sub>
                    </m:sSub>
                    <m:r>
                      <a:rPr lang="en-US" altLang="zh-CN" b="0" i="0">
                        <a:solidFill>
                          <a:srgbClr val="6565FF"/>
                        </a:solidFill>
                        <a:latin typeface="Cambria Math" pitchFamily="34" charset="0"/>
                        <a:ea typeface="Cambria Math" pitchFamily="34" charset="-122"/>
                        <a:cs typeface="Cambria Math" pitchFamily="34" charset="-120"/>
                      </a:rPr>
                      <m:t>−</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2</m:t>
                        </m:r>
                      </m:sub>
                    </m:sSub>
                    <m:r>
                      <a:rPr lang="en-US" altLang="zh-CN" b="0" i="0">
                        <a:solidFill>
                          <a:srgbClr val="6565FF"/>
                        </a:solidFill>
                        <a:latin typeface="Cambria Math" pitchFamily="34" charset="0"/>
                        <a:ea typeface="Cambria Math" pitchFamily="34" charset="-122"/>
                        <a:cs typeface="Cambria Math" pitchFamily="34" charset="-120"/>
                      </a:rPr>
                      <m:t>≠</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2</m:t>
                        </m:r>
                      </m:sub>
                    </m:sSub>
                    <m:r>
                      <a:rPr lang="en-US" altLang="zh-CN" b="0" i="0">
                        <a:solidFill>
                          <a:srgbClr val="6565FF"/>
                        </a:solidFill>
                        <a:latin typeface="Cambria Math" pitchFamily="34" charset="0"/>
                        <a:ea typeface="Cambria Math" pitchFamily="34" charset="-122"/>
                        <a:cs typeface="Cambria Math" pitchFamily="34" charset="-120"/>
                      </a:rPr>
                      <m:t>−</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1</m:t>
                        </m:r>
                      </m:sub>
                    </m:sSub>
                  </m:oMath>
                </a14:m>
                <a:r>
                  <a:rPr lang="en-US" altLang="zh-CN" b="0" i="0" dirty="0">
                    <a:solidFill>
                      <a:srgbClr val="6565FF"/>
                    </a:solidFill>
                    <a:latin typeface="Times New Roman" pitchFamily="34" charset="0"/>
                    <a:ea typeface="微软雅黑" pitchFamily="34" charset="-122"/>
                    <a:cs typeface="Times New Roman" pitchFamily="34" charset="-120"/>
                  </a:rPr>
                  <a:t>，因此数列</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𝑛</m:t>
                        </m:r>
                      </m:sub>
                    </m:sSub>
                    <m:r>
                      <a:rPr lang="en-US" altLang="zh-CN"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不是等差数列．</a:t>
                </a:r>
                <a:endParaRPr lang="en-US" altLang="zh-CN" dirty="0"/>
              </a:p>
            </p:txBody>
          </p:sp>
        </mc:Choice>
        <mc:Fallback xmlns="">
          <p:sp>
            <p:nvSpPr>
              <p:cNvPr id="10" name="QO_8_AN.40_1#14c276c10?vcp=1&amp;vop=1&amp;pid=70178c335&amp;color=36,64,97&amp;vtp=1&amp;bbb=1&amp;hb=1"/>
              <p:cNvSpPr>
                <a:spLocks noRot="1" noChangeAspect="1" noMove="1" noResize="1" noEditPoints="1" noAdjustHandles="1" noChangeArrowheads="1" noChangeShapeType="1" noTextEdit="1"/>
              </p:cNvSpPr>
              <p:nvPr/>
            </p:nvSpPr>
            <p:spPr>
              <a:xfrm>
                <a:off x="539496" y="4911431"/>
                <a:ext cx="11109960" cy="773430"/>
              </a:xfrm>
              <a:prstGeom prst="rect">
                <a:avLst/>
              </a:prstGeom>
              <a:blipFill>
                <a:blip r:embed="rId8"/>
                <a:stretch>
                  <a:fillRect l="-1317" r="-165" b="-1732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anim calcmode="lin" valueType="num">
                                      <p:cBhvr>
                                        <p:cTn id="8" dur="500" fill="hold"/>
                                        <p:tgtEl>
                                          <p:spTgt spid="8">
                                            <p:bg/>
                                          </p:spTgt>
                                        </p:tgtEl>
                                        <p:attrNameLst>
                                          <p:attrName>ppt_x</p:attrName>
                                        </p:attrNameLst>
                                      </p:cBhvr>
                                      <p:tavLst>
                                        <p:tav tm="0">
                                          <p:val>
                                            <p:strVal val="#ppt_x"/>
                                          </p:val>
                                        </p:tav>
                                        <p:tav tm="100000">
                                          <p:val>
                                            <p:strVal val="#ppt_x"/>
                                          </p:val>
                                        </p:tav>
                                      </p:tavLst>
                                    </p:anim>
                                    <p:anim calcmode="lin" valueType="num">
                                      <p:cBhvr>
                                        <p:cTn id="9" dur="500" fill="hold"/>
                                        <p:tgtEl>
                                          <p:spTgt spid="8">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500"/>
                                        <p:tgtEl>
                                          <p:spTgt spid="8">
                                            <p:txEl>
                                              <p:pRg st="0" end="0"/>
                                            </p:txEl>
                                          </p:spTgt>
                                        </p:tgtEl>
                                      </p:cBhvr>
                                    </p:animEffect>
                                    <p:anim calcmode="lin" valueType="num">
                                      <p:cBhvr>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8">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Effect transition="in" filter="fade">
                                      <p:cBhvr>
                                        <p:cTn id="17" dur="500"/>
                                        <p:tgtEl>
                                          <p:spTgt spid="8">
                                            <p:txEl>
                                              <p:pRg st="1" end="1"/>
                                            </p:txEl>
                                          </p:spTgt>
                                        </p:tgtEl>
                                      </p:cBhvr>
                                    </p:animEffect>
                                    <p:anim calcmode="lin" valueType="num">
                                      <p:cBhvr>
                                        <p:cTn id="18"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8">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txEl>
                                              <p:pRg st="2" end="2"/>
                                            </p:txEl>
                                          </p:spTgt>
                                        </p:tgtEl>
                                        <p:attrNameLst>
                                          <p:attrName>style.visibility</p:attrName>
                                        </p:attrNameLst>
                                      </p:cBhvr>
                                      <p:to>
                                        <p:strVal val="visible"/>
                                      </p:to>
                                    </p:set>
                                    <p:animEffect transition="in" filter="fade">
                                      <p:cBhvr>
                                        <p:cTn id="22" dur="500"/>
                                        <p:tgtEl>
                                          <p:spTgt spid="8">
                                            <p:txEl>
                                              <p:pRg st="2" end="2"/>
                                            </p:txEl>
                                          </p:spTgt>
                                        </p:tgtEl>
                                      </p:cBhvr>
                                    </p:animEffect>
                                    <p:anim calcmode="lin" valueType="num">
                                      <p:cBhvr>
                                        <p:cTn id="23"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8">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10">
                                            <p:bg/>
                                          </p:spTgt>
                                        </p:tgtEl>
                                        <p:attrNameLst>
                                          <p:attrName>style.visibility</p:attrName>
                                        </p:attrNameLst>
                                      </p:cBhvr>
                                      <p:to>
                                        <p:strVal val="visible"/>
                                      </p:to>
                                    </p:set>
                                    <p:animEffect transition="in" filter="fade">
                                      <p:cBhvr>
                                        <p:cTn id="29" dur="500"/>
                                        <p:tgtEl>
                                          <p:spTgt spid="10">
                                            <p:bg/>
                                          </p:spTgt>
                                        </p:tgtEl>
                                      </p:cBhvr>
                                    </p:animEffect>
                                    <p:anim calcmode="lin" valueType="num">
                                      <p:cBhvr>
                                        <p:cTn id="30" dur="500" fill="hold"/>
                                        <p:tgtEl>
                                          <p:spTgt spid="10">
                                            <p:bg/>
                                          </p:spTgt>
                                        </p:tgtEl>
                                        <p:attrNameLst>
                                          <p:attrName>ppt_x</p:attrName>
                                        </p:attrNameLst>
                                      </p:cBhvr>
                                      <p:tavLst>
                                        <p:tav tm="0">
                                          <p:val>
                                            <p:strVal val="#ppt_x"/>
                                          </p:val>
                                        </p:tav>
                                        <p:tav tm="100000">
                                          <p:val>
                                            <p:strVal val="#ppt_x"/>
                                          </p:val>
                                        </p:tav>
                                      </p:tavLst>
                                    </p:anim>
                                    <p:anim calcmode="lin" valueType="num">
                                      <p:cBhvr>
                                        <p:cTn id="31" dur="500" fill="hold"/>
                                        <p:tgtEl>
                                          <p:spTgt spid="10">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fade">
                                      <p:cBhvr>
                                        <p:cTn id="34" dur="500"/>
                                        <p:tgtEl>
                                          <p:spTgt spid="10">
                                            <p:txEl>
                                              <p:pRg st="0" end="0"/>
                                            </p:txEl>
                                          </p:spTgt>
                                        </p:tgtEl>
                                      </p:cBhvr>
                                    </p:animEffect>
                                    <p:anim calcmode="lin" valueType="num">
                                      <p:cBhvr>
                                        <p:cTn id="35"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10">
                                            <p:txEl>
                                              <p:pRg st="0" end="0"/>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0">
                                            <p:txEl>
                                              <p:pRg st="1" end="1"/>
                                            </p:txEl>
                                          </p:spTgt>
                                        </p:tgtEl>
                                        <p:attrNameLst>
                                          <p:attrName>style.visibility</p:attrName>
                                        </p:attrNameLst>
                                      </p:cBhvr>
                                      <p:to>
                                        <p:strVal val="visible"/>
                                      </p:to>
                                    </p:set>
                                    <p:animEffect transition="in" filter="fade">
                                      <p:cBhvr>
                                        <p:cTn id="39" dur="500"/>
                                        <p:tgtEl>
                                          <p:spTgt spid="10">
                                            <p:txEl>
                                              <p:pRg st="1" end="1"/>
                                            </p:txEl>
                                          </p:spTgt>
                                        </p:tgtEl>
                                      </p:cBhvr>
                                    </p:animEffect>
                                    <p:anim calcmode="lin" valueType="num">
                                      <p:cBhvr>
                                        <p:cTn id="40"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p:cTn id="41" dur="500" fill="hold"/>
                                        <p:tgtEl>
                                          <p:spTgt spid="10">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p:bldP spid="10"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8_BD.41_1#90eb486c4?vcp=1&amp;vop=1&amp;pid=70178c335&amp;color=36,64,97&amp;vtp=1&amp;bt=1&amp;bbb=1"/>
              <p:cNvSpPr/>
              <p:nvPr/>
            </p:nvSpPr>
            <p:spPr>
              <a:xfrm>
                <a:off x="539496" y="2149810"/>
                <a:ext cx="11109960" cy="363284"/>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（3）</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𝑛</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𝑛</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8_BD.41_1#90eb486c4?vcp=1&amp;vop=1&amp;pid=70178c335&amp;color=36,64,97&amp;vtp=1&amp;bt=1&amp;bbb=1"/>
              <p:cNvSpPr>
                <a:spLocks noRot="1" noChangeAspect="1" noMove="1" noResize="1" noEditPoints="1" noAdjustHandles="1" noChangeArrowheads="1" noChangeShapeType="1" noTextEdit="1"/>
              </p:cNvSpPr>
              <p:nvPr/>
            </p:nvSpPr>
            <p:spPr>
              <a:xfrm>
                <a:off x="539496" y="2149810"/>
                <a:ext cx="11109960" cy="363284"/>
              </a:xfrm>
              <a:prstGeom prst="rect">
                <a:avLst/>
              </a:prstGeom>
              <a:blipFill>
                <a:blip r:embed="rId3"/>
                <a:stretch>
                  <a:fillRect l="-1317"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8_AN.42_1#90eb486c4?vcp=1&amp;vop=1&amp;pid=70178c335&amp;color=36,64,97&amp;vtp=1&amp;bbb=1&amp;hb=1"/>
              <p:cNvSpPr/>
              <p:nvPr/>
            </p:nvSpPr>
            <p:spPr>
              <a:xfrm>
                <a:off x="539496" y="2523444"/>
                <a:ext cx="11109960" cy="1191959"/>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【解】方法一（定义法）：因为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𝑛</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𝑛</m:t>
                    </m:r>
                  </m:oMath>
                </a14:m>
                <a:r>
                  <a:rPr lang="en-US" altLang="zh-CN" sz="1800" b="0" i="0" dirty="0">
                    <a:solidFill>
                      <a:srgbClr val="6565FF"/>
                    </a:solidFill>
                    <a:latin typeface="Times New Roman" pitchFamily="34" charset="0"/>
                    <a:ea typeface="微软雅黑" pitchFamily="34" charset="-122"/>
                    <a:cs typeface="Times New Roman" pitchFamily="34" charset="-120"/>
                  </a:rPr>
                  <a:t>不为常数，所以数列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不是等</a:t>
                </a:r>
              </a:p>
              <a:p>
                <a:pPr latinLnBrk="1">
                  <a:lnSpc>
                    <a:spcPts val="3300"/>
                  </a:lnSpc>
                </a:pPr>
                <a:r>
                  <a:rPr lang="en-US" altLang="zh-CN" sz="1800" b="0" i="0">
                    <a:solidFill>
                      <a:srgbClr val="6565FF"/>
                    </a:solidFill>
                    <a:latin typeface="Times New Roman" pitchFamily="34" charset="0"/>
                    <a:ea typeface="微软雅黑" pitchFamily="34" charset="-122"/>
                    <a:cs typeface="Times New Roman" pitchFamily="34" charset="-120"/>
                  </a:rPr>
                  <a:t>差数列</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方法二</a:t>
                </a:r>
                <a:r>
                  <a:rPr lang="en-US" altLang="zh-CN" b="0" i="0" dirty="0">
                    <a:solidFill>
                      <a:srgbClr val="6565FF"/>
                    </a:solidFill>
                    <a:latin typeface="Times New Roman" pitchFamily="34" charset="0"/>
                    <a:ea typeface="微软雅黑" pitchFamily="34" charset="-122"/>
                    <a:cs typeface="Times New Roman" pitchFamily="34" charset="-120"/>
                  </a:rPr>
                  <a:t>（通项公式法）：因为</a:t>
                </a:r>
                <a14:m>
                  <m:oMath xmlns:m="http://schemas.openxmlformats.org/officeDocument/2006/math">
                    <m:sSub>
                      <m:sSubPr>
                        <m:ctrlPr>
                          <a:rPr lang="en-US" altLang="zh-CN" b="0" i="1" spc="-50"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spc="-50">
                            <a:solidFill>
                              <a:srgbClr val="6565FF"/>
                            </a:solidFill>
                            <a:latin typeface="Cambria Math" pitchFamily="34" charset="0"/>
                            <a:ea typeface="Cambria Math" pitchFamily="34" charset="-122"/>
                            <a:cs typeface="Cambria Math" pitchFamily="34" charset="-120"/>
                          </a:rPr>
                          <m:t>𝑎</m:t>
                        </m:r>
                      </m:e>
                      <m:sub>
                        <m:r>
                          <a:rPr lang="en-US" altLang="zh-CN" b="0" i="0" spc="-50">
                            <a:solidFill>
                              <a:srgbClr val="6565FF"/>
                            </a:solidFill>
                            <a:latin typeface="Cambria Math" pitchFamily="34" charset="0"/>
                            <a:ea typeface="Cambria Math" pitchFamily="34" charset="-122"/>
                            <a:cs typeface="Cambria Math" pitchFamily="34" charset="-120"/>
                          </a:rPr>
                          <m:t>𝑛</m:t>
                        </m:r>
                      </m:sub>
                    </m:sSub>
                    <m:r>
                      <a:rPr lang="en-US" altLang="zh-CN" b="0" i="0" spc="-50">
                        <a:solidFill>
                          <a:srgbClr val="6565FF"/>
                        </a:solidFill>
                        <a:latin typeface="Cambria Math" pitchFamily="34" charset="0"/>
                        <a:ea typeface="Cambria Math" pitchFamily="34" charset="-122"/>
                        <a:cs typeface="Cambria Math" pitchFamily="34" charset="-120"/>
                      </a:rPr>
                      <m:t>=</m:t>
                    </m:r>
                    <m:sSup>
                      <m:sSupPr>
                        <m:ctrlPr>
                          <a:rPr lang="en-US" altLang="zh-CN" b="0" i="1" spc="-50"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spc="-50">
                            <a:solidFill>
                              <a:srgbClr val="6565FF"/>
                            </a:solidFill>
                            <a:latin typeface="Cambria Math" pitchFamily="34" charset="0"/>
                            <a:ea typeface="Cambria Math" pitchFamily="34" charset="-122"/>
                            <a:cs typeface="Cambria Math" pitchFamily="34" charset="-120"/>
                          </a:rPr>
                          <m:t>𝑛</m:t>
                        </m:r>
                      </m:e>
                      <m:sup>
                        <m:r>
                          <a:rPr lang="en-US" altLang="zh-CN" b="0" i="0" spc="-50">
                            <a:solidFill>
                              <a:srgbClr val="6565FF"/>
                            </a:solidFill>
                            <a:latin typeface="Cambria Math" pitchFamily="34" charset="0"/>
                            <a:ea typeface="Cambria Math" pitchFamily="34" charset="-122"/>
                            <a:cs typeface="Cambria Math" pitchFamily="34" charset="-120"/>
                          </a:rPr>
                          <m:t>2</m:t>
                        </m:r>
                      </m:sup>
                    </m:sSup>
                    <m:r>
                      <a:rPr lang="en-US" altLang="zh-CN" b="0" i="0" spc="-50">
                        <a:solidFill>
                          <a:srgbClr val="6565FF"/>
                        </a:solidFill>
                        <a:latin typeface="Cambria Math" pitchFamily="34" charset="0"/>
                        <a:ea typeface="Cambria Math" pitchFamily="34" charset="-122"/>
                        <a:cs typeface="Cambria Math" pitchFamily="34" charset="-120"/>
                      </a:rPr>
                      <m:t>−</m:t>
                    </m:r>
                    <m:r>
                      <a:rPr lang="en-US" altLang="zh-CN" b="0" i="0" spc="-50">
                        <a:solidFill>
                          <a:srgbClr val="6565FF"/>
                        </a:solidFill>
                        <a:latin typeface="Cambria Math" pitchFamily="34" charset="0"/>
                        <a:ea typeface="Cambria Math" pitchFamily="34" charset="-122"/>
                        <a:cs typeface="Cambria Math" pitchFamily="34" charset="-120"/>
                      </a:rPr>
                      <m:t>𝑛</m:t>
                    </m:r>
                  </m:oMath>
                </a14:m>
                <a:r>
                  <a:rPr lang="en-US" altLang="zh-CN" b="0" i="0" spc="-50" dirty="0">
                    <a:solidFill>
                      <a:srgbClr val="6565FF"/>
                    </a:solidFill>
                    <a:latin typeface="Times New Roman" pitchFamily="34" charset="0"/>
                    <a:ea typeface="微软雅黑" pitchFamily="34" charset="-122"/>
                    <a:cs typeface="Times New Roman" pitchFamily="34" charset="-120"/>
                  </a:rPr>
                  <a:t>,不能表示成</a:t>
                </a:r>
                <a14:m>
                  <m:oMath xmlns:m="http://schemas.openxmlformats.org/officeDocument/2006/math">
                    <m:r>
                      <a:rPr lang="en-US" altLang="zh-CN" b="0" i="0" spc="-50">
                        <a:solidFill>
                          <a:srgbClr val="6565FF"/>
                        </a:solidFill>
                        <a:latin typeface="Cambria Math" pitchFamily="34" charset="0"/>
                        <a:ea typeface="Cambria Math" pitchFamily="34" charset="-122"/>
                        <a:cs typeface="Cambria Math" pitchFamily="34" charset="-120"/>
                      </a:rPr>
                      <m:t>𝑝𝑛</m:t>
                    </m:r>
                    <m:r>
                      <a:rPr lang="en-US" altLang="zh-CN" b="0" i="0" spc="-50">
                        <a:solidFill>
                          <a:srgbClr val="6565FF"/>
                        </a:solidFill>
                        <a:latin typeface="Cambria Math" pitchFamily="34" charset="0"/>
                        <a:ea typeface="Cambria Math" pitchFamily="34" charset="-122"/>
                        <a:cs typeface="Cambria Math" pitchFamily="34" charset="-120"/>
                      </a:rPr>
                      <m:t>+</m:t>
                    </m:r>
                    <m:r>
                      <a:rPr lang="en-US" altLang="zh-CN" b="0" i="0" spc="-50">
                        <a:solidFill>
                          <a:srgbClr val="6565FF"/>
                        </a:solidFill>
                        <a:latin typeface="Cambria Math" pitchFamily="34" charset="0"/>
                        <a:ea typeface="Cambria Math" pitchFamily="34" charset="-122"/>
                        <a:cs typeface="Cambria Math" pitchFamily="34" charset="-120"/>
                      </a:rPr>
                      <m:t>𝑞</m:t>
                    </m:r>
                  </m:oMath>
                </a14:m>
                <a:r>
                  <a:rPr lang="en-US" altLang="zh-CN" b="0" i="0" spc="-50" dirty="0">
                    <a:solidFill>
                      <a:srgbClr val="6565FF"/>
                    </a:solidFill>
                    <a:latin typeface="Times New Roman" pitchFamily="34" charset="0"/>
                    <a:ea typeface="微软雅黑" pitchFamily="34" charset="-122"/>
                    <a:cs typeface="Times New Roman" pitchFamily="34" charset="-120"/>
                  </a:rPr>
                  <a:t>（其中</a:t>
                </a:r>
                <a14:m>
                  <m:oMath xmlns:m="http://schemas.openxmlformats.org/officeDocument/2006/math">
                    <m:r>
                      <a:rPr lang="en-US" altLang="zh-CN" b="0" i="0" spc="-50">
                        <a:solidFill>
                          <a:srgbClr val="6565FF"/>
                        </a:solidFill>
                        <a:latin typeface="Cambria Math" pitchFamily="34" charset="0"/>
                        <a:ea typeface="Cambria Math" pitchFamily="34" charset="-122"/>
                        <a:cs typeface="Cambria Math" pitchFamily="34" charset="-120"/>
                      </a:rPr>
                      <m:t>𝑝</m:t>
                    </m:r>
                  </m:oMath>
                </a14:m>
                <a:r>
                  <a:rPr lang="en-US" altLang="zh-CN" b="0" i="0" spc="-5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pc="-50">
                        <a:solidFill>
                          <a:srgbClr val="6565FF"/>
                        </a:solidFill>
                        <a:latin typeface="Cambria Math" pitchFamily="34" charset="0"/>
                        <a:ea typeface="Cambria Math" pitchFamily="34" charset="-122"/>
                        <a:cs typeface="Cambria Math" pitchFamily="34" charset="-120"/>
                      </a:rPr>
                      <m:t>𝑞</m:t>
                    </m:r>
                  </m:oMath>
                </a14:m>
                <a:r>
                  <a:rPr lang="en-US" altLang="zh-CN" b="0" i="0" spc="-50" dirty="0">
                    <a:solidFill>
                      <a:srgbClr val="6565FF"/>
                    </a:solidFill>
                    <a:latin typeface="Times New Roman" pitchFamily="34" charset="0"/>
                    <a:ea typeface="微软雅黑" pitchFamily="34" charset="-122"/>
                    <a:cs typeface="Times New Roman" pitchFamily="34" charset="-120"/>
                  </a:rPr>
                  <a:t>为常数）的形式，所以</a:t>
                </a:r>
                <a14:m>
                  <m:oMath xmlns:m="http://schemas.openxmlformats.org/officeDocument/2006/math">
                    <m:r>
                      <a:rPr lang="en-US" altLang="zh-CN" b="0" i="0" spc="-50">
                        <a:solidFill>
                          <a:srgbClr val="6565FF"/>
                        </a:solidFill>
                        <a:latin typeface="Cambria Math" pitchFamily="34" charset="0"/>
                        <a:ea typeface="Cambria Math" pitchFamily="34" charset="-122"/>
                        <a:cs typeface="Cambria Math" pitchFamily="34" charset="-120"/>
                      </a:rPr>
                      <m:t>{</m:t>
                    </m:r>
                    <m:sSub>
                      <m:sSubPr>
                        <m:ctrlPr>
                          <a:rPr lang="en-US" altLang="zh-CN" b="0" i="1" spc="-50"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spc="-50">
                            <a:solidFill>
                              <a:srgbClr val="6565FF"/>
                            </a:solidFill>
                            <a:latin typeface="Cambria Math" pitchFamily="34" charset="0"/>
                            <a:ea typeface="Cambria Math" pitchFamily="34" charset="-122"/>
                            <a:cs typeface="Cambria Math" pitchFamily="34" charset="-120"/>
                          </a:rPr>
                          <m:t>𝑎</m:t>
                        </m:r>
                      </m:e>
                      <m:sub>
                        <m:r>
                          <a:rPr lang="en-US" altLang="zh-CN" b="0" i="0" spc="-50">
                            <a:solidFill>
                              <a:srgbClr val="6565FF"/>
                            </a:solidFill>
                            <a:latin typeface="Cambria Math" pitchFamily="34" charset="0"/>
                            <a:ea typeface="Cambria Math" pitchFamily="34" charset="-122"/>
                            <a:cs typeface="Cambria Math" pitchFamily="34" charset="-120"/>
                          </a:rPr>
                          <m:t>𝑛</m:t>
                        </m:r>
                      </m:sub>
                    </m:sSub>
                    <m:r>
                      <a:rPr lang="en-US" altLang="zh-CN" b="0" i="0" spc="-5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spc="-50" dirty="0">
                    <a:solidFill>
                      <a:srgbClr val="6565FF"/>
                    </a:solidFill>
                    <a:latin typeface="Times New Roman" pitchFamily="34" charset="0"/>
                    <a:ea typeface="微软雅黑" pitchFamily="34" charset="-122"/>
                    <a:cs typeface="Times New Roman" pitchFamily="34" charset="-120"/>
                  </a:rPr>
                  <a:t>不是等差数列.</a:t>
                </a:r>
                <a:endParaRPr lang="en-US" altLang="zh-CN" spc="-50" dirty="0"/>
              </a:p>
            </p:txBody>
          </p:sp>
        </mc:Choice>
        <mc:Fallback xmlns="">
          <p:sp>
            <p:nvSpPr>
              <p:cNvPr id="3" name="QO_8_AN.42_1#90eb486c4?vcp=1&amp;vop=1&amp;pid=70178c335&amp;color=36,64,97&amp;vtp=1&amp;bbb=1&amp;hb=1"/>
              <p:cNvSpPr>
                <a:spLocks noRot="1" noChangeAspect="1" noMove="1" noResize="1" noEditPoints="1" noAdjustHandles="1" noChangeArrowheads="1" noChangeShapeType="1" noTextEdit="1"/>
              </p:cNvSpPr>
              <p:nvPr/>
            </p:nvSpPr>
            <p:spPr>
              <a:xfrm>
                <a:off x="539496" y="2523444"/>
                <a:ext cx="11109960" cy="1191959"/>
              </a:xfrm>
              <a:prstGeom prst="rect">
                <a:avLst/>
              </a:prstGeom>
              <a:blipFill>
                <a:blip r:embed="rId4"/>
                <a:stretch>
                  <a:fillRect l="-1317" r="-988" b="-11795"/>
                </a:stretch>
              </a:blipFill>
              <a:ln/>
            </p:spPr>
            <p:txBody>
              <a:bodyPr/>
              <a:lstStyle/>
              <a:p>
                <a:r>
                  <a:rPr lang="zh-CN" altLang="en-US">
                    <a:noFill/>
                  </a:rPr>
                  <a:t> </a:t>
                </a:r>
              </a:p>
            </p:txBody>
          </p:sp>
        </mc:Fallback>
      </mc:AlternateContent>
      <p:sp>
        <p:nvSpPr>
          <p:cNvPr id="4" name="QO_7_EX.43_1#70178c335?vcp=1&amp;vop=1&amp;pid=e9f115cbb&amp;color=36,64,97&amp;vtp=1&amp;bbb=1&amp;hb=1"/>
          <p:cNvSpPr/>
          <p:nvPr/>
        </p:nvSpPr>
        <p:spPr>
          <a:xfrm>
            <a:off x="539496" y="3717245"/>
            <a:ext cx="11109960" cy="11923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【关键点拨】</a:t>
            </a:r>
            <a:r>
              <a:rPr lang="en-US" altLang="zh-CN" sz="1800" b="0" i="0" dirty="0">
                <a:solidFill>
                  <a:srgbClr val="244061"/>
                </a:solidFill>
                <a:latin typeface="Times New Roman" pitchFamily="34" charset="0"/>
                <a:ea typeface="微软雅黑" pitchFamily="34" charset="-122"/>
                <a:cs typeface="Times New Roman" pitchFamily="34" charset="-120"/>
              </a:rPr>
              <a:t>（1）要判定一个数列是等差数列，可以使用要点2中的四种方法；（2</a:t>
            </a:r>
            <a:r>
              <a:rPr lang="en-US" altLang="zh-CN" sz="1800" b="0" i="0">
                <a:solidFill>
                  <a:srgbClr val="244061"/>
                </a:solidFill>
                <a:latin typeface="Times New Roman" pitchFamily="34" charset="0"/>
                <a:ea typeface="微软雅黑" pitchFamily="34" charset="-122"/>
                <a:cs typeface="Times New Roman" pitchFamily="34" charset="-120"/>
              </a:rPr>
              <a:t>）要否定一个数列是等</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差数列</a:t>
            </a:r>
            <a:r>
              <a:rPr lang="en-US" altLang="zh-CN" sz="1800" b="0" i="0" dirty="0">
                <a:solidFill>
                  <a:srgbClr val="244061"/>
                </a:solidFill>
                <a:latin typeface="Times New Roman" pitchFamily="34" charset="0"/>
                <a:ea typeface="微软雅黑" pitchFamily="34" charset="-122"/>
                <a:cs typeface="Times New Roman" pitchFamily="34" charset="-120"/>
              </a:rPr>
              <a:t>，只要说明数列中存在连续的三项不成等差数列即可；（3）若数列的前有限项成等差数列</a:t>
            </a:r>
            <a:r>
              <a:rPr lang="en-US" altLang="zh-CN" sz="1800" b="0" i="0">
                <a:solidFill>
                  <a:srgbClr val="244061"/>
                </a:solidFill>
                <a:latin typeface="Times New Roman" pitchFamily="34" charset="0"/>
                <a:ea typeface="微软雅黑" pitchFamily="34" charset="-122"/>
                <a:cs typeface="Times New Roman" pitchFamily="34" charset="-120"/>
              </a:rPr>
              <a:t>，则该数列不</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一定是等差数列</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4">
                                            <p:bg/>
                                          </p:spTgt>
                                        </p:tgtEl>
                                        <p:attrNameLst>
                                          <p:attrName>style.visibility</p:attrName>
                                        </p:attrNameLst>
                                      </p:cBhvr>
                                      <p:to>
                                        <p:strVal val="visible"/>
                                      </p:to>
                                    </p:set>
                                    <p:animEffect transition="in" filter="fade">
                                      <p:cBhvr>
                                        <p:cTn id="29" dur="500"/>
                                        <p:tgtEl>
                                          <p:spTgt spid="4">
                                            <p:bg/>
                                          </p:spTgt>
                                        </p:tgtEl>
                                      </p:cBhvr>
                                    </p:animEffect>
                                    <p:anim calcmode="lin" valueType="num">
                                      <p:cBhvr>
                                        <p:cTn id="30" dur="500" fill="hold"/>
                                        <p:tgtEl>
                                          <p:spTgt spid="4">
                                            <p:bg/>
                                          </p:spTgt>
                                        </p:tgtEl>
                                        <p:attrNameLst>
                                          <p:attrName>ppt_x</p:attrName>
                                        </p:attrNameLst>
                                      </p:cBhvr>
                                      <p:tavLst>
                                        <p:tav tm="0">
                                          <p:val>
                                            <p:strVal val="#ppt_x"/>
                                          </p:val>
                                        </p:tav>
                                        <p:tav tm="100000">
                                          <p:val>
                                            <p:strVal val="#ppt_x"/>
                                          </p:val>
                                        </p:tav>
                                      </p:tavLst>
                                    </p:anim>
                                    <p:anim calcmode="lin" valueType="num">
                                      <p:cBhvr>
                                        <p:cTn id="31" dur="500" fill="hold"/>
                                        <p:tgtEl>
                                          <p:spTgt spid="4">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4">
                                            <p:txEl>
                                              <p:pRg st="0" end="0"/>
                                            </p:txEl>
                                          </p:spTgt>
                                        </p:tgtEl>
                                        <p:attrNameLst>
                                          <p:attrName>style.visibility</p:attrName>
                                        </p:attrNameLst>
                                      </p:cBhvr>
                                      <p:to>
                                        <p:strVal val="visible"/>
                                      </p:to>
                                    </p:set>
                                    <p:animEffect transition="in" filter="fade">
                                      <p:cBhvr>
                                        <p:cTn id="34" dur="500"/>
                                        <p:tgtEl>
                                          <p:spTgt spid="4">
                                            <p:txEl>
                                              <p:pRg st="0" end="0"/>
                                            </p:txEl>
                                          </p:spTgt>
                                        </p:tgtEl>
                                      </p:cBhvr>
                                    </p:animEffect>
                                    <p:anim calcmode="lin" valueType="num">
                                      <p:cBhvr>
                                        <p:cTn id="3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4">
                                            <p:txEl>
                                              <p:pRg st="0" end="0"/>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4">
                                            <p:txEl>
                                              <p:pRg st="1" end="1"/>
                                            </p:txEl>
                                          </p:spTgt>
                                        </p:tgtEl>
                                        <p:attrNameLst>
                                          <p:attrName>style.visibility</p:attrName>
                                        </p:attrNameLst>
                                      </p:cBhvr>
                                      <p:to>
                                        <p:strVal val="visible"/>
                                      </p:to>
                                    </p:set>
                                    <p:animEffect transition="in" filter="fade">
                                      <p:cBhvr>
                                        <p:cTn id="39" dur="500"/>
                                        <p:tgtEl>
                                          <p:spTgt spid="4">
                                            <p:txEl>
                                              <p:pRg st="1" end="1"/>
                                            </p:txEl>
                                          </p:spTgt>
                                        </p:tgtEl>
                                      </p:cBhvr>
                                    </p:animEffect>
                                    <p:anim calcmode="lin" valueType="num">
                                      <p:cBhvr>
                                        <p:cTn id="40"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41" dur="500" fill="hold"/>
                                        <p:tgtEl>
                                          <p:spTgt spid="4">
                                            <p:txEl>
                                              <p:pRg st="1" end="1"/>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4">
                                            <p:txEl>
                                              <p:pRg st="2" end="2"/>
                                            </p:txEl>
                                          </p:spTgt>
                                        </p:tgtEl>
                                        <p:attrNameLst>
                                          <p:attrName>style.visibility</p:attrName>
                                        </p:attrNameLst>
                                      </p:cBhvr>
                                      <p:to>
                                        <p:strVal val="visible"/>
                                      </p:to>
                                    </p:set>
                                    <p:animEffect transition="in" filter="fade">
                                      <p:cBhvr>
                                        <p:cTn id="44" dur="500"/>
                                        <p:tgtEl>
                                          <p:spTgt spid="4">
                                            <p:txEl>
                                              <p:pRg st="2" end="2"/>
                                            </p:txEl>
                                          </p:spTgt>
                                        </p:tgtEl>
                                      </p:cBhvr>
                                    </p:animEffect>
                                    <p:anim calcmode="lin" valueType="num">
                                      <p:cBhvr>
                                        <p:cTn id="4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46" dur="5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44_1#77a37ec05?vaa=1&amp;vcp=1&amp;vop=1&amp;pid=e9f115cbb&amp;color=36,64,97&amp;vtp=1&amp;bt=1&amp;bbb=1"/>
              <p:cNvSpPr/>
              <p:nvPr/>
            </p:nvSpPr>
            <p:spPr>
              <a:xfrm>
                <a:off x="539496" y="2005666"/>
                <a:ext cx="11109960" cy="525653"/>
              </a:xfrm>
              <a:prstGeom prst="rect">
                <a:avLst/>
              </a:prstGeom>
              <a:noFill/>
              <a:ln/>
            </p:spPr>
            <p:txBody>
              <a:bodyPr wrap="none" lIns="0" tIns="0" rIns="0" bIns="0" rtlCol="0" anchor="t"/>
              <a:lstStyle/>
              <a:p>
                <a:pPr algn="l" latinLnBrk="1">
                  <a:lnSpc>
                    <a:spcPts val="4500"/>
                  </a:lnSpc>
                </a:pPr>
                <a:r>
                  <a:rPr lang="en-US" altLang="zh-CN" sz="1800" b="1" i="0" dirty="0">
                    <a:solidFill>
                      <a:srgbClr val="244061"/>
                    </a:solidFill>
                    <a:latin typeface="Times New Roman" pitchFamily="34" charset="0"/>
                    <a:ea typeface="微软雅黑" pitchFamily="34" charset="-122"/>
                    <a:cs typeface="Times New Roman" pitchFamily="34" charset="-120"/>
                  </a:rPr>
                  <a:t>1-1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[广西桂林2025高二月考]</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在数列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中，“</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6</m:t>
                        </m:r>
                      </m:sub>
                    </m:sSub>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5</m:t>
                        </m:r>
                      </m:sub>
                    </m:sSub>
                    <m:r>
                      <a:rPr lang="en-US" altLang="zh-CN" sz="1800" b="0" i="0" smtClean="0">
                        <a:solidFill>
                          <a:srgbClr val="244061"/>
                        </a:solidFill>
                        <a:latin typeface="Cambria Math" pitchFamily="34" charset="0"/>
                        <a:ea typeface="Cambria Math" pitchFamily="34" charset="-122"/>
                        <a:cs typeface="Cambria Math" pitchFamily="34" charset="-120"/>
                      </a:rPr>
                      <m:t>=</m:t>
                    </m:r>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3</m:t>
                        </m:r>
                      </m:num>
                      <m:den>
                        <m:r>
                          <a:rPr lang="en-US" altLang="zh-CN" sz="1800" b="0" i="0">
                            <a:solidFill>
                              <a:srgbClr val="244061"/>
                            </a:solidFill>
                            <a:latin typeface="Cambria Math" pitchFamily="34" charset="0"/>
                            <a:ea typeface="Cambria Math" pitchFamily="34" charset="-122"/>
                            <a:cs typeface="Cambria Math" pitchFamily="34" charset="-120"/>
                          </a:rPr>
                          <m:t>2</m:t>
                        </m:r>
                      </m:den>
                    </m:f>
                  </m:oMath>
                </a14:m>
                <a:r>
                  <a:rPr lang="en-US" altLang="zh-CN" sz="1800" b="0" i="0" dirty="0">
                    <a:solidFill>
                      <a:srgbClr val="244061"/>
                    </a:solidFill>
                    <a:latin typeface="Times New Roman" pitchFamily="34" charset="0"/>
                    <a:ea typeface="微软雅黑" pitchFamily="34" charset="-122"/>
                    <a:cs typeface="Times New Roman" pitchFamily="34" charset="-120"/>
                  </a:rPr>
                  <a:t>”是“数列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为等差数列”</a:t>
                </a:r>
                <a:r>
                  <a:rPr lang="en-US" altLang="zh-CN" sz="1800" b="0" i="0">
                    <a:solidFill>
                      <a:srgbClr val="244061"/>
                    </a:solidFill>
                    <a:latin typeface="Times New Roman" pitchFamily="34" charset="0"/>
                    <a:ea typeface="微软雅黑" pitchFamily="34" charset="-122"/>
                    <a:cs typeface="Times New Roman" pitchFamily="34" charset="-120"/>
                  </a:rPr>
                  <a:t>的(</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2" name="QC_7_BD.44_1#77a37ec05?vaa=1&amp;vcp=1&amp;vop=1&amp;pid=e9f115cbb&amp;color=36,64,97&amp;vtp=1&amp;bt=1&amp;bbb=1"/>
              <p:cNvSpPr>
                <a:spLocks noRot="1" noChangeAspect="1" noMove="1" noResize="1" noEditPoints="1" noAdjustHandles="1" noChangeArrowheads="1" noChangeShapeType="1" noTextEdit="1"/>
              </p:cNvSpPr>
              <p:nvPr/>
            </p:nvSpPr>
            <p:spPr>
              <a:xfrm>
                <a:off x="539496" y="2005666"/>
                <a:ext cx="11109960" cy="525653"/>
              </a:xfrm>
              <a:prstGeom prst="rect">
                <a:avLst/>
              </a:prstGeom>
              <a:blipFill>
                <a:blip r:embed="rId3"/>
                <a:stretch>
                  <a:fillRect l="-1317" b="-16279"/>
                </a:stretch>
              </a:blipFill>
              <a:ln/>
            </p:spPr>
            <p:txBody>
              <a:bodyPr/>
              <a:lstStyle/>
              <a:p>
                <a:r>
                  <a:rPr lang="zh-CN" altLang="en-US">
                    <a:noFill/>
                  </a:rPr>
                  <a:t> </a:t>
                </a:r>
              </a:p>
            </p:txBody>
          </p:sp>
        </mc:Fallback>
      </mc:AlternateContent>
      <p:sp>
        <p:nvSpPr>
          <p:cNvPr id="3" name="QC_7_AN.46_1#77a37ec05.bracket?vaa=1&amp;vcp=1&amp;vop=1&amp;pid=e9f115cbb&amp;color=36,64,97&amp;vpa=7&amp;vtp=1"/>
          <p:cNvSpPr/>
          <p:nvPr/>
        </p:nvSpPr>
        <p:spPr>
          <a:xfrm>
            <a:off x="9342882" y="2197753"/>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D</a:t>
            </a:r>
            <a:endParaRPr lang="en-US" altLang="zh-CN" sz="2000" dirty="0">
              <a:solidFill>
                <a:srgbClr val="6565FF"/>
              </a:solidFill>
            </a:endParaRPr>
          </a:p>
        </p:txBody>
      </p:sp>
      <p:sp>
        <p:nvSpPr>
          <p:cNvPr id="4" name="QC_7_BD.44_2#77a37ec05.choices?vaa=1&amp;vcp=1&amp;vop=1&amp;pid=e9f115cbb&amp;color=36,64,97&amp;vtp=1&amp;bbb=1"/>
          <p:cNvSpPr/>
          <p:nvPr/>
        </p:nvSpPr>
        <p:spPr>
          <a:xfrm>
            <a:off x="539496" y="2540907"/>
            <a:ext cx="11109960" cy="360680"/>
          </a:xfrm>
          <a:prstGeom prst="rect">
            <a:avLst/>
          </a:prstGeom>
          <a:noFill/>
          <a:ln/>
        </p:spPr>
        <p:txBody>
          <a:bodyPr wrap="none" lIns="0" tIns="0" rIns="0" bIns="0" rtlCol="0" anchor="t"/>
          <a:lstStyle/>
          <a:p>
            <a:pPr latinLnBrk="1">
              <a:lnSpc>
                <a:spcPts val="3200"/>
              </a:lnSpc>
              <a:tabLst>
                <a:tab pos="2844165" algn="l"/>
                <a:tab pos="5662930" algn="l"/>
                <a:tab pos="779589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r>
              <a:rPr lang="en-US" altLang="zh-CN" sz="1800" b="0" i="0">
                <a:solidFill>
                  <a:srgbClr val="244061"/>
                </a:solidFill>
                <a:latin typeface="Times New Roman" pitchFamily="34" charset="0"/>
                <a:ea typeface="微软雅黑" pitchFamily="34" charset="-122"/>
                <a:cs typeface="Times New Roman" pitchFamily="34" charset="-120"/>
              </a:rPr>
              <a:t>.充分不必要条件</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B.必要不充分条件</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C.充要条件</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.既不充分也不必要条件</a:t>
            </a:r>
            <a:endParaRPr lang="en-US" altLang="zh-CN" sz="1800" dirty="0">
              <a:solidFill>
                <a:srgbClr val="244061"/>
              </a:solidFill>
            </a:endParaRPr>
          </a:p>
        </p:txBody>
      </p:sp>
      <mc:AlternateContent xmlns:mc="http://schemas.openxmlformats.org/markup-compatibility/2006" xmlns:a14="http://schemas.microsoft.com/office/drawing/2010/main">
        <mc:Choice Requires="a14">
          <p:sp>
            <p:nvSpPr>
              <p:cNvPr id="5" name="QC_7_AS.45_1#77a37ec05?vaa=1&amp;vcp=1&amp;vop=1&amp;pid=e9f115cbb&amp;color=36,64,97&amp;vtp=1&amp;bbb=1"/>
              <p:cNvSpPr/>
              <p:nvPr/>
            </p:nvSpPr>
            <p:spPr>
              <a:xfrm>
                <a:off x="539496" y="2905397"/>
                <a:ext cx="11109960" cy="2106740"/>
              </a:xfrm>
              <a:prstGeom prst="rect">
                <a:avLst/>
              </a:prstGeom>
              <a:noFill/>
              <a:ln/>
            </p:spPr>
            <p:txBody>
              <a:bodyPr wrap="none" lIns="0" tIns="0" rIns="0" bIns="0" rtlCol="0" anchor="t"/>
              <a:lstStyle/>
              <a:p>
                <a:pPr algn="l" latinLnBrk="1">
                  <a:lnSpc>
                    <a:spcPts val="46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当数列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为等差数列时，不一定有</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6</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5</m:t>
                        </m:r>
                      </m:sub>
                    </m:sSub>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成立；</a:t>
                </a:r>
                <a:endParaRPr lang="en-US" altLang="zh-CN" sz="1800" dirty="0">
                  <a:solidFill>
                    <a:srgbClr val="003760"/>
                  </a:solidFill>
                </a:endParaRPr>
              </a:p>
              <a:p>
                <a:pPr latinLnBrk="1">
                  <a:lnSpc>
                    <a:spcPts val="4600"/>
                  </a:lnSpc>
                </a:pP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6</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5</m:t>
                        </m:r>
                      </m:sub>
                    </m:sSub>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成立也不一定能推出数列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为等差数列.</a:t>
                </a:r>
                <a:endParaRPr lang="en-US" altLang="zh-CN" sz="1800" dirty="0">
                  <a:solidFill>
                    <a:srgbClr val="003760"/>
                  </a:solidFill>
                </a:endParaRPr>
              </a:p>
              <a:p>
                <a:pPr latinLnBrk="1">
                  <a:lnSpc>
                    <a:spcPts val="4600"/>
                  </a:lnSpc>
                </a:pPr>
                <a:r>
                  <a:rPr lang="en-US" altLang="zh-CN" b="0" i="0">
                    <a:solidFill>
                      <a:srgbClr val="003760"/>
                    </a:solidFill>
                    <a:latin typeface="Times New Roman" pitchFamily="34" charset="0"/>
                    <a:ea typeface="微软雅黑" pitchFamily="34" charset="-122"/>
                    <a:cs typeface="Times New Roman" pitchFamily="34" charset="-120"/>
                  </a:rPr>
                  <a:t>故</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6</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5</m:t>
                        </m:r>
                      </m:sub>
                    </m:sSub>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”是“数列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为等差数列”的既不充分也不必要条件.</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故</a:t>
                </a:r>
                <a:r>
                  <a:rPr lang="en-US" altLang="zh-CN" sz="1800" b="0" i="0">
                    <a:solidFill>
                      <a:srgbClr val="003760"/>
                    </a:solidFill>
                    <a:latin typeface="Times New Roman" pitchFamily="34" charset="0"/>
                    <a:ea typeface="微软雅黑" pitchFamily="34" charset="-122"/>
                    <a:cs typeface="Times New Roman" pitchFamily="34" charset="-120"/>
                  </a:rPr>
                  <a:t>选</a:t>
                </a:r>
                <a:r>
                  <a:rPr lang="en-US" altLang="zh-CN" sz="1800" b="0" i="0" dirty="0">
                    <a:solidFill>
                      <a:srgbClr val="003760"/>
                    </a:solidFill>
                    <a:latin typeface="Times New Roman" pitchFamily="34" charset="0"/>
                    <a:ea typeface="微软雅黑" pitchFamily="34" charset="-122"/>
                    <a:cs typeface="Times New Roman" pitchFamily="34" charset="-120"/>
                  </a:rPr>
                  <a:t>D.</a:t>
                </a:r>
                <a:endParaRPr lang="en-US" altLang="zh-CN" sz="1800" dirty="0">
                  <a:solidFill>
                    <a:srgbClr val="003760"/>
                  </a:solidFill>
                </a:endParaRPr>
              </a:p>
            </p:txBody>
          </p:sp>
        </mc:Choice>
        <mc:Fallback xmlns="">
          <p:sp>
            <p:nvSpPr>
              <p:cNvPr id="5" name="QC_7_AS.45_1#77a37ec05?vaa=1&amp;vcp=1&amp;vop=1&amp;pid=e9f115cbb&amp;color=36,64,97&amp;vtp=1&amp;bbb=1"/>
              <p:cNvSpPr>
                <a:spLocks noRot="1" noChangeAspect="1" noMove="1" noResize="1" noEditPoints="1" noAdjustHandles="1" noChangeArrowheads="1" noChangeShapeType="1" noTextEdit="1"/>
              </p:cNvSpPr>
              <p:nvPr/>
            </p:nvSpPr>
            <p:spPr>
              <a:xfrm>
                <a:off x="539496" y="2905397"/>
                <a:ext cx="11109960" cy="2106740"/>
              </a:xfrm>
              <a:prstGeom prst="rect">
                <a:avLst/>
              </a:prstGeom>
              <a:blipFill>
                <a:blip r:embed="rId4"/>
                <a:stretch>
                  <a:fillRect l="-1317" b="-666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bg/>
                                          </p:spTgt>
                                        </p:tgtEl>
                                        <p:attrNameLst>
                                          <p:attrName>style.visibility</p:attrName>
                                        </p:attrNameLst>
                                      </p:cBhvr>
                                      <p:to>
                                        <p:strVal val="visible"/>
                                      </p:to>
                                    </p:set>
                                    <p:animEffect transition="in" filter="fade">
                                      <p:cBhvr>
                                        <p:cTn id="34" dur="500"/>
                                        <p:tgtEl>
                                          <p:spTgt spid="3">
                                            <p:bg/>
                                          </p:spTgt>
                                        </p:tgtEl>
                                      </p:cBhvr>
                                    </p:animEffect>
                                    <p:anim calcmode="lin" valueType="num">
                                      <p:cBhvr>
                                        <p:cTn id="35" dur="500" fill="hold"/>
                                        <p:tgtEl>
                                          <p:spTgt spid="3">
                                            <p:bg/>
                                          </p:spTgt>
                                        </p:tgtEl>
                                        <p:attrNameLst>
                                          <p:attrName>ppt_x</p:attrName>
                                        </p:attrNameLst>
                                      </p:cBhvr>
                                      <p:tavLst>
                                        <p:tav tm="0">
                                          <p:val>
                                            <p:strVal val="#ppt_x"/>
                                          </p:val>
                                        </p:tav>
                                        <p:tav tm="100000">
                                          <p:val>
                                            <p:strVal val="#ppt_x"/>
                                          </p:val>
                                        </p:tav>
                                      </p:tavLst>
                                    </p:anim>
                                    <p:anim calcmode="lin" valueType="num">
                                      <p:cBhvr>
                                        <p:cTn id="36" dur="500" fill="hold"/>
                                        <p:tgtEl>
                                          <p:spTgt spid="3">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48_1#8d9e0624a?vaa=1&amp;vcp=1&amp;vop=1&amp;pid=e9f115cbb&amp;color=36,64,97&amp;vtp=1&amp;bt=1&amp;bbb=1"/>
              <p:cNvSpPr/>
              <p:nvPr/>
            </p:nvSpPr>
            <p:spPr>
              <a:xfrm>
                <a:off x="539496" y="1502873"/>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1-2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（多选）</a:t>
                </a:r>
                <a:r>
                  <a:rPr lang="en-US" altLang="zh-CN" sz="1800" b="0" i="0" dirty="0">
                    <a:solidFill>
                      <a:srgbClr val="244061"/>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是等差数列，</a:t>
                </a:r>
                <a:r>
                  <a:rPr lang="en-US" altLang="zh-CN" sz="1800" b="0" i="0">
                    <a:solidFill>
                      <a:srgbClr val="244061"/>
                    </a:solidFill>
                    <a:latin typeface="Times New Roman" pitchFamily="34" charset="0"/>
                    <a:ea typeface="微软雅黑" pitchFamily="34" charset="-122"/>
                    <a:cs typeface="Times New Roman" pitchFamily="34" charset="-120"/>
                  </a:rPr>
                  <a:t>则下列数列中仍为等差数列的是(</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2" name="QC_7_BD.48_1#8d9e0624a?vaa=1&amp;vcp=1&amp;vop=1&amp;pid=e9f115cbb&amp;color=36,64,97&amp;vtp=1&amp;bt=1&amp;bbb=1"/>
              <p:cNvSpPr>
                <a:spLocks noRot="1" noChangeAspect="1" noMove="1" noResize="1" noEditPoints="1" noAdjustHandles="1" noChangeArrowheads="1" noChangeShapeType="1" noTextEdit="1"/>
              </p:cNvSpPr>
              <p:nvPr/>
            </p:nvSpPr>
            <p:spPr>
              <a:xfrm>
                <a:off x="539496" y="1502873"/>
                <a:ext cx="11109960" cy="360680"/>
              </a:xfrm>
              <a:prstGeom prst="rect">
                <a:avLst/>
              </a:prstGeom>
              <a:blipFill>
                <a:blip r:embed="rId3"/>
                <a:stretch>
                  <a:fillRect l="-1317" b="-38983"/>
                </a:stretch>
              </a:blipFill>
              <a:ln/>
            </p:spPr>
            <p:txBody>
              <a:bodyPr/>
              <a:lstStyle/>
              <a:p>
                <a:r>
                  <a:rPr lang="zh-CN" altLang="en-US">
                    <a:noFill/>
                  </a:rPr>
                  <a:t> </a:t>
                </a:r>
              </a:p>
            </p:txBody>
          </p:sp>
        </mc:Fallback>
      </mc:AlternateContent>
      <p:sp>
        <p:nvSpPr>
          <p:cNvPr id="3" name="QC_7_AN.50_1#8d9e0624a.bracket?vaa=1&amp;vcp=1&amp;vop=1&amp;pid=e9f115cbb&amp;color=36,64,97&amp;vpa=8&amp;vtp=1&amp;bbb=1"/>
          <p:cNvSpPr/>
          <p:nvPr/>
        </p:nvSpPr>
        <p:spPr>
          <a:xfrm>
            <a:off x="7262178" y="1582375"/>
            <a:ext cx="708025"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BCD</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4" name="QC_7_BD.48_2#8d9e0624a.choices?vaa=1&amp;vcp=1&amp;vop=1&amp;pid=e9f115cbb&amp;color=36,64,97&amp;vtp=1&amp;bbb=1"/>
              <p:cNvSpPr/>
              <p:nvPr/>
            </p:nvSpPr>
            <p:spPr>
              <a:xfrm>
                <a:off x="539496" y="1916956"/>
                <a:ext cx="11109960" cy="356235"/>
              </a:xfrm>
              <a:prstGeom prst="rect">
                <a:avLst/>
              </a:prstGeom>
              <a:noFill/>
              <a:ln/>
            </p:spPr>
            <p:txBody>
              <a:bodyPr wrap="none" lIns="0" tIns="0" rIns="0" bIns="0" rtlCol="0" anchor="t"/>
              <a:lstStyle/>
              <a:p>
                <a:pPr latinLnBrk="1">
                  <a:lnSpc>
                    <a:spcPts val="3200"/>
                  </a:lnSpc>
                  <a:tabLst>
                    <a:tab pos="2202815" algn="l"/>
                    <a:tab pos="4977130" algn="l"/>
                    <a:tab pos="872934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𝑝𝑎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𝑞</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𝑝</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𝑞</m:t>
                    </m:r>
                  </m:oMath>
                </a14:m>
                <a:r>
                  <a:rPr lang="en-US" altLang="zh-CN" sz="1800" b="0" i="0" dirty="0">
                    <a:solidFill>
                      <a:srgbClr val="244061"/>
                    </a:solidFill>
                    <a:latin typeface="Times New Roman" pitchFamily="34" charset="0"/>
                    <a:ea typeface="微软雅黑" pitchFamily="34" charset="-122"/>
                    <a:cs typeface="Times New Roman" pitchFamily="34" charset="-120"/>
                  </a:rPr>
                  <a:t>为常数</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{2</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𝑛</m:t>
                    </m:r>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7_BD.48_2#8d9e0624a.choices?vaa=1&amp;vcp=1&amp;vop=1&amp;pid=e9f115cbb&amp;color=36,64,97&amp;vtp=1&amp;bbb=1"/>
              <p:cNvSpPr>
                <a:spLocks noRot="1" noChangeAspect="1" noMove="1" noResize="1" noEditPoints="1" noAdjustHandles="1" noChangeArrowheads="1" noChangeShapeType="1" noTextEdit="1"/>
              </p:cNvSpPr>
              <p:nvPr/>
            </p:nvSpPr>
            <p:spPr>
              <a:xfrm>
                <a:off x="539496" y="1916956"/>
                <a:ext cx="11109960" cy="356235"/>
              </a:xfrm>
              <a:prstGeom prst="rect">
                <a:avLst/>
              </a:prstGeom>
              <a:blipFill>
                <a:blip r:embed="rId4"/>
                <a:stretch>
                  <a:fillRect l="-1317"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7_AS.49_1#8d9e0624a?vaa=1&amp;vcp=1&amp;vop=1&amp;pid=e9f115cbb&amp;color=36,64,97&amp;vtp=1&amp;bbb=1&amp;hb=1"/>
              <p:cNvSpPr/>
              <p:nvPr/>
            </p:nvSpPr>
            <p:spPr>
              <a:xfrm>
                <a:off x="539496" y="2277573"/>
                <a:ext cx="11109960" cy="32878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,1,3是等差数列，取绝对值后1,1,3不是等差数列</a:t>
                </a:r>
                <a:r>
                  <a:rPr lang="en-US" altLang="zh-CN" sz="1800" b="0" i="0" dirty="0">
                    <a:solidFill>
                      <a:srgbClr val="FF8827"/>
                    </a:solidFill>
                    <a:latin typeface="Times New Roman" pitchFamily="34" charset="0"/>
                    <a:ea typeface="微软雅黑" pitchFamily="34" charset="-122"/>
                    <a:cs typeface="Times New Roman" pitchFamily="34" charset="-120"/>
                  </a:rPr>
                  <a:t>（提示：举特例进行否定即可）</a:t>
                </a:r>
                <a:r>
                  <a:rPr lang="en-US" altLang="zh-CN" sz="1800" b="0" i="0" dirty="0">
                    <a:solidFill>
                      <a:srgbClr val="003760"/>
                    </a:solidFill>
                    <a:latin typeface="Times New Roman" pitchFamily="34" charset="0"/>
                    <a:ea typeface="微软雅黑" pitchFamily="34" charset="-122"/>
                    <a:cs typeface="Times New Roman" pitchFamily="34" charset="-120"/>
                  </a:rPr>
                  <a:t>，故选项</a:t>
                </a:r>
                <a:r>
                  <a:rPr lang="en-US" altLang="zh-CN" sz="1800" b="0" i="0">
                    <a:solidFill>
                      <a:srgbClr val="003760"/>
                    </a:solidFill>
                    <a:latin typeface="Times New Roman" pitchFamily="34" charset="0"/>
                    <a:ea typeface="微软雅黑" pitchFamily="34" charset="-122"/>
                    <a:cs typeface="Times New Roman" pitchFamily="34" charset="-120"/>
                  </a:rPr>
                  <a:t>A不符</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合题意</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为等差数列，根据等差数列的定义，可知数列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为常数列，故</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为等差数列</a:t>
                </a:r>
                <a:r>
                  <a:rPr lang="en-US" altLang="zh-CN" sz="1800" b="0" i="0">
                    <a:solidFill>
                      <a:srgbClr val="003760"/>
                    </a:solidFill>
                    <a:latin typeface="Times New Roman" pitchFamily="34" charset="0"/>
                    <a:ea typeface="微软雅黑" pitchFamily="34" charset="-122"/>
                    <a:cs typeface="Times New Roman" pitchFamily="34" charset="-120"/>
                  </a:rPr>
                  <a:t>，故选项</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符合题意；</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为等差数列，设其公差为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𝑑</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𝑝</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𝑞</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𝑝</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𝑞</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𝑝</m:t>
                    </m:r>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𝑝𝑑</m:t>
                    </m:r>
                  </m:oMath>
                </a14:m>
                <a:r>
                  <a:rPr lang="en-US" altLang="zh-CN" sz="1800" b="0" i="0" dirty="0">
                    <a:solidFill>
                      <a:srgbClr val="003760"/>
                    </a:solidFill>
                    <a:latin typeface="Times New Roman" pitchFamily="34" charset="0"/>
                    <a:ea typeface="微软雅黑" pitchFamily="34" charset="-122"/>
                    <a:cs typeface="Times New Roman" pitchFamily="34" charset="-120"/>
                  </a:rPr>
                  <a:t>为常数，故</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𝑝</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𝑞</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为等差数</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列</a:t>
                </a:r>
                <a:r>
                  <a:rPr lang="en-US" altLang="zh-CN" sz="1800" b="0" i="0" dirty="0">
                    <a:solidFill>
                      <a:srgbClr val="003760"/>
                    </a:solidFill>
                    <a:latin typeface="Times New Roman" pitchFamily="34" charset="0"/>
                    <a:ea typeface="微软雅黑" pitchFamily="34" charset="-122"/>
                    <a:cs typeface="Times New Roman" pitchFamily="34" charset="-120"/>
                  </a:rPr>
                  <a:t>，故选项C符合题意；</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为等差数列，设其公差为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𝑑</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+1−2</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为常数，故</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为等差数列</a:t>
                </a:r>
                <a:r>
                  <a:rPr lang="en-US" altLang="zh-CN" sz="1800" b="0" i="0">
                    <a:solidFill>
                      <a:srgbClr val="003760"/>
                    </a:solidFill>
                    <a:latin typeface="Times New Roman" pitchFamily="34" charset="0"/>
                    <a:ea typeface="微软雅黑" pitchFamily="34" charset="-122"/>
                    <a:cs typeface="Times New Roman" pitchFamily="34" charset="-120"/>
                  </a:rPr>
                  <a:t>，故</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选项</a:t>
                </a:r>
                <a:r>
                  <a:rPr lang="en-US" altLang="zh-CN" b="0" i="0" dirty="0">
                    <a:solidFill>
                      <a:srgbClr val="003760"/>
                    </a:solidFill>
                    <a:latin typeface="Times New Roman" pitchFamily="34" charset="0"/>
                    <a:ea typeface="微软雅黑" pitchFamily="34" charset="-122"/>
                    <a:cs typeface="Times New Roman" pitchFamily="34" charset="-120"/>
                  </a:rPr>
                  <a:t>D符合题意.故选</a:t>
                </a:r>
                <a14:m>
                  <m:oMath xmlns:m="http://schemas.openxmlformats.org/officeDocument/2006/math">
                    <m:r>
                      <m:rPr>
                        <m:sty m:val="p"/>
                      </m:rPr>
                      <a:rPr lang="en-US" altLang="zh-CN" b="0" i="0" smtClean="0">
                        <a:solidFill>
                          <a:srgbClr val="003760"/>
                        </a:solidFill>
                        <a:latin typeface="Cambria Math" pitchFamily="34" charset="0"/>
                        <a:ea typeface="Cambria Math" pitchFamily="34" charset="-122"/>
                        <a:cs typeface="Cambria Math" pitchFamily="34" charset="-120"/>
                      </a:rPr>
                      <m:t>BCD</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5" name="QC_7_AS.49_1#8d9e0624a?vaa=1&amp;vcp=1&amp;vop=1&amp;pid=e9f115cbb&amp;color=36,64,97&amp;vtp=1&amp;bbb=1&amp;hb=1"/>
              <p:cNvSpPr>
                <a:spLocks noRot="1" noChangeAspect="1" noMove="1" noResize="1" noEditPoints="1" noAdjustHandles="1" noChangeArrowheads="1" noChangeShapeType="1" noTextEdit="1"/>
              </p:cNvSpPr>
              <p:nvPr/>
            </p:nvSpPr>
            <p:spPr>
              <a:xfrm>
                <a:off x="539496" y="2277573"/>
                <a:ext cx="11109960" cy="3287840"/>
              </a:xfrm>
              <a:prstGeom prst="rect">
                <a:avLst/>
              </a:prstGeom>
              <a:blipFill>
                <a:blip r:embed="rId5"/>
                <a:stretch>
                  <a:fillRect l="-1317" r="-1317" b="-426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5">
                                            <p:txEl>
                                              <p:pRg st="6" end="6"/>
                                            </p:txEl>
                                          </p:spTgt>
                                        </p:tgtEl>
                                        <p:attrNameLst>
                                          <p:attrName>style.visibility</p:attrName>
                                        </p:attrNameLst>
                                      </p:cBhvr>
                                      <p:to>
                                        <p:strVal val="visible"/>
                                      </p:to>
                                    </p:set>
                                    <p:animEffect transition="in" filter="fade">
                                      <p:cBhvr>
                                        <p:cTn id="42" dur="500"/>
                                        <p:tgtEl>
                                          <p:spTgt spid="5">
                                            <p:txEl>
                                              <p:pRg st="6" end="6"/>
                                            </p:txEl>
                                          </p:spTgt>
                                        </p:tgtEl>
                                      </p:cBhvr>
                                    </p:animEffect>
                                    <p:anim calcmode="lin" valueType="num">
                                      <p:cBhvr>
                                        <p:cTn id="43"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5">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5">
                                            <p:txEl>
                                              <p:pRg st="7" end="7"/>
                                            </p:txEl>
                                          </p:spTgt>
                                        </p:tgtEl>
                                        <p:attrNameLst>
                                          <p:attrName>style.visibility</p:attrName>
                                        </p:attrNameLst>
                                      </p:cBhvr>
                                      <p:to>
                                        <p:strVal val="visible"/>
                                      </p:to>
                                    </p:set>
                                    <p:animEffect transition="in" filter="fade">
                                      <p:cBhvr>
                                        <p:cTn id="47" dur="500"/>
                                        <p:tgtEl>
                                          <p:spTgt spid="5">
                                            <p:txEl>
                                              <p:pRg st="7" end="7"/>
                                            </p:txEl>
                                          </p:spTgt>
                                        </p:tgtEl>
                                      </p:cBhvr>
                                    </p:animEffect>
                                    <p:anim calcmode="lin" valueType="num">
                                      <p:cBhvr>
                                        <p:cTn id="48"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5">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3">
                                            <p:bg/>
                                          </p:spTgt>
                                        </p:tgtEl>
                                        <p:attrNameLst>
                                          <p:attrName>style.visibility</p:attrName>
                                        </p:attrNameLst>
                                      </p:cBhvr>
                                      <p:to>
                                        <p:strVal val="visible"/>
                                      </p:to>
                                    </p:set>
                                    <p:animEffect transition="in" filter="fade">
                                      <p:cBhvr>
                                        <p:cTn id="54" dur="500"/>
                                        <p:tgtEl>
                                          <p:spTgt spid="3">
                                            <p:bg/>
                                          </p:spTgt>
                                        </p:tgtEl>
                                      </p:cBhvr>
                                    </p:animEffect>
                                    <p:anim calcmode="lin" valueType="num">
                                      <p:cBhvr>
                                        <p:cTn id="55" dur="500" fill="hold"/>
                                        <p:tgtEl>
                                          <p:spTgt spid="3">
                                            <p:bg/>
                                          </p:spTgt>
                                        </p:tgtEl>
                                        <p:attrNameLst>
                                          <p:attrName>ppt_x</p:attrName>
                                        </p:attrNameLst>
                                      </p:cBhvr>
                                      <p:tavLst>
                                        <p:tav tm="0">
                                          <p:val>
                                            <p:strVal val="#ppt_x"/>
                                          </p:val>
                                        </p:tav>
                                        <p:tav tm="100000">
                                          <p:val>
                                            <p:strVal val="#ppt_x"/>
                                          </p:val>
                                        </p:tav>
                                      </p:tavLst>
                                    </p:anim>
                                    <p:anim calcmode="lin" valueType="num">
                                      <p:cBhvr>
                                        <p:cTn id="56" dur="500" fill="hold"/>
                                        <p:tgtEl>
                                          <p:spTgt spid="3">
                                            <p:bg/>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3">
                                            <p:txEl>
                                              <p:pRg st="0" end="0"/>
                                            </p:txEl>
                                          </p:spTgt>
                                        </p:tgtEl>
                                        <p:attrNameLst>
                                          <p:attrName>style.visibility</p:attrName>
                                        </p:attrNameLst>
                                      </p:cBhvr>
                                      <p:to>
                                        <p:strVal val="visible"/>
                                      </p:to>
                                    </p:set>
                                    <p:animEffect transition="in" filter="fade">
                                      <p:cBhvr>
                                        <p:cTn id="59" dur="500"/>
                                        <p:tgtEl>
                                          <p:spTgt spid="3">
                                            <p:txEl>
                                              <p:pRg st="0" end="0"/>
                                            </p:txEl>
                                          </p:spTgt>
                                        </p:tgtEl>
                                      </p:cBhvr>
                                    </p:animEffect>
                                    <p:anim calcmode="lin" valueType="num">
                                      <p:cBhvr>
                                        <p:cTn id="6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6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52_1#65fd204ce?vcp=1&amp;vop=1&amp;pid=e9f115cbb&amp;color=36,64,97&amp;vtp=1&amp;bt=1&amp;bbb=1"/>
              <p:cNvSpPr/>
              <p:nvPr/>
            </p:nvSpPr>
            <p:spPr>
              <a:xfrm>
                <a:off x="539496" y="828000"/>
                <a:ext cx="11109960" cy="346710"/>
              </a:xfrm>
              <a:prstGeom prst="rect">
                <a:avLst/>
              </a:prstGeom>
              <a:noFill/>
              <a:ln/>
            </p:spPr>
            <p:txBody>
              <a:bodyPr wrap="none" lIns="0" tIns="0" rIns="0" bIns="0" rtlCol="0" anchor="t"/>
              <a:lstStyle/>
              <a:p>
                <a:pPr algn="l" latinLnBrk="1">
                  <a:lnSpc>
                    <a:spcPts val="3100"/>
                  </a:lnSpc>
                </a:pPr>
                <a:r>
                  <a:rPr lang="en-US" altLang="zh-CN" sz="1800" b="1" i="0" dirty="0">
                    <a:solidFill>
                      <a:srgbClr val="244061"/>
                    </a:solidFill>
                    <a:latin typeface="Times New Roman" pitchFamily="34" charset="0"/>
                    <a:ea typeface="微软雅黑" pitchFamily="34" charset="-122"/>
                    <a:cs typeface="Times New Roman" pitchFamily="34" charset="-120"/>
                  </a:rPr>
                  <a:t>例2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满足</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=2</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𝜆</m:t>
                    </m:r>
                    <m:r>
                      <a:rPr lang="en-US" altLang="zh-CN" sz="1800" b="0" i="0">
                        <a:solidFill>
                          <a:srgbClr val="244061"/>
                        </a:solidFill>
                        <a:latin typeface="Cambria Math" pitchFamily="34" charset="0"/>
                        <a:ea typeface="Cambria Math" pitchFamily="34" charset="-122"/>
                        <a:cs typeface="Cambria Math" pitchFamily="34" charset="-120"/>
                      </a:rPr>
                      <m:t>−3)</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2</m:t>
                        </m:r>
                      </m:e>
                      <m:sup>
                        <m:r>
                          <a:rPr lang="en-US" altLang="zh-CN" sz="1800" b="0" i="0">
                            <a:solidFill>
                              <a:srgbClr val="244061"/>
                            </a:solidFill>
                            <a:latin typeface="Cambria Math" pitchFamily="34" charset="0"/>
                            <a:ea typeface="Cambria Math" pitchFamily="34" charset="-122"/>
                            <a:cs typeface="Cambria Math" pitchFamily="34" charset="-120"/>
                          </a:rPr>
                          <m:t>𝑛</m:t>
                        </m:r>
                      </m:sup>
                    </m:sSup>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244061"/>
                            </a:solidFill>
                            <a:latin typeface="Cambria Math" pitchFamily="34" charset="0"/>
                            <a:ea typeface="Cambria Math" pitchFamily="34" charset="-122"/>
                            <a:cs typeface="Cambria Math" pitchFamily="34" charset="-120"/>
                          </a:rPr>
                          <m:t>𝐍</m:t>
                        </m:r>
                      </m:e>
                      <m:sub>
                        <m:r>
                          <a:rPr lang="en-US" altLang="zh-CN" sz="1800" b="0" i="0">
                            <a:solidFill>
                              <a:srgbClr val="244061"/>
                            </a:solidFill>
                            <a:latin typeface="Cambria Math" pitchFamily="34" charset="0"/>
                            <a:ea typeface="Cambria Math" pitchFamily="34" charset="-122"/>
                            <a:cs typeface="Cambria Math" pitchFamily="34" charset="-120"/>
                          </a:rPr>
                          <m:t>+</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2" name="QO_7_BD.52_1#65fd204ce?vcp=1&amp;vop=1&amp;pid=e9f115cbb&amp;color=36,64,97&amp;vtp=1&amp;bt=1&amp;bbb=1"/>
              <p:cNvSpPr>
                <a:spLocks noRot="1" noChangeAspect="1" noMove="1" noResize="1" noEditPoints="1" noAdjustHandles="1" noChangeArrowheads="1" noChangeShapeType="1" noTextEdit="1"/>
              </p:cNvSpPr>
              <p:nvPr/>
            </p:nvSpPr>
            <p:spPr>
              <a:xfrm>
                <a:off x="539496" y="828000"/>
                <a:ext cx="11109960" cy="346710"/>
              </a:xfrm>
              <a:prstGeom prst="rect">
                <a:avLst/>
              </a:prstGeom>
              <a:blipFill>
                <a:blip r:embed="rId3"/>
                <a:stretch>
                  <a:fillRect l="-1317" t="-1754" b="-4035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8_BD.53_1#07d641a28?vcp=1&amp;vop=1&amp;pid=65fd204ce&amp;color=36,64,97&amp;vtp=1&amp;bbb=1"/>
              <p:cNvSpPr/>
              <p:nvPr/>
            </p:nvSpPr>
            <p:spPr>
              <a:xfrm>
                <a:off x="539496" y="1228114"/>
                <a:ext cx="11109960" cy="351155"/>
              </a:xfrm>
              <a:prstGeom prst="rect">
                <a:avLst/>
              </a:prstGeom>
              <a:noFill/>
              <a:ln/>
            </p:spPr>
            <p:txBody>
              <a:bodyPr wrap="none" lIns="0" tIns="0" rIns="0" bIns="0" rtlCol="0" anchor="t"/>
              <a:lstStyle/>
              <a:p>
                <a:pPr algn="l" latinLnBrk="1">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当</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a:solidFill>
                          <a:srgbClr val="244061"/>
                        </a:solidFill>
                        <a:latin typeface="Cambria Math" pitchFamily="34" charset="0"/>
                        <a:ea typeface="Cambria Math" pitchFamily="34" charset="-122"/>
                        <a:cs typeface="Cambria Math" pitchFamily="34" charset="-120"/>
                      </a:rPr>
                      <m:t>=−1</m:t>
                    </m:r>
                  </m:oMath>
                </a14:m>
                <a:r>
                  <a:rPr lang="en-US" altLang="zh-CN" sz="1800" b="0" i="0" dirty="0">
                    <a:solidFill>
                      <a:srgbClr val="244061"/>
                    </a:solidFill>
                    <a:latin typeface="Times New Roman" pitchFamily="34" charset="0"/>
                    <a:ea typeface="微软雅黑" pitchFamily="34" charset="-122"/>
                    <a:cs typeface="Times New Roman" pitchFamily="34" charset="-120"/>
                  </a:rPr>
                  <a:t>时，求实数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𝜆</m:t>
                    </m:r>
                  </m:oMath>
                </a14:m>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及</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3</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8_BD.53_1#07d641a28?vcp=1&amp;vop=1&amp;pid=65fd204ce&amp;color=36,64,97&amp;vtp=1&amp;bbb=1"/>
              <p:cNvSpPr>
                <a:spLocks noRot="1" noChangeAspect="1" noMove="1" noResize="1" noEditPoints="1" noAdjustHandles="1" noChangeArrowheads="1" noChangeShapeType="1" noTextEdit="1"/>
              </p:cNvSpPr>
              <p:nvPr/>
            </p:nvSpPr>
            <p:spPr>
              <a:xfrm>
                <a:off x="539496" y="1228114"/>
                <a:ext cx="11109960" cy="351155"/>
              </a:xfrm>
              <a:prstGeom prst="rect">
                <a:avLst/>
              </a:prstGeom>
              <a:blipFill>
                <a:blip r:embed="rId4"/>
                <a:stretch>
                  <a:fillRect l="-1317" t="-1724" b="-3965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8_AN.54_1#07d641a28?vcp=1&amp;vop=1&amp;pid=65fd204ce&amp;color=36,64,97&amp;vtp=1&amp;bbb=1"/>
              <p:cNvSpPr/>
              <p:nvPr/>
            </p:nvSpPr>
            <p:spPr>
              <a:xfrm>
                <a:off x="539496" y="1589493"/>
                <a:ext cx="11109960" cy="1219200"/>
              </a:xfrm>
              <a:prstGeom prst="rect">
                <a:avLst/>
              </a:prstGeom>
              <a:noFill/>
              <a:ln/>
            </p:spPr>
            <p:txBody>
              <a:bodyPr wrap="none" lIns="0" tIns="0" rIns="0" bIns="0" rtlCol="0" anchor="t"/>
              <a:lstStyle/>
              <a:p>
                <a:pPr algn="l" latinLnBrk="1">
                  <a:lnSpc>
                    <a:spcPts val="3200"/>
                  </a:lnSpc>
                </a:pPr>
                <a:r>
                  <a:rPr lang="en-US" altLang="zh-CN" sz="1800" b="0" i="0" dirty="0">
                    <a:solidFill>
                      <a:srgbClr val="6565FF"/>
                    </a:solidFill>
                    <a:latin typeface="Times New Roman" pitchFamily="34" charset="0"/>
                    <a:ea typeface="微软雅黑" pitchFamily="34" charset="-122"/>
                    <a:cs typeface="Times New Roman" pitchFamily="34" charset="-120"/>
                  </a:rPr>
                  <a:t>【解】因为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𝜆</m:t>
                    </m:r>
                    <m:r>
                      <a:rPr lang="en-US" altLang="zh-CN" sz="1800" b="0" i="0">
                        <a:solidFill>
                          <a:srgbClr val="6565FF"/>
                        </a:solidFill>
                        <a:latin typeface="Cambria Math" pitchFamily="34" charset="0"/>
                        <a:ea typeface="Cambria Math" pitchFamily="34" charset="-122"/>
                        <a:cs typeface="Cambria Math" pitchFamily="34" charset="-120"/>
                      </a:rPr>
                      <m:t>−3)</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2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𝜆</m:t>
                    </m:r>
                    <m:r>
                      <a:rPr lang="en-US" altLang="zh-CN" sz="1800" b="0" i="0">
                        <a:solidFill>
                          <a:srgbClr val="6565FF"/>
                        </a:solidFill>
                        <a:latin typeface="Cambria Math" pitchFamily="34" charset="0"/>
                        <a:ea typeface="Cambria Math" pitchFamily="34" charset="-122"/>
                        <a:cs typeface="Cambria Math" pitchFamily="34" charset="-120"/>
                      </a:rPr>
                      <m:t>−3)+2=−1</m:t>
                    </m:r>
                  </m:oMath>
                </a14:m>
                <a:r>
                  <a:rPr lang="en-US" altLang="zh-CN" sz="1800" b="0" i="0" dirty="0">
                    <a:solidFill>
                      <a:srgbClr val="6565FF"/>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𝜆</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num>
                      <m:den>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2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3</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num>
                      <m:den>
                        <m:r>
                          <a:rPr lang="en-US" altLang="zh-CN" sz="1800" b="0" i="0">
                            <a:solidFill>
                              <a:srgbClr val="6565FF"/>
                            </a:solidFill>
                            <a:latin typeface="Cambria Math" pitchFamily="34" charset="0"/>
                            <a:ea typeface="Cambria Math" pitchFamily="34" charset="-122"/>
                            <a:cs typeface="Cambria Math" pitchFamily="34" charset="-120"/>
                          </a:rPr>
                          <m:t>2</m:t>
                        </m:r>
                      </m:den>
                    </m:f>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11</m:t>
                        </m:r>
                      </m:num>
                      <m:den>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4" name="QO_8_AN.54_1#07d641a28?vcp=1&amp;vop=1&amp;pid=65fd204ce&amp;color=36,64,97&amp;vtp=1&amp;bbb=1"/>
              <p:cNvSpPr>
                <a:spLocks noRot="1" noChangeAspect="1" noMove="1" noResize="1" noEditPoints="1" noAdjustHandles="1" noChangeArrowheads="1" noChangeShapeType="1" noTextEdit="1"/>
              </p:cNvSpPr>
              <p:nvPr/>
            </p:nvSpPr>
            <p:spPr>
              <a:xfrm>
                <a:off x="539496" y="1589493"/>
                <a:ext cx="11109960" cy="1219200"/>
              </a:xfrm>
              <a:prstGeom prst="rect">
                <a:avLst/>
              </a:prstGeom>
              <a:blipFill>
                <a:blip r:embed="rId5"/>
                <a:stretch>
                  <a:fillRect l="-1317" b="-650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8_BD.55_1#cf261064c?vcp=1&amp;vop=1&amp;pid=65fd204ce&amp;color=36,64,97&amp;vtp=1&amp;bbb=1"/>
              <p:cNvSpPr/>
              <p:nvPr/>
            </p:nvSpPr>
            <p:spPr>
              <a:xfrm>
                <a:off x="539496" y="2815487"/>
                <a:ext cx="11109960" cy="351155"/>
              </a:xfrm>
              <a:prstGeom prst="rect">
                <a:avLst/>
              </a:prstGeom>
              <a:noFill/>
              <a:ln/>
            </p:spPr>
            <p:txBody>
              <a:bodyPr wrap="none" lIns="0" tIns="0" rIns="0" bIns="0" rtlCol="0" anchor="t"/>
              <a:lstStyle/>
              <a:p>
                <a:pPr algn="l" latinLnBrk="1">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是否存在实数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𝜆</m:t>
                    </m:r>
                  </m:oMath>
                </a14:m>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，使数列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为等差数列？若存在，求出它的公差；若不存在，请说明理由．</a:t>
                </a:r>
                <a:endParaRPr lang="en-US" altLang="zh-CN" sz="1800" dirty="0"/>
              </a:p>
            </p:txBody>
          </p:sp>
        </mc:Choice>
        <mc:Fallback xmlns="">
          <p:sp>
            <p:nvSpPr>
              <p:cNvPr id="5" name="QO_8_BD.55_1#cf261064c?vcp=1&amp;vop=1&amp;pid=65fd204ce&amp;color=36,64,97&amp;vtp=1&amp;bbb=1"/>
              <p:cNvSpPr>
                <a:spLocks noRot="1" noChangeAspect="1" noMove="1" noResize="1" noEditPoints="1" noAdjustHandles="1" noChangeArrowheads="1" noChangeShapeType="1" noTextEdit="1"/>
              </p:cNvSpPr>
              <p:nvPr/>
            </p:nvSpPr>
            <p:spPr>
              <a:xfrm>
                <a:off x="539496" y="2815487"/>
                <a:ext cx="11109960" cy="351155"/>
              </a:xfrm>
              <a:prstGeom prst="rect">
                <a:avLst/>
              </a:prstGeom>
              <a:blipFill>
                <a:blip r:embed="rId6"/>
                <a:stretch>
                  <a:fillRect l="-1317" t="-1754" b="-4035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8_AN.56_1#cf261064c?vcp=1&amp;vop=1&amp;pid=65fd204ce&amp;color=36,64,97&amp;vtp=1&amp;bbb=1&amp;hb=1"/>
              <p:cNvSpPr/>
              <p:nvPr/>
            </p:nvSpPr>
            <p:spPr>
              <a:xfrm>
                <a:off x="539496" y="3168039"/>
                <a:ext cx="11109960" cy="2780030"/>
              </a:xfrm>
              <a:prstGeom prst="rect">
                <a:avLst/>
              </a:prstGeom>
              <a:noFill/>
              <a:ln/>
            </p:spPr>
            <p:txBody>
              <a:bodyPr wrap="none" lIns="0" tIns="0" rIns="0" bIns="0" rtlCol="0" anchor="t"/>
              <a:lstStyle/>
              <a:p>
                <a:pPr algn="l" latinLnBrk="1">
                  <a:lnSpc>
                    <a:spcPts val="3200"/>
                  </a:lnSpc>
                </a:pPr>
                <a:r>
                  <a:rPr lang="en-US" altLang="zh-CN" sz="1800" b="0" i="0" dirty="0">
                    <a:solidFill>
                      <a:srgbClr val="6565FF"/>
                    </a:solidFill>
                    <a:latin typeface="Times New Roman" pitchFamily="34" charset="0"/>
                    <a:ea typeface="微软雅黑" pitchFamily="34" charset="-122"/>
                    <a:cs typeface="Times New Roman" pitchFamily="34" charset="-120"/>
                  </a:rPr>
                  <a:t>【解】不存在.理由如下：</a:t>
                </a:r>
                <a:endParaRPr lang="en-US" altLang="zh-CN" sz="1800" dirty="0"/>
              </a:p>
              <a:p>
                <a:pPr latinLnBrk="1">
                  <a:lnSpc>
                    <a:spcPts val="3200"/>
                  </a:lnSpc>
                </a:pPr>
                <a:r>
                  <a:rPr lang="en-US" altLang="zh-CN" b="0" i="0">
                    <a:solidFill>
                      <a:srgbClr val="6565FF"/>
                    </a:solidFill>
                    <a:latin typeface="Times New Roman" pitchFamily="34" charset="0"/>
                    <a:ea typeface="微软雅黑" pitchFamily="34" charset="-122"/>
                    <a:cs typeface="Times New Roman" pitchFamily="34" charset="-120"/>
                  </a:rPr>
                  <a:t>因</a:t>
                </a:r>
                <a:r>
                  <a:rPr lang="en-US" altLang="zh-CN" sz="1800" b="0" i="0">
                    <a:solidFill>
                      <a:srgbClr val="6565FF"/>
                    </a:solidFill>
                    <a:latin typeface="Times New Roman" pitchFamily="34" charset="0"/>
                    <a:ea typeface="微软雅黑" pitchFamily="34" charset="-122"/>
                    <a:cs typeface="Times New Roman" pitchFamily="34" charset="-120"/>
                  </a:rPr>
                  <a:t>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𝜆</m:t>
                    </m:r>
                    <m:r>
                      <a:rPr lang="en-US" altLang="zh-CN" sz="1800" b="0" i="0">
                        <a:solidFill>
                          <a:srgbClr val="6565FF"/>
                        </a:solidFill>
                        <a:latin typeface="Cambria Math" pitchFamily="34" charset="0"/>
                        <a:ea typeface="Cambria Math" pitchFamily="34" charset="-122"/>
                        <a:cs typeface="Cambria Math" pitchFamily="34" charset="-120"/>
                      </a:rPr>
                      <m:t>−3)</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6565FF"/>
                            </a:solidFill>
                            <a:latin typeface="Cambria Math" pitchFamily="34" charset="0"/>
                            <a:ea typeface="Cambria Math" pitchFamily="34" charset="-122"/>
                            <a:cs typeface="Cambria Math" pitchFamily="34" charset="-120"/>
                          </a:rPr>
                          <m:t>𝐍</m:t>
                        </m:r>
                      </m:e>
                      <m:sub>
                        <m:r>
                          <a:rPr lang="en-US" altLang="zh-CN" sz="1800" b="0" i="0">
                            <a:solidFill>
                              <a:srgbClr val="6565FF"/>
                            </a:solidFill>
                            <a:latin typeface="Cambria Math" pitchFamily="34" charset="0"/>
                            <a:ea typeface="Cambria Math" pitchFamily="34" charset="-122"/>
                            <a:cs typeface="Cambria Math" pitchFamily="34" charset="-120"/>
                          </a:rPr>
                          <m:t>+</m:t>
                        </m:r>
                      </m:sub>
                    </m:sSub>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𝜆</m:t>
                    </m:r>
                    <m:r>
                      <a:rPr lang="en-US" altLang="zh-CN" sz="1800" b="0" i="0">
                        <a:solidFill>
                          <a:srgbClr val="6565FF"/>
                        </a:solidFill>
                        <a:latin typeface="Cambria Math" pitchFamily="34" charset="0"/>
                        <a:ea typeface="Cambria Math" pitchFamily="34" charset="-122"/>
                        <a:cs typeface="Cambria Math" pitchFamily="34" charset="-120"/>
                      </a:rPr>
                      <m:t>−3)</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+2=2</m:t>
                    </m:r>
                    <m:r>
                      <a:rPr lang="en-US" altLang="zh-CN" sz="1800" b="0" i="0">
                        <a:solidFill>
                          <a:srgbClr val="6565FF"/>
                        </a:solidFill>
                        <a:latin typeface="Cambria Math" pitchFamily="34" charset="0"/>
                        <a:ea typeface="Cambria Math" pitchFamily="34" charset="-122"/>
                        <a:cs typeface="Cambria Math" pitchFamily="34" charset="-120"/>
                      </a:rPr>
                      <m:t>𝜆</m:t>
                    </m:r>
                    <m:r>
                      <a:rPr lang="en-US" altLang="zh-CN" sz="1800" b="0" i="0">
                        <a:solidFill>
                          <a:srgbClr val="6565FF"/>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a:t>
                </a:r>
              </a:p>
              <a:p>
                <a:pPr latinLnBrk="1">
                  <a:lnSpc>
                    <a:spcPts val="3200"/>
                  </a:lnSpc>
                </a:pP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3</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𝜆</m:t>
                    </m:r>
                    <m:r>
                      <a:rPr lang="en-US" altLang="zh-CN" sz="1800" b="0" i="0">
                        <a:solidFill>
                          <a:srgbClr val="6565FF"/>
                        </a:solidFill>
                        <a:latin typeface="Cambria Math" pitchFamily="34" charset="0"/>
                        <a:ea typeface="Cambria Math" pitchFamily="34" charset="-122"/>
                        <a:cs typeface="Cambria Math" pitchFamily="34" charset="-120"/>
                      </a:rPr>
                      <m:t>−3)</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+4=2</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𝜆</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−10</m:t>
                    </m:r>
                    <m:r>
                      <a:rPr lang="en-US" altLang="zh-CN" sz="1800" b="0" i="0">
                        <a:solidFill>
                          <a:srgbClr val="6565FF"/>
                        </a:solidFill>
                        <a:latin typeface="Cambria Math" pitchFamily="34" charset="0"/>
                        <a:ea typeface="Cambria Math" pitchFamily="34" charset="-122"/>
                        <a:cs typeface="Cambria Math" pitchFamily="34" charset="-120"/>
                      </a:rPr>
                      <m:t>𝜆</m:t>
                    </m:r>
                    <m:r>
                      <a:rPr lang="en-US" altLang="zh-CN" sz="1800" b="0" i="0">
                        <a:solidFill>
                          <a:srgbClr val="6565FF"/>
                        </a:solidFill>
                        <a:latin typeface="Cambria Math" pitchFamily="34" charset="0"/>
                        <a:ea typeface="Cambria Math" pitchFamily="34" charset="-122"/>
                        <a:cs typeface="Cambria Math" pitchFamily="34" charset="-120"/>
                      </a:rPr>
                      <m:t>+16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200"/>
                  </a:lnSpc>
                </a:pPr>
                <a:r>
                  <a:rPr lang="en-US" altLang="zh-CN" b="0" i="0">
                    <a:solidFill>
                      <a:srgbClr val="6565FF"/>
                    </a:solidFill>
                    <a:latin typeface="Times New Roman" pitchFamily="34" charset="0"/>
                    <a:ea typeface="微软雅黑" pitchFamily="34" charset="-122"/>
                    <a:cs typeface="Times New Roman" pitchFamily="34" charset="-120"/>
                  </a:rPr>
                  <a:t>若</a:t>
                </a:r>
                <a:r>
                  <a:rPr lang="en-US" altLang="zh-CN" sz="1800" b="0" i="0">
                    <a:solidFill>
                      <a:srgbClr val="6565FF"/>
                    </a:solidFill>
                    <a:latin typeface="Times New Roman" pitchFamily="34" charset="0"/>
                    <a:ea typeface="微软雅黑" pitchFamily="34" charset="-122"/>
                    <a:cs typeface="Times New Roman" pitchFamily="34" charset="-120"/>
                  </a:rPr>
                  <a:t>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为等差数列，则</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3</m:t>
                        </m:r>
                      </m:sub>
                    </m:sSub>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2</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𝜆</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−7</m:t>
                    </m:r>
                    <m:r>
                      <a:rPr lang="en-US" altLang="zh-CN" sz="1800" b="0" i="0">
                        <a:solidFill>
                          <a:srgbClr val="6565FF"/>
                        </a:solidFill>
                        <a:latin typeface="Cambria Math" pitchFamily="34" charset="0"/>
                        <a:ea typeface="Cambria Math" pitchFamily="34" charset="-122"/>
                        <a:cs typeface="Cambria Math" pitchFamily="34" charset="-120"/>
                      </a:rPr>
                      <m:t>𝜆</m:t>
                    </m:r>
                    <m:r>
                      <a:rPr lang="en-US" altLang="zh-CN" sz="1800" b="0" i="0">
                        <a:solidFill>
                          <a:srgbClr val="6565FF"/>
                        </a:solidFill>
                        <a:latin typeface="Cambria Math" pitchFamily="34" charset="0"/>
                        <a:ea typeface="Cambria Math" pitchFamily="34" charset="-122"/>
                        <a:cs typeface="Cambria Math" pitchFamily="34" charset="-120"/>
                      </a:rPr>
                      <m:t>+13=0</m:t>
                    </m:r>
                  </m:oMath>
                </a14:m>
                <a:r>
                  <a:rPr lang="en-US" altLang="zh-CN" sz="1800" b="0" i="0" dirty="0">
                    <a:solidFill>
                      <a:srgbClr val="6565FF"/>
                    </a:solidFill>
                    <a:latin typeface="Times New Roman" pitchFamily="34" charset="0"/>
                    <a:ea typeface="微软雅黑" pitchFamily="34" charset="-122"/>
                    <a:cs typeface="Times New Roman" pitchFamily="34" charset="-120"/>
                  </a:rPr>
                  <a:t>.因为</a:t>
                </a:r>
                <a14:m>
                  <m:oMath xmlns:m="http://schemas.openxmlformats.org/officeDocument/2006/math">
                    <m:r>
                      <m:rPr>
                        <m:sty m:val="p"/>
                      </m:rPr>
                      <a:rPr lang="en-US" altLang="zh-CN" sz="1800" b="0" i="0">
                        <a:solidFill>
                          <a:srgbClr val="6565FF"/>
                        </a:solidFill>
                        <a:latin typeface="Cambria Math" pitchFamily="34" charset="0"/>
                        <a:ea typeface="Cambria Math" pitchFamily="34" charset="-122"/>
                        <a:cs typeface="Cambria Math" pitchFamily="34" charset="-120"/>
                      </a:rPr>
                      <m:t>Δ</m:t>
                    </m:r>
                    <m:r>
                      <a:rPr lang="en-US" altLang="zh-CN" sz="1800" b="0" i="0">
                        <a:solidFill>
                          <a:srgbClr val="6565FF"/>
                        </a:solidFill>
                        <a:latin typeface="Cambria Math" pitchFamily="34" charset="0"/>
                        <a:ea typeface="Cambria Math" pitchFamily="34" charset="-122"/>
                        <a:cs typeface="Cambria Math" pitchFamily="34" charset="-120"/>
                      </a:rPr>
                      <m:t>=49−4×13&lt;0</m:t>
                    </m:r>
                  </m:oMath>
                </a14:m>
                <a:r>
                  <a:rPr lang="en-US" altLang="zh-CN" sz="1800" b="0" i="0" dirty="0">
                    <a:solidFill>
                      <a:srgbClr val="6565FF"/>
                    </a:solidFill>
                    <a:latin typeface="Times New Roman" pitchFamily="34" charset="0"/>
                    <a:ea typeface="微软雅黑" pitchFamily="34" charset="-122"/>
                    <a:cs typeface="Times New Roman" pitchFamily="34" charset="-120"/>
                  </a:rPr>
                  <a:t>，所以关于</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𝜆</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SimSun" pitchFamily="34" charset="0"/>
                    <a:ea typeface="SimSun" pitchFamily="34" charset="-122"/>
                    <a:cs typeface="SimSu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的方程无</a:t>
                </a:r>
              </a:p>
              <a:p>
                <a:pPr latinLnBrk="1">
                  <a:lnSpc>
                    <a:spcPts val="3200"/>
                  </a:lnSpc>
                </a:pPr>
                <a:r>
                  <a:rPr lang="en-US" altLang="zh-CN" sz="1800" b="0" i="0">
                    <a:solidFill>
                      <a:srgbClr val="6565FF"/>
                    </a:solidFill>
                    <a:latin typeface="Times New Roman" pitchFamily="34" charset="0"/>
                    <a:ea typeface="微软雅黑" pitchFamily="34" charset="-122"/>
                    <a:cs typeface="Times New Roman" pitchFamily="34" charset="-120"/>
                  </a:rPr>
                  <a:t>实数解</a:t>
                </a:r>
                <a14:m>
                  <m:oMath xmlns:m="http://schemas.openxmlformats.org/officeDocument/2006/math">
                    <m:r>
                      <a:rPr lang="en-US" altLang="zh-CN" sz="1800" b="0" i="0">
                        <a:solidFill>
                          <a:srgbClr val="FF8827"/>
                        </a:solidFill>
                        <a:latin typeface="Cambria Math" pitchFamily="34" charset="0"/>
                        <a:ea typeface="Cambria Math" pitchFamily="34" charset="-122"/>
                        <a:cs typeface="Cambria Math" pitchFamily="34" charset="-120"/>
                      </a:rPr>
                      <m:t>(</m:t>
                    </m:r>
                  </m:oMath>
                </a14:m>
                <a:r>
                  <a:rPr lang="en-US" altLang="zh-CN" sz="1800" b="0" i="0" dirty="0">
                    <a:solidFill>
                      <a:srgbClr val="FF8827"/>
                    </a:solidFill>
                    <a:latin typeface="Times New Roman" pitchFamily="34" charset="0"/>
                    <a:ea typeface="微软雅黑" pitchFamily="34" charset="-122"/>
                    <a:cs typeface="Times New Roman" pitchFamily="34" charset="-120"/>
                  </a:rPr>
                  <a:t>提示：需假设数列</a:t>
                </a:r>
                <a14:m>
                  <m:oMath xmlns:m="http://schemas.openxmlformats.org/officeDocument/2006/math">
                    <m:r>
                      <a:rPr lang="en-US" altLang="zh-CN" sz="1800" b="0" i="0">
                        <a:solidFill>
                          <a:srgbClr val="FF8827"/>
                        </a:solidFill>
                        <a:latin typeface="Cambria Math" pitchFamily="34" charset="0"/>
                        <a:ea typeface="Cambria Math" pitchFamily="34" charset="-122"/>
                        <a:cs typeface="Cambria Math" pitchFamily="34" charset="-120"/>
                      </a:rPr>
                      <m:t>{</m:t>
                    </m:r>
                    <m:sSub>
                      <m:sSubPr>
                        <m:ctrlPr>
                          <a:rPr lang="en-US" altLang="zh-CN" sz="1800" b="0" i="1" dirty="0">
                            <a:solidFill>
                              <a:srgbClr val="FF8827"/>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FF8827"/>
                            </a:solidFill>
                            <a:latin typeface="Cambria Math" pitchFamily="34" charset="0"/>
                            <a:ea typeface="Cambria Math" pitchFamily="34" charset="-122"/>
                            <a:cs typeface="Cambria Math" pitchFamily="34" charset="-120"/>
                          </a:rPr>
                          <m:t>𝑎</m:t>
                        </m:r>
                      </m:e>
                      <m:sub>
                        <m:r>
                          <a:rPr lang="en-US" altLang="zh-CN" sz="1800" b="0" i="0">
                            <a:solidFill>
                              <a:srgbClr val="FF8827"/>
                            </a:solidFill>
                            <a:latin typeface="Cambria Math" pitchFamily="34" charset="0"/>
                            <a:ea typeface="Cambria Math" pitchFamily="34" charset="-122"/>
                            <a:cs typeface="Cambria Math" pitchFamily="34" charset="-120"/>
                          </a:rPr>
                          <m:t>𝑛</m:t>
                        </m:r>
                      </m:sub>
                    </m:sSub>
                    <m:r>
                      <a:rPr lang="en-US" altLang="zh-CN" sz="1800" b="0" i="0">
                        <a:solidFill>
                          <a:srgbClr val="FF8827"/>
                        </a:solidFill>
                        <a:latin typeface="Cambria Math" pitchFamily="34" charset="0"/>
                        <a:ea typeface="Cambria Math" pitchFamily="34" charset="-122"/>
                        <a:cs typeface="Cambria Math" pitchFamily="34" charset="-120"/>
                      </a:rPr>
                      <m:t>}</m:t>
                    </m:r>
                  </m:oMath>
                </a14:m>
                <a:r>
                  <a:rPr lang="en-US" altLang="zh-CN" sz="1800" b="0" i="0" dirty="0">
                    <a:solidFill>
                      <a:srgbClr val="FF8827"/>
                    </a:solidFill>
                    <a:latin typeface="Times New Roman" pitchFamily="34" charset="0"/>
                    <a:ea typeface="微软雅黑" pitchFamily="34" charset="-122"/>
                    <a:cs typeface="Times New Roman" pitchFamily="34" charset="-120"/>
                  </a:rPr>
                  <a:t>为等差数列，利用</a:t>
                </a:r>
                <a14:m>
                  <m:oMath xmlns:m="http://schemas.openxmlformats.org/officeDocument/2006/math">
                    <m:r>
                      <a:rPr lang="en-US" altLang="zh-CN" sz="1800" b="0" i="0">
                        <a:solidFill>
                          <a:srgbClr val="FF8827"/>
                        </a:solidFill>
                        <a:latin typeface="Cambria Math" pitchFamily="34" charset="0"/>
                        <a:ea typeface="Cambria Math" pitchFamily="34" charset="-122"/>
                        <a:cs typeface="Cambria Math" pitchFamily="34" charset="-120"/>
                      </a:rPr>
                      <m:t>{</m:t>
                    </m:r>
                    <m:sSub>
                      <m:sSubPr>
                        <m:ctrlPr>
                          <a:rPr lang="en-US" altLang="zh-CN" sz="1800" b="0" i="1" dirty="0">
                            <a:solidFill>
                              <a:srgbClr val="FF8827"/>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FF8827"/>
                            </a:solidFill>
                            <a:latin typeface="Cambria Math" pitchFamily="34" charset="0"/>
                            <a:ea typeface="Cambria Math" pitchFamily="34" charset="-122"/>
                            <a:cs typeface="Cambria Math" pitchFamily="34" charset="-120"/>
                          </a:rPr>
                          <m:t>𝑎</m:t>
                        </m:r>
                      </m:e>
                      <m:sub>
                        <m:r>
                          <a:rPr lang="en-US" altLang="zh-CN" sz="1800" b="0" i="0">
                            <a:solidFill>
                              <a:srgbClr val="FF8827"/>
                            </a:solidFill>
                            <a:latin typeface="Cambria Math" pitchFamily="34" charset="0"/>
                            <a:ea typeface="Cambria Math" pitchFamily="34" charset="-122"/>
                            <a:cs typeface="Cambria Math" pitchFamily="34" charset="-120"/>
                          </a:rPr>
                          <m:t>𝑛</m:t>
                        </m:r>
                      </m:sub>
                    </m:sSub>
                    <m:r>
                      <a:rPr lang="en-US" altLang="zh-CN" sz="1800" b="0" i="0">
                        <a:solidFill>
                          <a:srgbClr val="FF8827"/>
                        </a:solidFill>
                        <a:latin typeface="Cambria Math" pitchFamily="34" charset="0"/>
                        <a:ea typeface="Cambria Math" pitchFamily="34" charset="-122"/>
                        <a:cs typeface="Cambria Math" pitchFamily="34" charset="-120"/>
                      </a:rPr>
                      <m:t>}</m:t>
                    </m:r>
                  </m:oMath>
                </a14:m>
                <a:r>
                  <a:rPr lang="en-US" altLang="zh-CN" sz="1800" b="0" i="0" dirty="0">
                    <a:solidFill>
                      <a:srgbClr val="FF8827"/>
                    </a:solidFill>
                    <a:latin typeface="Times New Roman" pitchFamily="34" charset="0"/>
                    <a:ea typeface="微软雅黑" pitchFamily="34" charset="-122"/>
                    <a:cs typeface="Times New Roman" pitchFamily="34" charset="-120"/>
                  </a:rPr>
                  <a:t>是等差数列，得出</a:t>
                </a:r>
                <a14:m>
                  <m:oMath xmlns:m="http://schemas.openxmlformats.org/officeDocument/2006/math">
                    <m:r>
                      <a:rPr lang="en-US" altLang="zh-CN" sz="1800" b="0" i="0">
                        <a:solidFill>
                          <a:srgbClr val="FF8827"/>
                        </a:solidFill>
                        <a:latin typeface="Cambria Math" pitchFamily="34" charset="0"/>
                        <a:ea typeface="Cambria Math" pitchFamily="34" charset="-122"/>
                        <a:cs typeface="Cambria Math" pitchFamily="34" charset="-120"/>
                      </a:rPr>
                      <m:t>2</m:t>
                    </m:r>
                    <m:sSub>
                      <m:sSubPr>
                        <m:ctrlPr>
                          <a:rPr lang="en-US" altLang="zh-CN" sz="1800" b="0" i="1" dirty="0">
                            <a:solidFill>
                              <a:srgbClr val="FF8827"/>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FF8827"/>
                            </a:solidFill>
                            <a:latin typeface="Cambria Math" pitchFamily="34" charset="0"/>
                            <a:ea typeface="Cambria Math" pitchFamily="34" charset="-122"/>
                            <a:cs typeface="Cambria Math" pitchFamily="34" charset="-120"/>
                          </a:rPr>
                          <m:t>𝑎</m:t>
                        </m:r>
                      </m:e>
                      <m:sub>
                        <m:r>
                          <a:rPr lang="en-US" altLang="zh-CN" sz="1800" b="0" i="0">
                            <a:solidFill>
                              <a:srgbClr val="FF8827"/>
                            </a:solidFill>
                            <a:latin typeface="Cambria Math" pitchFamily="34" charset="0"/>
                            <a:ea typeface="Cambria Math" pitchFamily="34" charset="-122"/>
                            <a:cs typeface="Cambria Math" pitchFamily="34" charset="-120"/>
                          </a:rPr>
                          <m:t>2</m:t>
                        </m:r>
                      </m:sub>
                    </m:sSub>
                    <m:r>
                      <a:rPr lang="en-US" altLang="zh-CN" sz="1800" b="0" i="0">
                        <a:solidFill>
                          <a:srgbClr val="FF8827"/>
                        </a:solidFill>
                        <a:latin typeface="Cambria Math" pitchFamily="34" charset="0"/>
                        <a:ea typeface="Cambria Math" pitchFamily="34" charset="-122"/>
                        <a:cs typeface="Cambria Math" pitchFamily="34" charset="-120"/>
                      </a:rPr>
                      <m:t>=</m:t>
                    </m:r>
                    <m:sSub>
                      <m:sSubPr>
                        <m:ctrlPr>
                          <a:rPr lang="en-US" altLang="zh-CN" sz="1800" b="0" i="1" dirty="0">
                            <a:solidFill>
                              <a:srgbClr val="FF8827"/>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FF8827"/>
                            </a:solidFill>
                            <a:latin typeface="Cambria Math" pitchFamily="34" charset="0"/>
                            <a:ea typeface="Cambria Math" pitchFamily="34" charset="-122"/>
                            <a:cs typeface="Cambria Math" pitchFamily="34" charset="-120"/>
                          </a:rPr>
                          <m:t>𝑎</m:t>
                        </m:r>
                      </m:e>
                      <m:sub>
                        <m:r>
                          <a:rPr lang="en-US" altLang="zh-CN" sz="1800" b="0" i="0">
                            <a:solidFill>
                              <a:srgbClr val="FF8827"/>
                            </a:solidFill>
                            <a:latin typeface="Cambria Math" pitchFamily="34" charset="0"/>
                            <a:ea typeface="Cambria Math" pitchFamily="34" charset="-122"/>
                            <a:cs typeface="Cambria Math" pitchFamily="34" charset="-120"/>
                          </a:rPr>
                          <m:t>1</m:t>
                        </m:r>
                      </m:sub>
                    </m:sSub>
                    <m:r>
                      <a:rPr lang="en-US" altLang="zh-CN" sz="1800" b="0" i="0">
                        <a:solidFill>
                          <a:srgbClr val="FF8827"/>
                        </a:solidFill>
                        <a:latin typeface="Cambria Math" pitchFamily="34" charset="0"/>
                        <a:ea typeface="Cambria Math" pitchFamily="34" charset="-122"/>
                        <a:cs typeface="Cambria Math" pitchFamily="34" charset="-120"/>
                      </a:rPr>
                      <m:t>+</m:t>
                    </m:r>
                    <m:sSub>
                      <m:sSubPr>
                        <m:ctrlPr>
                          <a:rPr lang="en-US" altLang="zh-CN" sz="1800" b="0" i="1" dirty="0">
                            <a:solidFill>
                              <a:srgbClr val="FF8827"/>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FF8827"/>
                            </a:solidFill>
                            <a:latin typeface="Cambria Math" pitchFamily="34" charset="0"/>
                            <a:ea typeface="Cambria Math" pitchFamily="34" charset="-122"/>
                            <a:cs typeface="Cambria Math" pitchFamily="34" charset="-120"/>
                          </a:rPr>
                          <m:t>𝑎</m:t>
                        </m:r>
                      </m:e>
                      <m:sub>
                        <m:r>
                          <a:rPr lang="en-US" altLang="zh-CN" sz="1800" b="0" i="0">
                            <a:solidFill>
                              <a:srgbClr val="FF8827"/>
                            </a:solidFill>
                            <a:latin typeface="Cambria Math" pitchFamily="34" charset="0"/>
                            <a:ea typeface="Cambria Math" pitchFamily="34" charset="-122"/>
                            <a:cs typeface="Cambria Math" pitchFamily="34" charset="-120"/>
                          </a:rPr>
                          <m:t>3</m:t>
                        </m:r>
                      </m:sub>
                    </m:sSub>
                  </m:oMath>
                </a14:m>
                <a:r>
                  <a:rPr lang="en-US" altLang="zh-CN" sz="1800" b="0" i="0" dirty="0">
                    <a:solidFill>
                      <a:srgbClr val="FF8827"/>
                    </a:solidFill>
                    <a:latin typeface="Times New Roman" pitchFamily="34" charset="0"/>
                    <a:ea typeface="微软雅黑" pitchFamily="34" charset="-122"/>
                    <a:cs typeface="Times New Roman" pitchFamily="34" charset="-120"/>
                  </a:rPr>
                  <a:t>，由此确定</a:t>
                </a:r>
                <a14:m>
                  <m:oMath xmlns:m="http://schemas.openxmlformats.org/officeDocument/2006/math">
                    <m:r>
                      <a:rPr lang="en-US" altLang="zh-CN" sz="1800" b="0" i="0">
                        <a:solidFill>
                          <a:srgbClr val="FF8827"/>
                        </a:solidFill>
                        <a:latin typeface="Cambria Math" pitchFamily="34" charset="0"/>
                        <a:ea typeface="Cambria Math" pitchFamily="34" charset="-122"/>
                        <a:cs typeface="Cambria Math" pitchFamily="34" charset="-120"/>
                      </a:rPr>
                      <m:t>𝜆</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的值是否存</a:t>
                </a:r>
              </a:p>
              <a:p>
                <a:pPr latinLnBrk="1">
                  <a:lnSpc>
                    <a:spcPts val="3200"/>
                  </a:lnSpc>
                </a:pPr>
                <a:r>
                  <a:rPr lang="en-US" altLang="zh-CN" sz="1800" b="0" i="0">
                    <a:solidFill>
                      <a:srgbClr val="FF8827"/>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000"/>
                  </a:lnSpc>
                </a:pPr>
                <a:r>
                  <a:rPr lang="en-US" altLang="zh-CN" b="0" i="0">
                    <a:solidFill>
                      <a:srgbClr val="6565FF"/>
                    </a:solidFill>
                    <a:latin typeface="Times New Roman" pitchFamily="34" charset="0"/>
                    <a:ea typeface="微软雅黑" pitchFamily="34" charset="-122"/>
                    <a:cs typeface="Times New Roman" pitchFamily="34" charset="-120"/>
                  </a:rPr>
                  <a:t>所以不存在实数</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𝜆</m:t>
                    </m:r>
                  </m:oMath>
                </a14:m>
                <a:r>
                  <a:rPr lang="en-US" altLang="zh-CN" b="0" i="0" dirty="0">
                    <a:solidFill>
                      <a:srgbClr val="6565FF"/>
                    </a:solidFill>
                    <a:latin typeface="SimSun" pitchFamily="34" charset="0"/>
                    <a:ea typeface="SimSun" pitchFamily="34" charset="-122"/>
                    <a:cs typeface="SimSu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，使</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𝑛</m:t>
                        </m:r>
                      </m:sub>
                    </m:sSub>
                    <m:r>
                      <a:rPr lang="en-US" altLang="zh-CN"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为等差数列．</a:t>
                </a:r>
                <a:endParaRPr lang="en-US" altLang="zh-CN" dirty="0"/>
              </a:p>
            </p:txBody>
          </p:sp>
        </mc:Choice>
        <mc:Fallback xmlns="">
          <p:sp>
            <p:nvSpPr>
              <p:cNvPr id="6" name="QO_8_AN.56_1#cf261064c?vcp=1&amp;vop=1&amp;pid=65fd204ce&amp;color=36,64,97&amp;vtp=1&amp;bbb=1&amp;hb=1"/>
              <p:cNvSpPr>
                <a:spLocks noRot="1" noChangeAspect="1" noMove="1" noResize="1" noEditPoints="1" noAdjustHandles="1" noChangeArrowheads="1" noChangeShapeType="1" noTextEdit="1"/>
              </p:cNvSpPr>
              <p:nvPr/>
            </p:nvSpPr>
            <p:spPr>
              <a:xfrm>
                <a:off x="539496" y="3168039"/>
                <a:ext cx="11109960" cy="2780030"/>
              </a:xfrm>
              <a:prstGeom prst="rect">
                <a:avLst/>
              </a:prstGeom>
              <a:blipFill>
                <a:blip r:embed="rId7"/>
                <a:stretch>
                  <a:fillRect l="-1317" r="-823" b="-504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6">
                                            <p:bg/>
                                          </p:spTgt>
                                        </p:tgtEl>
                                        <p:attrNameLst>
                                          <p:attrName>style.visibility</p:attrName>
                                        </p:attrNameLst>
                                      </p:cBhvr>
                                      <p:to>
                                        <p:strVal val="visible"/>
                                      </p:to>
                                    </p:set>
                                    <p:animEffect transition="in" filter="fade">
                                      <p:cBhvr>
                                        <p:cTn id="29" dur="500"/>
                                        <p:tgtEl>
                                          <p:spTgt spid="6">
                                            <p:bg/>
                                          </p:spTgt>
                                        </p:tgtEl>
                                      </p:cBhvr>
                                    </p:animEffect>
                                    <p:anim calcmode="lin" valueType="num">
                                      <p:cBhvr>
                                        <p:cTn id="30" dur="500" fill="hold"/>
                                        <p:tgtEl>
                                          <p:spTgt spid="6">
                                            <p:bg/>
                                          </p:spTgt>
                                        </p:tgtEl>
                                        <p:attrNameLst>
                                          <p:attrName>ppt_x</p:attrName>
                                        </p:attrNameLst>
                                      </p:cBhvr>
                                      <p:tavLst>
                                        <p:tav tm="0">
                                          <p:val>
                                            <p:strVal val="#ppt_x"/>
                                          </p:val>
                                        </p:tav>
                                        <p:tav tm="100000">
                                          <p:val>
                                            <p:strVal val="#ppt_x"/>
                                          </p:val>
                                        </p:tav>
                                      </p:tavLst>
                                    </p:anim>
                                    <p:anim calcmode="lin" valueType="num">
                                      <p:cBhvr>
                                        <p:cTn id="31" dur="500" fill="hold"/>
                                        <p:tgtEl>
                                          <p:spTgt spid="6">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anim calcmode="lin" valueType="num">
                                      <p:cBhvr>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6">
                                            <p:txEl>
                                              <p:pRg st="0" end="0"/>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6">
                                            <p:txEl>
                                              <p:pRg st="1" end="1"/>
                                            </p:txEl>
                                          </p:spTgt>
                                        </p:tgtEl>
                                        <p:attrNameLst>
                                          <p:attrName>style.visibility</p:attrName>
                                        </p:attrNameLst>
                                      </p:cBhvr>
                                      <p:to>
                                        <p:strVal val="visible"/>
                                      </p:to>
                                    </p:set>
                                    <p:animEffect transition="in" filter="fade">
                                      <p:cBhvr>
                                        <p:cTn id="39" dur="500"/>
                                        <p:tgtEl>
                                          <p:spTgt spid="6">
                                            <p:txEl>
                                              <p:pRg st="1" end="1"/>
                                            </p:txEl>
                                          </p:spTgt>
                                        </p:tgtEl>
                                      </p:cBhvr>
                                    </p:animEffect>
                                    <p:anim calcmode="lin" valueType="num">
                                      <p:cBhvr>
                                        <p:cTn id="4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41" dur="500" fill="hold"/>
                                        <p:tgtEl>
                                          <p:spTgt spid="6">
                                            <p:txEl>
                                              <p:pRg st="1" end="1"/>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6">
                                            <p:txEl>
                                              <p:pRg st="2" end="2"/>
                                            </p:txEl>
                                          </p:spTgt>
                                        </p:tgtEl>
                                        <p:attrNameLst>
                                          <p:attrName>style.visibility</p:attrName>
                                        </p:attrNameLst>
                                      </p:cBhvr>
                                      <p:to>
                                        <p:strVal val="visible"/>
                                      </p:to>
                                    </p:set>
                                    <p:animEffect transition="in" filter="fade">
                                      <p:cBhvr>
                                        <p:cTn id="44" dur="500"/>
                                        <p:tgtEl>
                                          <p:spTgt spid="6">
                                            <p:txEl>
                                              <p:pRg st="2" end="2"/>
                                            </p:txEl>
                                          </p:spTgt>
                                        </p:tgtEl>
                                      </p:cBhvr>
                                    </p:animEffect>
                                    <p:anim calcmode="lin" valueType="num">
                                      <p:cBhvr>
                                        <p:cTn id="4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46" dur="500" fill="hold"/>
                                        <p:tgtEl>
                                          <p:spTgt spid="6">
                                            <p:txEl>
                                              <p:pRg st="2" end="2"/>
                                            </p:txEl>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6">
                                            <p:txEl>
                                              <p:pRg st="3" end="3"/>
                                            </p:txEl>
                                          </p:spTgt>
                                        </p:tgtEl>
                                        <p:attrNameLst>
                                          <p:attrName>style.visibility</p:attrName>
                                        </p:attrNameLst>
                                      </p:cBhvr>
                                      <p:to>
                                        <p:strVal val="visible"/>
                                      </p:to>
                                    </p:set>
                                    <p:animEffect transition="in" filter="fade">
                                      <p:cBhvr>
                                        <p:cTn id="49" dur="500"/>
                                        <p:tgtEl>
                                          <p:spTgt spid="6">
                                            <p:txEl>
                                              <p:pRg st="3" end="3"/>
                                            </p:txEl>
                                          </p:spTgt>
                                        </p:tgtEl>
                                      </p:cBhvr>
                                    </p:animEffect>
                                    <p:anim calcmode="lin" valueType="num">
                                      <p:cBhvr>
                                        <p:cTn id="50"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51" dur="500" fill="hold"/>
                                        <p:tgtEl>
                                          <p:spTgt spid="6">
                                            <p:txEl>
                                              <p:pRg st="3" end="3"/>
                                            </p:tx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6">
                                            <p:txEl>
                                              <p:pRg st="4" end="4"/>
                                            </p:txEl>
                                          </p:spTgt>
                                        </p:tgtEl>
                                        <p:attrNameLst>
                                          <p:attrName>style.visibility</p:attrName>
                                        </p:attrNameLst>
                                      </p:cBhvr>
                                      <p:to>
                                        <p:strVal val="visible"/>
                                      </p:to>
                                    </p:set>
                                    <p:animEffect transition="in" filter="fade">
                                      <p:cBhvr>
                                        <p:cTn id="54" dur="500"/>
                                        <p:tgtEl>
                                          <p:spTgt spid="6">
                                            <p:txEl>
                                              <p:pRg st="4" end="4"/>
                                            </p:txEl>
                                          </p:spTgt>
                                        </p:tgtEl>
                                      </p:cBhvr>
                                    </p:animEffect>
                                    <p:anim calcmode="lin" valueType="num">
                                      <p:cBhvr>
                                        <p:cTn id="5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56" dur="500" fill="hold"/>
                                        <p:tgtEl>
                                          <p:spTgt spid="6">
                                            <p:txEl>
                                              <p:pRg st="4" end="4"/>
                                            </p:txEl>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6">
                                            <p:txEl>
                                              <p:pRg st="5" end="5"/>
                                            </p:txEl>
                                          </p:spTgt>
                                        </p:tgtEl>
                                        <p:attrNameLst>
                                          <p:attrName>style.visibility</p:attrName>
                                        </p:attrNameLst>
                                      </p:cBhvr>
                                      <p:to>
                                        <p:strVal val="visible"/>
                                      </p:to>
                                    </p:set>
                                    <p:animEffect transition="in" filter="fade">
                                      <p:cBhvr>
                                        <p:cTn id="59" dur="500"/>
                                        <p:tgtEl>
                                          <p:spTgt spid="6">
                                            <p:txEl>
                                              <p:pRg st="5" end="5"/>
                                            </p:txEl>
                                          </p:spTgt>
                                        </p:tgtEl>
                                      </p:cBhvr>
                                    </p:animEffect>
                                    <p:anim calcmode="lin" valueType="num">
                                      <p:cBhvr>
                                        <p:cTn id="60"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61" dur="500" fill="hold"/>
                                        <p:tgtEl>
                                          <p:spTgt spid="6">
                                            <p:txEl>
                                              <p:pRg st="5" end="5"/>
                                            </p:txEl>
                                          </p:spTgt>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6">
                                            <p:txEl>
                                              <p:pRg st="6" end="6"/>
                                            </p:txEl>
                                          </p:spTgt>
                                        </p:tgtEl>
                                        <p:attrNameLst>
                                          <p:attrName>style.visibility</p:attrName>
                                        </p:attrNameLst>
                                      </p:cBhvr>
                                      <p:to>
                                        <p:strVal val="visible"/>
                                      </p:to>
                                    </p:set>
                                    <p:animEffect transition="in" filter="fade">
                                      <p:cBhvr>
                                        <p:cTn id="64" dur="500"/>
                                        <p:tgtEl>
                                          <p:spTgt spid="6">
                                            <p:txEl>
                                              <p:pRg st="6" end="6"/>
                                            </p:txEl>
                                          </p:spTgt>
                                        </p:tgtEl>
                                      </p:cBhvr>
                                    </p:animEffect>
                                    <p:anim calcmode="lin" valueType="num">
                                      <p:cBhvr>
                                        <p:cTn id="65"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66" dur="500" fill="hold"/>
                                        <p:tgtEl>
                                          <p:spTgt spid="6">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checked= 1 &amp; amp; version = 1.0.5checked=1&amp;version=1.0.5">
    <p:spTree>
      <p:nvGrpSpPr>
        <p:cNvPr id="1" name=""/>
        <p:cNvGrpSpPr/>
        <p:nvPr/>
      </p:nvGrpSpPr>
      <p:grpSpPr>
        <a:xfrm>
          <a:off x="0" y="0"/>
          <a:ext cx="0" cy="0"/>
          <a:chOff x="0" y="0"/>
          <a:chExt cx="0" cy="0"/>
        </a:xfrm>
      </p:grpSpPr>
      <p:pic>
        <p:nvPicPr>
          <p:cNvPr id="2" name="C_1#fada54cc3.fixed?vcp=1&amp;color=36,64,97&amp;tib=255,255,255&amp;vtp=1" descr="preencoded.png"/>
          <p:cNvPicPr>
            <a:picLocks noChangeAspect="1"/>
          </p:cNvPicPr>
          <p:nvPr/>
        </p:nvPicPr>
        <p:blipFill>
          <a:blip r:embed="rId3"/>
          <a:stretch>
            <a:fillRect/>
          </a:stretch>
        </p:blipFill>
        <p:spPr>
          <a:xfrm>
            <a:off x="4873752" y="2020824"/>
            <a:ext cx="2414016" cy="1344168"/>
          </a:xfrm>
          <a:prstGeom prst="rect">
            <a:avLst/>
          </a:prstGeom>
        </p:spPr>
      </p:pic>
      <p:sp>
        <p:nvSpPr>
          <p:cNvPr id="3" name="C_1_BD#fada54cc3.fixed?vcp=1&amp;color=61,88,159&amp;vtp=1&amp;bbb=1"/>
          <p:cNvSpPr/>
          <p:nvPr/>
        </p:nvSpPr>
        <p:spPr>
          <a:xfrm>
            <a:off x="4946904" y="2093976"/>
            <a:ext cx="2304288" cy="93268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第五章</a:t>
            </a:r>
            <a:endParaRPr lang="en-US" altLang="zh-CN" sz="5400" dirty="0"/>
          </a:p>
        </p:txBody>
      </p:sp>
      <p:sp>
        <p:nvSpPr>
          <p:cNvPr id="4" name="C_1_BD#fada54cc3.fixed?vcp=1&amp;color=61,88,159&amp;vtp=1&amp;bbb=1"/>
          <p:cNvSpPr/>
          <p:nvPr/>
        </p:nvSpPr>
        <p:spPr>
          <a:xfrm>
            <a:off x="0" y="3657600"/>
            <a:ext cx="12188952" cy="923544"/>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数列</a:t>
            </a:r>
            <a:endParaRPr lang="en-US" altLang="zh-CN" sz="5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EX.57_1#65fd204ce?vcp=1&amp;vop=1&amp;pid=e9f115cbb&amp;color=36,64,97&amp;vtp=1&amp;bt=1&amp;bbb=1&amp;hb=1"/>
              <p:cNvSpPr/>
              <p:nvPr/>
            </p:nvSpPr>
            <p:spPr>
              <a:xfrm>
                <a:off x="539496" y="2112377"/>
                <a:ext cx="11109960" cy="286893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【方法总结】</a:t>
                </a:r>
                <a:r>
                  <a:rPr lang="en-US" altLang="zh-CN" sz="1800" b="0" i="0" dirty="0">
                    <a:solidFill>
                      <a:srgbClr val="244061"/>
                    </a:solidFill>
                    <a:latin typeface="Times New Roman" pitchFamily="34" charset="0"/>
                    <a:ea typeface="微软雅黑" pitchFamily="34" charset="-122"/>
                    <a:cs typeface="Times New Roman" pitchFamily="34" charset="-120"/>
                  </a:rPr>
                  <a:t>（1）利用递推式证明数列是否为等差数列时，</a:t>
                </a:r>
                <a:r>
                  <a:rPr lang="en-US" altLang="zh-CN" sz="1800" b="0" i="0">
                    <a:solidFill>
                      <a:srgbClr val="244061"/>
                    </a:solidFill>
                    <a:latin typeface="Times New Roman" pitchFamily="34" charset="0"/>
                    <a:ea typeface="微软雅黑" pitchFamily="34" charset="-122"/>
                    <a:cs typeface="Times New Roman" pitchFamily="34" charset="-120"/>
                  </a:rPr>
                  <a:t>一方面要看递推式是否满足等差数列的定义，</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另一方面要看递推式的范围是否包括首项</a:t>
                </a:r>
                <a:r>
                  <a:rPr lang="en-US" altLang="zh-CN" sz="1800" b="0" i="0" dirty="0">
                    <a:solidFill>
                      <a:srgbClr val="244061"/>
                    </a:solidFill>
                    <a:latin typeface="Times New Roman" pitchFamily="34" charset="0"/>
                    <a:ea typeface="微软雅黑" pitchFamily="34" charset="-122"/>
                    <a:cs typeface="Times New Roman" pitchFamily="34" charset="-120"/>
                  </a:rPr>
                  <a:t>，若递推式仅满足从第3项起</a:t>
                </a:r>
                <a:r>
                  <a:rPr lang="en-US" altLang="zh-CN" sz="1800" b="0" i="0">
                    <a:solidFill>
                      <a:srgbClr val="244061"/>
                    </a:solidFill>
                    <a:latin typeface="Times New Roman" pitchFamily="34" charset="0"/>
                    <a:ea typeface="微软雅黑" pitchFamily="34" charset="-122"/>
                    <a:cs typeface="Times New Roman" pitchFamily="34" charset="-120"/>
                  </a:rPr>
                  <a:t>，每一项与它的前一项的差等于同一个常</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数</a:t>
                </a:r>
                <a:r>
                  <a:rPr lang="en-US" altLang="zh-CN" sz="1800" b="0" i="0" dirty="0">
                    <a:solidFill>
                      <a:srgbClr val="244061"/>
                    </a:solidFill>
                    <a:latin typeface="Times New Roman" pitchFamily="34" charset="0"/>
                    <a:ea typeface="微软雅黑" pitchFamily="34" charset="-122"/>
                    <a:cs typeface="Times New Roman" pitchFamily="34" charset="-120"/>
                  </a:rPr>
                  <a:t>，即首项不在递推式范围内，那么数列不一定为等差数列.</a:t>
                </a:r>
                <a:endParaRPr lang="en-US" altLang="zh-CN" sz="1800" dirty="0"/>
              </a:p>
              <a:p>
                <a:pPr latinLnBrk="1">
                  <a:lnSpc>
                    <a:spcPts val="33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dirty="0">
                    <a:solidFill>
                      <a:srgbClr val="244061"/>
                    </a:solidFill>
                    <a:latin typeface="Times New Roman" pitchFamily="34" charset="0"/>
                    <a:ea typeface="微软雅黑" pitchFamily="34" charset="-122"/>
                    <a:cs typeface="Times New Roman" pitchFamily="34" charset="-120"/>
                  </a:rPr>
                  <a:t>2）由数列的含参数的递推公式判断是否存在参数使该数列为等差数列时，</a:t>
                </a:r>
                <a:r>
                  <a:rPr lang="en-US" altLang="zh-CN" sz="1800" b="0" i="0">
                    <a:solidFill>
                      <a:srgbClr val="244061"/>
                    </a:solidFill>
                    <a:latin typeface="Times New Roman" pitchFamily="34" charset="0"/>
                    <a:ea typeface="微软雅黑" pitchFamily="34" charset="-122"/>
                    <a:cs typeface="Times New Roman" pitchFamily="34" charset="-120"/>
                  </a:rPr>
                  <a:t>可先假设该数列为等差数列，</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利用数列的特殊项</a:t>
                </a:r>
                <a:r>
                  <a:rPr lang="en-US" altLang="zh-CN" sz="1800" b="0" i="0" dirty="0">
                    <a:solidFill>
                      <a:srgbClr val="244061"/>
                    </a:solidFill>
                    <a:latin typeface="Times New Roman" pitchFamily="34" charset="0"/>
                    <a:ea typeface="微软雅黑" pitchFamily="34" charset="-122"/>
                    <a:cs typeface="Times New Roman" pitchFamily="34" charset="-120"/>
                  </a:rPr>
                  <a:t>（一般选择序号较小的项，如</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3</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成等差数列的性质，构造关于参数的方程</a:t>
                </a:r>
                <a:r>
                  <a:rPr lang="en-US" altLang="zh-CN" sz="1800" b="0" i="0">
                    <a:solidFill>
                      <a:srgbClr val="244061"/>
                    </a:solidFill>
                    <a:latin typeface="Times New Roman" pitchFamily="34" charset="0"/>
                    <a:ea typeface="微软雅黑" pitchFamily="34" charset="-122"/>
                    <a:cs typeface="Times New Roman" pitchFamily="34" charset="-120"/>
                  </a:rPr>
                  <a:t>.若</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关于参数的方程无解</a:t>
                </a:r>
                <a:r>
                  <a:rPr lang="en-US" altLang="zh-CN" sz="1800" b="0" i="0" dirty="0">
                    <a:solidFill>
                      <a:srgbClr val="244061"/>
                    </a:solidFill>
                    <a:latin typeface="Times New Roman" pitchFamily="34" charset="0"/>
                    <a:ea typeface="微软雅黑" pitchFamily="34" charset="-122"/>
                    <a:cs typeface="Times New Roman" pitchFamily="34" charset="-120"/>
                  </a:rPr>
                  <a:t>，则不存在参数使数列成等差数列;若关于参数的方程有解</a:t>
                </a:r>
                <a:r>
                  <a:rPr lang="en-US" altLang="zh-CN" sz="1800" b="0" i="0">
                    <a:solidFill>
                      <a:srgbClr val="244061"/>
                    </a:solidFill>
                    <a:latin typeface="Times New Roman" pitchFamily="34" charset="0"/>
                    <a:ea typeface="微软雅黑" pitchFamily="34" charset="-122"/>
                    <a:cs typeface="Times New Roman" pitchFamily="34" charset="-120"/>
                  </a:rPr>
                  <a:t>，则将参数的值求出后再代入递</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推公式中验证</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O_7_EX.57_1#65fd204ce?vcp=1&amp;vop=1&amp;pid=e9f115cbb&amp;color=36,64,97&amp;vtp=1&amp;bt=1&amp;bbb=1&amp;hb=1"/>
              <p:cNvSpPr>
                <a:spLocks noRot="1" noChangeAspect="1" noMove="1" noResize="1" noEditPoints="1" noAdjustHandles="1" noChangeArrowheads="1" noChangeShapeType="1" noTextEdit="1"/>
              </p:cNvSpPr>
              <p:nvPr/>
            </p:nvSpPr>
            <p:spPr>
              <a:xfrm>
                <a:off x="539496" y="2112377"/>
                <a:ext cx="11109960" cy="2868930"/>
              </a:xfrm>
              <a:prstGeom prst="rect">
                <a:avLst/>
              </a:prstGeom>
              <a:blipFill>
                <a:blip r:embed="rId3"/>
                <a:stretch>
                  <a:fillRect l="-1317" r="-1262" b="-489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58_1#cea6fd257?vcp=1&amp;vop=1&amp;pid=e9f115cbb&amp;color=36,64,97&amp;vtp=1&amp;bt=1&amp;bbb=1"/>
              <p:cNvSpPr/>
              <p:nvPr/>
            </p:nvSpPr>
            <p:spPr>
              <a:xfrm>
                <a:off x="539496" y="2746710"/>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2</a:t>
                </a:r>
                <a:r>
                  <a:rPr lang="en-US" altLang="zh-CN" sz="1800" b="1" i="0" spc="-50" dirty="0">
                    <a:solidFill>
                      <a:srgbClr val="244061"/>
                    </a:solidFill>
                    <a:latin typeface="Times New Roman" pitchFamily="34" charset="0"/>
                    <a:ea typeface="微软雅黑" pitchFamily="34" charset="-122"/>
                    <a:cs typeface="Times New Roman" pitchFamily="34" charset="-120"/>
                  </a:rPr>
                  <a:t>-1</a:t>
                </a:r>
                <a:r>
                  <a:rPr lang="en-US" altLang="zh-CN" sz="1800" b="1" i="0" spc="-50" dirty="0">
                    <a:solidFill>
                      <a:srgbClr val="244061"/>
                    </a:solidFill>
                    <a:latin typeface="SimSun" pitchFamily="34" charset="0"/>
                    <a:ea typeface="SimSun" pitchFamily="34" charset="-122"/>
                    <a:cs typeface="SimSun" pitchFamily="34" charset="-120"/>
                  </a:rPr>
                  <a:t> </a:t>
                </a:r>
                <a:r>
                  <a:rPr lang="en-US" altLang="zh-CN" sz="1800" b="0" i="0" spc="-50" dirty="0">
                    <a:solidFill>
                      <a:srgbClr val="244061"/>
                    </a:solidFill>
                    <a:latin typeface="Times New Roman" pitchFamily="34" charset="0"/>
                    <a:ea typeface="微软雅黑" pitchFamily="34" charset="-122"/>
                    <a:cs typeface="Times New Roman" pitchFamily="34" charset="-120"/>
                  </a:rPr>
                  <a:t>已知数列</a:t>
                </a:r>
                <a14:m>
                  <m:oMath xmlns:m="http://schemas.openxmlformats.org/officeDocument/2006/math">
                    <m:r>
                      <a:rPr lang="en-US" altLang="zh-CN" sz="1800" b="0" i="0" spc="-50">
                        <a:solidFill>
                          <a:srgbClr val="244061"/>
                        </a:solidFill>
                        <a:latin typeface="Cambria Math" pitchFamily="34" charset="0"/>
                        <a:ea typeface="Cambria Math" pitchFamily="34" charset="-122"/>
                        <a:cs typeface="Cambria Math" pitchFamily="34" charset="-120"/>
                      </a:rPr>
                      <m:t>{</m:t>
                    </m:r>
                    <m:sSub>
                      <m:sSubPr>
                        <m:ctrlPr>
                          <a:rPr lang="en-US" altLang="zh-CN" sz="1800" b="0" i="1" spc="-50"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spc="-50">
                            <a:solidFill>
                              <a:srgbClr val="244061"/>
                            </a:solidFill>
                            <a:latin typeface="Cambria Math" pitchFamily="34" charset="0"/>
                            <a:ea typeface="Cambria Math" pitchFamily="34" charset="-122"/>
                            <a:cs typeface="Cambria Math" pitchFamily="34" charset="-120"/>
                          </a:rPr>
                          <m:t>𝑎</m:t>
                        </m:r>
                      </m:e>
                      <m:sub>
                        <m:r>
                          <a:rPr lang="en-US" altLang="zh-CN" sz="1800" b="0" i="0" spc="-50">
                            <a:solidFill>
                              <a:srgbClr val="244061"/>
                            </a:solidFill>
                            <a:latin typeface="Cambria Math" pitchFamily="34" charset="0"/>
                            <a:ea typeface="Cambria Math" pitchFamily="34" charset="-122"/>
                            <a:cs typeface="Cambria Math" pitchFamily="34" charset="-120"/>
                          </a:rPr>
                          <m:t>𝑛</m:t>
                        </m:r>
                      </m:sub>
                    </m:sSub>
                    <m:r>
                      <a:rPr lang="en-US" altLang="zh-CN" sz="1800" b="0" i="0" spc="-50">
                        <a:solidFill>
                          <a:srgbClr val="244061"/>
                        </a:solidFill>
                        <a:latin typeface="Cambria Math" pitchFamily="34" charset="0"/>
                        <a:ea typeface="Cambria Math" pitchFamily="34" charset="-122"/>
                        <a:cs typeface="Cambria Math" pitchFamily="34" charset="-120"/>
                      </a:rPr>
                      <m:t>}</m:t>
                    </m:r>
                  </m:oMath>
                </a14:m>
                <a:r>
                  <a:rPr lang="en-US" altLang="zh-CN" sz="1800" b="0" i="0" spc="-50" dirty="0">
                    <a:solidFill>
                      <a:srgbClr val="244061"/>
                    </a:solidFill>
                    <a:latin typeface="Times New Roman" pitchFamily="34" charset="0"/>
                    <a:ea typeface="微软雅黑" pitchFamily="34" charset="-122"/>
                    <a:cs typeface="Times New Roman" pitchFamily="34" charset="-120"/>
                  </a:rPr>
                  <a:t>的通项公式为</a:t>
                </a:r>
                <a14:m>
                  <m:oMath xmlns:m="http://schemas.openxmlformats.org/officeDocument/2006/math">
                    <m:sSub>
                      <m:sSubPr>
                        <m:ctrlPr>
                          <a:rPr lang="en-US" altLang="zh-CN" sz="1800" b="0" i="1" spc="-50"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spc="-50">
                            <a:solidFill>
                              <a:srgbClr val="244061"/>
                            </a:solidFill>
                            <a:latin typeface="Cambria Math" pitchFamily="34" charset="0"/>
                            <a:ea typeface="Cambria Math" pitchFamily="34" charset="-122"/>
                            <a:cs typeface="Cambria Math" pitchFamily="34" charset="-120"/>
                          </a:rPr>
                          <m:t>𝑎</m:t>
                        </m:r>
                      </m:e>
                      <m:sub>
                        <m:r>
                          <a:rPr lang="en-US" altLang="zh-CN" sz="1800" b="0" i="0" spc="-50">
                            <a:solidFill>
                              <a:srgbClr val="244061"/>
                            </a:solidFill>
                            <a:latin typeface="Cambria Math" pitchFamily="34" charset="0"/>
                            <a:ea typeface="Cambria Math" pitchFamily="34" charset="-122"/>
                            <a:cs typeface="Cambria Math" pitchFamily="34" charset="-120"/>
                          </a:rPr>
                          <m:t>𝑛</m:t>
                        </m:r>
                      </m:sub>
                    </m:sSub>
                    <m:r>
                      <a:rPr lang="en-US" altLang="zh-CN" sz="1800" b="0" i="0" spc="-50">
                        <a:solidFill>
                          <a:srgbClr val="244061"/>
                        </a:solidFill>
                        <a:latin typeface="Cambria Math" pitchFamily="34" charset="0"/>
                        <a:ea typeface="Cambria Math" pitchFamily="34" charset="-122"/>
                        <a:cs typeface="Cambria Math" pitchFamily="34" charset="-120"/>
                      </a:rPr>
                      <m:t>=</m:t>
                    </m:r>
                    <m:sSup>
                      <m:sSupPr>
                        <m:ctrlPr>
                          <a:rPr lang="en-US" altLang="zh-CN" sz="1800" b="0" i="1" spc="-50"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spc="-50">
                            <a:solidFill>
                              <a:srgbClr val="244061"/>
                            </a:solidFill>
                            <a:latin typeface="Cambria Math" pitchFamily="34" charset="0"/>
                            <a:ea typeface="Cambria Math" pitchFamily="34" charset="-122"/>
                            <a:cs typeface="Cambria Math" pitchFamily="34" charset="-120"/>
                          </a:rPr>
                          <m:t>𝑝𝑛</m:t>
                        </m:r>
                      </m:e>
                      <m:sup>
                        <m:r>
                          <a:rPr lang="en-US" altLang="zh-CN" sz="1800" b="0" i="0" spc="-50">
                            <a:solidFill>
                              <a:srgbClr val="244061"/>
                            </a:solidFill>
                            <a:latin typeface="Cambria Math" pitchFamily="34" charset="0"/>
                            <a:ea typeface="Cambria Math" pitchFamily="34" charset="-122"/>
                            <a:cs typeface="Cambria Math" pitchFamily="34" charset="-120"/>
                          </a:rPr>
                          <m:t>2</m:t>
                        </m:r>
                      </m:sup>
                    </m:sSup>
                    <m:r>
                      <a:rPr lang="en-US" altLang="zh-CN" sz="1800" b="0" i="0" spc="-50">
                        <a:solidFill>
                          <a:srgbClr val="244061"/>
                        </a:solidFill>
                        <a:latin typeface="Cambria Math" pitchFamily="34" charset="0"/>
                        <a:ea typeface="Cambria Math" pitchFamily="34" charset="-122"/>
                        <a:cs typeface="Cambria Math" pitchFamily="34" charset="-120"/>
                      </a:rPr>
                      <m:t>−</m:t>
                    </m:r>
                    <m:r>
                      <a:rPr lang="en-US" altLang="zh-CN" sz="1800" b="0" i="0" spc="-50">
                        <a:solidFill>
                          <a:srgbClr val="244061"/>
                        </a:solidFill>
                        <a:latin typeface="Cambria Math" pitchFamily="34" charset="0"/>
                        <a:ea typeface="Cambria Math" pitchFamily="34" charset="-122"/>
                        <a:cs typeface="Cambria Math" pitchFamily="34" charset="-120"/>
                      </a:rPr>
                      <m:t>𝑞𝑛</m:t>
                    </m:r>
                    <m:r>
                      <a:rPr lang="en-US" altLang="zh-CN" sz="1800" b="0" i="0" spc="-50">
                        <a:solidFill>
                          <a:srgbClr val="244061"/>
                        </a:solidFill>
                        <a:latin typeface="Cambria Math" pitchFamily="34" charset="0"/>
                        <a:ea typeface="Cambria Math" pitchFamily="34" charset="-122"/>
                        <a:cs typeface="Cambria Math" pitchFamily="34" charset="-120"/>
                      </a:rPr>
                      <m:t>(</m:t>
                    </m:r>
                    <m:r>
                      <a:rPr lang="en-US" altLang="zh-CN" sz="1800" b="0" i="0" spc="-50">
                        <a:solidFill>
                          <a:srgbClr val="244061"/>
                        </a:solidFill>
                        <a:latin typeface="Cambria Math" pitchFamily="34" charset="0"/>
                        <a:ea typeface="Cambria Math" pitchFamily="34" charset="-122"/>
                        <a:cs typeface="Cambria Math" pitchFamily="34" charset="-120"/>
                      </a:rPr>
                      <m:t>𝑝</m:t>
                    </m:r>
                  </m:oMath>
                </a14:m>
                <a:r>
                  <a:rPr lang="en-US" altLang="zh-CN" sz="1800" b="0" i="0" spc="-5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pc="-50">
                        <a:solidFill>
                          <a:srgbClr val="244061"/>
                        </a:solidFill>
                        <a:latin typeface="Cambria Math" pitchFamily="34" charset="0"/>
                        <a:ea typeface="Cambria Math" pitchFamily="34" charset="-122"/>
                        <a:cs typeface="Cambria Math" pitchFamily="34" charset="-120"/>
                      </a:rPr>
                      <m:t>𝑞</m:t>
                    </m:r>
                  </m:oMath>
                </a14:m>
                <a:r>
                  <a:rPr lang="en-US" altLang="zh-CN" sz="1800" b="0" i="0" spc="-50" dirty="0">
                    <a:solidFill>
                      <a:srgbClr val="244061"/>
                    </a:solidFill>
                    <a:latin typeface="Times New Roman" pitchFamily="34" charset="0"/>
                    <a:ea typeface="微软雅黑" pitchFamily="34" charset="-122"/>
                    <a:cs typeface="Times New Roman" pitchFamily="34" charset="-120"/>
                  </a:rPr>
                  <a:t>为常数,</a:t>
                </a:r>
                <a14:m>
                  <m:oMath xmlns:m="http://schemas.openxmlformats.org/officeDocument/2006/math">
                    <m:r>
                      <a:rPr lang="en-US" altLang="zh-CN" sz="1800" b="0" i="0" spc="-50">
                        <a:solidFill>
                          <a:srgbClr val="244061"/>
                        </a:solidFill>
                        <a:latin typeface="Cambria Math" pitchFamily="34" charset="0"/>
                        <a:ea typeface="Cambria Math" pitchFamily="34" charset="-122"/>
                        <a:cs typeface="Cambria Math" pitchFamily="34" charset="-120"/>
                      </a:rPr>
                      <m:t>𝑛</m:t>
                    </m:r>
                    <m:r>
                      <a:rPr lang="en-US" altLang="zh-CN" sz="1800" b="0" i="0" spc="-50">
                        <a:solidFill>
                          <a:srgbClr val="244061"/>
                        </a:solidFill>
                        <a:latin typeface="Cambria Math" pitchFamily="34" charset="0"/>
                        <a:ea typeface="Cambria Math" pitchFamily="34" charset="-122"/>
                        <a:cs typeface="Cambria Math" pitchFamily="34" charset="-120"/>
                      </a:rPr>
                      <m:t>∈</m:t>
                    </m:r>
                    <m:sSub>
                      <m:sSubPr>
                        <m:ctrlPr>
                          <a:rPr lang="en-US" altLang="zh-CN" sz="1800" b="0" i="1" spc="-50" dirty="0">
                            <a:solidFill>
                              <a:srgbClr val="244061"/>
                            </a:solidFill>
                            <a:latin typeface="Cambria Math" panose="02040503050406030204" pitchFamily="18" charset="0"/>
                            <a:ea typeface="微软雅黑" pitchFamily="34" charset="-122"/>
                            <a:cs typeface="Times New Roman" pitchFamily="34" charset="-120"/>
                          </a:rPr>
                        </m:ctrlPr>
                      </m:sSubPr>
                      <m:e>
                        <m:r>
                          <m:rPr>
                            <m:sty m:val="p"/>
                          </m:rPr>
                          <a:rPr lang="en-US" altLang="zh-CN" sz="1800" b="0" i="0" spc="-50">
                            <a:solidFill>
                              <a:srgbClr val="244061"/>
                            </a:solidFill>
                            <a:latin typeface="Cambria Math" pitchFamily="34" charset="0"/>
                            <a:ea typeface="Cambria Math" pitchFamily="34" charset="-122"/>
                            <a:cs typeface="Cambria Math" pitchFamily="34" charset="-120"/>
                          </a:rPr>
                          <m:t>N</m:t>
                        </m:r>
                      </m:e>
                      <m:sub>
                        <m:r>
                          <a:rPr lang="en-US" altLang="zh-CN" sz="1800" b="0" i="0" spc="-50">
                            <a:solidFill>
                              <a:srgbClr val="244061"/>
                            </a:solidFill>
                            <a:latin typeface="Cambria Math" pitchFamily="34" charset="0"/>
                            <a:ea typeface="Cambria Math" pitchFamily="34" charset="-122"/>
                            <a:cs typeface="Cambria Math" pitchFamily="34" charset="-120"/>
                          </a:rPr>
                          <m:t>+</m:t>
                        </m:r>
                      </m:sub>
                    </m:sSub>
                    <m:r>
                      <a:rPr lang="en-US" altLang="zh-CN" sz="1800" b="0" i="0" spc="-50">
                        <a:solidFill>
                          <a:srgbClr val="244061"/>
                        </a:solidFill>
                        <a:latin typeface="Cambria Math" pitchFamily="34" charset="0"/>
                        <a:ea typeface="Cambria Math" pitchFamily="34" charset="-122"/>
                        <a:cs typeface="Cambria Math" pitchFamily="34" charset="-120"/>
                      </a:rPr>
                      <m:t>)</m:t>
                    </m:r>
                  </m:oMath>
                </a14:m>
                <a:r>
                  <a:rPr lang="en-US" altLang="zh-CN" sz="1800" b="0" i="0" spc="-50" dirty="0">
                    <a:solidFill>
                      <a:srgbClr val="244061"/>
                    </a:solidFill>
                    <a:latin typeface="Times New Roman" pitchFamily="34" charset="0"/>
                    <a:ea typeface="微软雅黑" pitchFamily="34" charset="-122"/>
                    <a:cs typeface="Times New Roman" pitchFamily="34" charset="-120"/>
                  </a:rPr>
                  <a:t>，当</a:t>
                </a:r>
                <a14:m>
                  <m:oMath xmlns:m="http://schemas.openxmlformats.org/officeDocument/2006/math">
                    <m:r>
                      <m:rPr>
                        <m:sty m:val="p"/>
                      </m:rPr>
                      <a:rPr lang="en-US" altLang="zh-CN" sz="1800" b="0" i="0" spc="-50">
                        <a:solidFill>
                          <a:srgbClr val="244061"/>
                        </a:solidFill>
                        <a:latin typeface="Cambria Math" pitchFamily="34" charset="0"/>
                        <a:ea typeface="Cambria Math" pitchFamily="34" charset="-122"/>
                        <a:cs typeface="Cambria Math" pitchFamily="34" charset="-120"/>
                      </a:rPr>
                      <m:t>p</m:t>
                    </m:r>
                  </m:oMath>
                </a14:m>
                <a:r>
                  <a:rPr lang="en-US" altLang="zh-CN" sz="1800" b="0" i="0" spc="-5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spc="-50">
                        <a:solidFill>
                          <a:srgbClr val="244061"/>
                        </a:solidFill>
                        <a:latin typeface="Cambria Math" pitchFamily="34" charset="0"/>
                        <a:ea typeface="Cambria Math" pitchFamily="34" charset="-122"/>
                        <a:cs typeface="Cambria Math" pitchFamily="34" charset="-120"/>
                      </a:rPr>
                      <m:t>q</m:t>
                    </m:r>
                  </m:oMath>
                </a14:m>
                <a:r>
                  <a:rPr lang="en-US" altLang="zh-CN" sz="1800" b="0" i="0" spc="-50" dirty="0">
                    <a:solidFill>
                      <a:srgbClr val="244061"/>
                    </a:solidFill>
                    <a:latin typeface="Times New Roman" pitchFamily="34" charset="0"/>
                    <a:ea typeface="微软雅黑" pitchFamily="34" charset="-122"/>
                    <a:cs typeface="Times New Roman" pitchFamily="34" charset="-120"/>
                  </a:rPr>
                  <a:t>满足什么条件时，数列</a:t>
                </a:r>
                <a14:m>
                  <m:oMath xmlns:m="http://schemas.openxmlformats.org/officeDocument/2006/math">
                    <m:r>
                      <a:rPr lang="en-US" altLang="zh-CN" sz="1800" b="0" i="0" spc="-50">
                        <a:solidFill>
                          <a:srgbClr val="244061"/>
                        </a:solidFill>
                        <a:latin typeface="Cambria Math" pitchFamily="34" charset="0"/>
                        <a:ea typeface="Cambria Math" pitchFamily="34" charset="-122"/>
                        <a:cs typeface="Cambria Math" pitchFamily="34" charset="-120"/>
                      </a:rPr>
                      <m:t>{</m:t>
                    </m:r>
                    <m:sSub>
                      <m:sSubPr>
                        <m:ctrlPr>
                          <a:rPr lang="en-US" altLang="zh-CN" sz="1800" b="0" i="1" spc="-50" dirty="0">
                            <a:solidFill>
                              <a:srgbClr val="244061"/>
                            </a:solidFill>
                            <a:latin typeface="Cambria Math" panose="02040503050406030204" pitchFamily="18" charset="0"/>
                            <a:ea typeface="微软雅黑" pitchFamily="34" charset="-122"/>
                            <a:cs typeface="Times New Roman" pitchFamily="34" charset="-120"/>
                          </a:rPr>
                        </m:ctrlPr>
                      </m:sSubPr>
                      <m:e>
                        <m:r>
                          <m:rPr>
                            <m:sty m:val="p"/>
                          </m:rPr>
                          <a:rPr lang="en-US" altLang="zh-CN" sz="1800" b="0" i="0" spc="-50">
                            <a:solidFill>
                              <a:srgbClr val="244061"/>
                            </a:solidFill>
                            <a:latin typeface="Cambria Math" pitchFamily="34" charset="0"/>
                            <a:ea typeface="Cambria Math" pitchFamily="34" charset="-122"/>
                            <a:cs typeface="Cambria Math" pitchFamily="34" charset="-120"/>
                          </a:rPr>
                          <m:t>a</m:t>
                        </m:r>
                      </m:e>
                      <m:sub>
                        <m:r>
                          <m:rPr>
                            <m:sty m:val="p"/>
                          </m:rPr>
                          <a:rPr lang="en-US" altLang="zh-CN" sz="1800" b="0" i="0" spc="-50">
                            <a:solidFill>
                              <a:srgbClr val="244061"/>
                            </a:solidFill>
                            <a:latin typeface="Cambria Math" pitchFamily="34" charset="0"/>
                            <a:ea typeface="Cambria Math" pitchFamily="34" charset="-122"/>
                            <a:cs typeface="Cambria Math" pitchFamily="34" charset="-120"/>
                          </a:rPr>
                          <m:t>n</m:t>
                        </m:r>
                      </m:sub>
                    </m:sSub>
                    <m:r>
                      <a:rPr lang="en-US" altLang="zh-CN" sz="1800" b="0" i="0" spc="-5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spc="-50" dirty="0">
                    <a:solidFill>
                      <a:srgbClr val="244061"/>
                    </a:solidFill>
                    <a:latin typeface="Times New Roman" pitchFamily="34" charset="0"/>
                    <a:ea typeface="微软雅黑" pitchFamily="34" charset="-122"/>
                    <a:cs typeface="Times New Roman" pitchFamily="34" charset="-120"/>
                  </a:rPr>
                  <a:t>是等差数列？</a:t>
                </a:r>
                <a:endParaRPr lang="en-US" altLang="zh-CN" sz="1800" spc="-50" dirty="0"/>
              </a:p>
            </p:txBody>
          </p:sp>
        </mc:Choice>
        <mc:Fallback xmlns="">
          <p:sp>
            <p:nvSpPr>
              <p:cNvPr id="2" name="QO_7_BD.58_1#cea6fd257?vcp=1&amp;vop=1&amp;pid=e9f115cbb&amp;color=36,64,97&amp;vtp=1&amp;bt=1&amp;bbb=1"/>
              <p:cNvSpPr>
                <a:spLocks noRot="1" noChangeAspect="1" noMove="1" noResize="1" noEditPoints="1" noAdjustHandles="1" noChangeArrowheads="1" noChangeShapeType="1" noTextEdit="1"/>
              </p:cNvSpPr>
              <p:nvPr/>
            </p:nvSpPr>
            <p:spPr>
              <a:xfrm>
                <a:off x="539496" y="2746710"/>
                <a:ext cx="11109960" cy="360680"/>
              </a:xfrm>
              <a:prstGeom prst="rect">
                <a:avLst/>
              </a:prstGeom>
              <a:blipFill>
                <a:blip r:embed="rId3"/>
                <a:stretch>
                  <a:fillRect l="-1317" r="-3128"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AN.59_1#cea6fd257?vcp=1&amp;vop=1&amp;pid=e9f115cbb&amp;color=36,64,97&amp;vtp=1&amp;bbb=1"/>
              <p:cNvSpPr/>
              <p:nvPr/>
            </p:nvSpPr>
            <p:spPr>
              <a:xfrm>
                <a:off x="539496" y="3107644"/>
                <a:ext cx="11109960" cy="11923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【解】因为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𝑝</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𝑛</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𝑞𝑛</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𝑝</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𝑛</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𝑞𝑛</m:t>
                    </m:r>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𝑝𝑛</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若</a:t>
                </a:r>
                <a:r>
                  <a:rPr lang="en-US" altLang="zh-CN" sz="1800" b="0" i="0">
                    <a:solidFill>
                      <a:srgbClr val="6565FF"/>
                    </a:solidFill>
                    <a:latin typeface="Times New Roman" pitchFamily="34" charset="0"/>
                    <a:ea typeface="微软雅黑" pitchFamily="34" charset="-122"/>
                    <a:cs typeface="Times New Roman" pitchFamily="34" charset="-120"/>
                  </a:rPr>
                  <a:t>数列</a:t>
                </a:r>
                <a14:m>
                  <m:oMath xmlns:m="http://schemas.openxmlformats.org/officeDocument/2006/math">
                    <m:r>
                      <a:rPr lang="en-US" altLang="zh-CN" sz="1800" b="0" i="0" spc="-100">
                        <a:solidFill>
                          <a:srgbClr val="6565FF"/>
                        </a:solidFill>
                        <a:latin typeface="Cambria Math" pitchFamily="34" charset="0"/>
                        <a:ea typeface="Cambria Math" pitchFamily="34" charset="-122"/>
                        <a:cs typeface="Cambria Math" pitchFamily="34" charset="-120"/>
                      </a:rPr>
                      <m:t>{</m:t>
                    </m:r>
                    <m:sSub>
                      <m:sSub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spc="-100">
                            <a:solidFill>
                              <a:srgbClr val="6565FF"/>
                            </a:solidFill>
                            <a:latin typeface="Cambria Math" pitchFamily="34" charset="0"/>
                            <a:ea typeface="Cambria Math" pitchFamily="34" charset="-122"/>
                            <a:cs typeface="Cambria Math" pitchFamily="34" charset="-120"/>
                          </a:rPr>
                          <m:t>𝑎</m:t>
                        </m:r>
                      </m:e>
                      <m:sub>
                        <m:r>
                          <a:rPr lang="en-US" altLang="zh-CN" sz="1800" b="0" i="0" spc="-100">
                            <a:solidFill>
                              <a:srgbClr val="6565FF"/>
                            </a:solidFill>
                            <a:latin typeface="Cambria Math" pitchFamily="34" charset="0"/>
                            <a:ea typeface="Cambria Math" pitchFamily="34" charset="-122"/>
                            <a:cs typeface="Cambria Math" pitchFamily="34" charset="-120"/>
                          </a:rPr>
                          <m:t>𝑛</m:t>
                        </m:r>
                      </m:sub>
                    </m:sSub>
                    <m:r>
                      <a:rPr lang="en-US" altLang="zh-CN" sz="1800" b="0" i="0" spc="-100">
                        <a:solidFill>
                          <a:srgbClr val="6565FF"/>
                        </a:solidFill>
                        <a:latin typeface="Cambria Math" pitchFamily="34" charset="0"/>
                        <a:ea typeface="Cambria Math" pitchFamily="34" charset="-122"/>
                        <a:cs typeface="Cambria Math" pitchFamily="34" charset="-120"/>
                      </a:rPr>
                      <m:t>}</m:t>
                    </m:r>
                  </m:oMath>
                </a14:m>
                <a:r>
                  <a:rPr lang="en-US" altLang="zh-CN" sz="1800" b="0" i="0" spc="-100" dirty="0">
                    <a:solidFill>
                      <a:srgbClr val="6565FF"/>
                    </a:solidFill>
                    <a:latin typeface="Times New Roman" pitchFamily="34" charset="0"/>
                    <a:ea typeface="微软雅黑" pitchFamily="34" charset="-122"/>
                    <a:cs typeface="Times New Roman" pitchFamily="34" charset="-120"/>
                  </a:rPr>
                  <a:t>是等差数列，则</a:t>
                </a:r>
                <a14:m>
                  <m:oMath xmlns:m="http://schemas.openxmlformats.org/officeDocument/2006/math">
                    <m:r>
                      <a:rPr lang="en-US" altLang="zh-CN" sz="1800" b="0" i="0" spc="-100">
                        <a:solidFill>
                          <a:srgbClr val="6565FF"/>
                        </a:solidFill>
                        <a:latin typeface="Cambria Math" pitchFamily="34" charset="0"/>
                        <a:ea typeface="Cambria Math" pitchFamily="34" charset="-122"/>
                        <a:cs typeface="Cambria Math" pitchFamily="34" charset="-120"/>
                      </a:rPr>
                      <m:t>(∗)</m:t>
                    </m:r>
                  </m:oMath>
                </a14:m>
                <a:r>
                  <a:rPr lang="en-US" altLang="zh-CN" sz="1800" b="0" i="0" spc="-100" dirty="0">
                    <a:solidFill>
                      <a:srgbClr val="6565FF"/>
                    </a:solidFill>
                    <a:latin typeface="Times New Roman" pitchFamily="34" charset="0"/>
                    <a:ea typeface="微软雅黑" pitchFamily="34" charset="-122"/>
                    <a:cs typeface="Times New Roman" pitchFamily="34" charset="-120"/>
                  </a:rPr>
                  <a:t>式是一个与</a:t>
                </a:r>
                <a14:m>
                  <m:oMath xmlns:m="http://schemas.openxmlformats.org/officeDocument/2006/math">
                    <m:r>
                      <a:rPr lang="en-US" altLang="zh-CN" sz="1800" b="0" i="0" spc="-100">
                        <a:solidFill>
                          <a:srgbClr val="6565FF"/>
                        </a:solidFill>
                        <a:latin typeface="Cambria Math" pitchFamily="34" charset="0"/>
                        <a:ea typeface="Cambria Math" pitchFamily="34" charset="-122"/>
                        <a:cs typeface="Cambria Math" pitchFamily="34" charset="-120"/>
                      </a:rPr>
                      <m:t>𝑛</m:t>
                    </m:r>
                  </m:oMath>
                </a14:m>
                <a:r>
                  <a:rPr lang="en-US" altLang="zh-CN" sz="1800" b="0" i="0" spc="-100" dirty="0">
                    <a:solidFill>
                      <a:srgbClr val="6565FF"/>
                    </a:solidFill>
                    <a:latin typeface="Times New Roman" pitchFamily="34" charset="0"/>
                    <a:ea typeface="微软雅黑" pitchFamily="34" charset="-122"/>
                    <a:cs typeface="Times New Roman" pitchFamily="34" charset="-120"/>
                  </a:rPr>
                  <a:t>无关的常数，所以</a:t>
                </a:r>
                <a14:m>
                  <m:oMath xmlns:m="http://schemas.openxmlformats.org/officeDocument/2006/math">
                    <m:r>
                      <a:rPr lang="en-US" altLang="zh-CN" sz="1800" b="0" i="0" spc="-100">
                        <a:solidFill>
                          <a:srgbClr val="6565FF"/>
                        </a:solidFill>
                        <a:latin typeface="Cambria Math" pitchFamily="34" charset="0"/>
                        <a:ea typeface="Cambria Math" pitchFamily="34" charset="-122"/>
                        <a:cs typeface="Cambria Math" pitchFamily="34" charset="-120"/>
                      </a:rPr>
                      <m:t>2</m:t>
                    </m:r>
                    <m:r>
                      <a:rPr lang="en-US" altLang="zh-CN" sz="1800" b="0" i="0" spc="-100">
                        <a:solidFill>
                          <a:srgbClr val="6565FF"/>
                        </a:solidFill>
                        <a:latin typeface="Cambria Math" pitchFamily="34" charset="0"/>
                        <a:ea typeface="Cambria Math" pitchFamily="34" charset="-122"/>
                        <a:cs typeface="Cambria Math" pitchFamily="34" charset="-120"/>
                      </a:rPr>
                      <m:t>𝑝</m:t>
                    </m:r>
                    <m:r>
                      <a:rPr lang="en-US" altLang="zh-CN" sz="1800" b="0" i="0" spc="-100">
                        <a:solidFill>
                          <a:srgbClr val="6565FF"/>
                        </a:solidFill>
                        <a:latin typeface="Cambria Math" pitchFamily="34" charset="0"/>
                        <a:ea typeface="Cambria Math" pitchFamily="34" charset="-122"/>
                        <a:cs typeface="Cambria Math" pitchFamily="34" charset="-120"/>
                      </a:rPr>
                      <m:t>=0</m:t>
                    </m:r>
                  </m:oMath>
                </a14:m>
                <a:r>
                  <a:rPr lang="en-US" altLang="zh-CN" sz="1800" b="0" i="0" spc="-100" dirty="0">
                    <a:solidFill>
                      <a:srgbClr val="6565FF"/>
                    </a:solidFill>
                    <a:latin typeface="Times New Roman" pitchFamily="34" charset="0"/>
                    <a:ea typeface="微软雅黑" pitchFamily="34" charset="-122"/>
                    <a:cs typeface="Times New Roman" pitchFamily="34" charset="-120"/>
                  </a:rPr>
                  <a:t>,即当</a:t>
                </a:r>
                <a14:m>
                  <m:oMath xmlns:m="http://schemas.openxmlformats.org/officeDocument/2006/math">
                    <m:r>
                      <a:rPr lang="en-US" altLang="zh-CN" sz="1800" b="0" i="0" spc="-100">
                        <a:solidFill>
                          <a:srgbClr val="6565FF"/>
                        </a:solidFill>
                        <a:latin typeface="Cambria Math" pitchFamily="34" charset="0"/>
                        <a:ea typeface="Cambria Math" pitchFamily="34" charset="-122"/>
                        <a:cs typeface="Cambria Math" pitchFamily="34" charset="-120"/>
                      </a:rPr>
                      <m:t>𝑝</m:t>
                    </m:r>
                    <m:r>
                      <a:rPr lang="en-US" altLang="zh-CN" sz="1800" b="0" i="0" spc="-100">
                        <a:solidFill>
                          <a:srgbClr val="6565FF"/>
                        </a:solidFill>
                        <a:latin typeface="Cambria Math" pitchFamily="34" charset="0"/>
                        <a:ea typeface="Cambria Math" pitchFamily="34" charset="-122"/>
                        <a:cs typeface="Cambria Math" pitchFamily="34" charset="-120"/>
                      </a:rPr>
                      <m:t>=0</m:t>
                    </m:r>
                  </m:oMath>
                </a14:m>
                <a:r>
                  <a:rPr lang="en-US" altLang="zh-CN" sz="1800" b="0" i="0" spc="-10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pc="-100">
                        <a:solidFill>
                          <a:srgbClr val="6565FF"/>
                        </a:solidFill>
                        <a:latin typeface="Cambria Math" pitchFamily="34" charset="0"/>
                        <a:ea typeface="Cambria Math" pitchFamily="34" charset="-122"/>
                        <a:cs typeface="Cambria Math" pitchFamily="34" charset="-120"/>
                      </a:rPr>
                      <m:t>𝑞</m:t>
                    </m:r>
                  </m:oMath>
                </a14:m>
                <a:r>
                  <a:rPr lang="en-US" altLang="zh-CN" sz="1800" b="0" i="0" spc="-100" dirty="0">
                    <a:solidFill>
                      <a:srgbClr val="6565FF"/>
                    </a:solidFill>
                    <a:latin typeface="Times New Roman" pitchFamily="34" charset="0"/>
                    <a:ea typeface="微软雅黑" pitchFamily="34" charset="-122"/>
                    <a:cs typeface="Times New Roman" pitchFamily="34" charset="-120"/>
                  </a:rPr>
                  <a:t>为常数时，数列</a:t>
                </a:r>
                <a14:m>
                  <m:oMath xmlns:m="http://schemas.openxmlformats.org/officeDocument/2006/math">
                    <m:r>
                      <a:rPr lang="en-US" altLang="zh-CN" sz="1800" b="0" i="0" spc="-100">
                        <a:solidFill>
                          <a:srgbClr val="6565FF"/>
                        </a:solidFill>
                        <a:latin typeface="Cambria Math" pitchFamily="34" charset="0"/>
                        <a:ea typeface="Cambria Math" pitchFamily="34" charset="-122"/>
                        <a:cs typeface="Cambria Math" pitchFamily="34" charset="-120"/>
                      </a:rPr>
                      <m:t>{</m:t>
                    </m:r>
                    <m:sSub>
                      <m:sSub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spc="-100">
                            <a:solidFill>
                              <a:srgbClr val="6565FF"/>
                            </a:solidFill>
                            <a:latin typeface="Cambria Math" pitchFamily="34" charset="0"/>
                            <a:ea typeface="Cambria Math" pitchFamily="34" charset="-122"/>
                            <a:cs typeface="Cambria Math" pitchFamily="34" charset="-120"/>
                          </a:rPr>
                          <m:t>𝑎</m:t>
                        </m:r>
                      </m:e>
                      <m:sub>
                        <m:r>
                          <a:rPr lang="en-US" altLang="zh-CN" sz="1800" b="0" i="0" spc="-100">
                            <a:solidFill>
                              <a:srgbClr val="6565FF"/>
                            </a:solidFill>
                            <a:latin typeface="Cambria Math" pitchFamily="34" charset="0"/>
                            <a:ea typeface="Cambria Math" pitchFamily="34" charset="-122"/>
                            <a:cs typeface="Cambria Math" pitchFamily="34" charset="-120"/>
                          </a:rPr>
                          <m:t>𝑛</m:t>
                        </m:r>
                      </m:sub>
                    </m:sSub>
                    <m:r>
                      <a:rPr lang="en-US" altLang="zh-CN" sz="1800" b="0" i="0" spc="-10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spc="-100" dirty="0">
                    <a:solidFill>
                      <a:srgbClr val="6565FF"/>
                    </a:solidFill>
                    <a:latin typeface="Times New Roman" pitchFamily="34" charset="0"/>
                    <a:ea typeface="微软雅黑" pitchFamily="34" charset="-122"/>
                    <a:cs typeface="Times New Roman" pitchFamily="34" charset="-120"/>
                  </a:rPr>
                  <a:t>是等差数列．</a:t>
                </a:r>
                <a:endParaRPr lang="en-US" altLang="zh-CN" sz="1800" spc="-100" dirty="0"/>
              </a:p>
            </p:txBody>
          </p:sp>
        </mc:Choice>
        <mc:Fallback xmlns="">
          <p:sp>
            <p:nvSpPr>
              <p:cNvPr id="3" name="QO_7_AN.59_1#cea6fd257?vcp=1&amp;vop=1&amp;pid=e9f115cbb&amp;color=36,64,97&amp;vtp=1&amp;bbb=1"/>
              <p:cNvSpPr>
                <a:spLocks noRot="1" noChangeAspect="1" noMove="1" noResize="1" noEditPoints="1" noAdjustHandles="1" noChangeArrowheads="1" noChangeShapeType="1" noTextEdit="1"/>
              </p:cNvSpPr>
              <p:nvPr/>
            </p:nvSpPr>
            <p:spPr>
              <a:xfrm>
                <a:off x="539496" y="3107644"/>
                <a:ext cx="11109960" cy="1192340"/>
              </a:xfrm>
              <a:prstGeom prst="rect">
                <a:avLst/>
              </a:prstGeom>
              <a:blipFill>
                <a:blip r:embed="rId4"/>
                <a:stretch>
                  <a:fillRect l="-1317" b="-1179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60_1#facccfd25?vcp=1&amp;vop=1&amp;pid=e9f115cbb&amp;color=36,64,97&amp;vtp=1&amp;bt=1&amp;bbb=1"/>
              <p:cNvSpPr/>
              <p:nvPr/>
            </p:nvSpPr>
            <p:spPr>
              <a:xfrm>
                <a:off x="539496" y="1262620"/>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2-2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已知在数列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中，</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=1</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=2</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+1(</m:t>
                    </m:r>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≥2,</m:t>
                    </m:r>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244061"/>
                            </a:solidFill>
                            <a:latin typeface="Cambria Math" pitchFamily="34" charset="0"/>
                            <a:ea typeface="Cambria Math" pitchFamily="34" charset="-122"/>
                            <a:cs typeface="Cambria Math" pitchFamily="34" charset="-120"/>
                          </a:rPr>
                          <m:t>𝐍</m:t>
                        </m:r>
                      </m:e>
                      <m:sub>
                        <m:r>
                          <a:rPr lang="en-US" altLang="zh-CN" sz="1800" b="0" i="0">
                            <a:solidFill>
                              <a:srgbClr val="244061"/>
                            </a:solidFill>
                            <a:latin typeface="Cambria Math" pitchFamily="34" charset="0"/>
                            <a:ea typeface="Cambria Math" pitchFamily="34" charset="-122"/>
                            <a:cs typeface="Cambria Math" pitchFamily="34" charset="-120"/>
                          </a:rPr>
                          <m:t>+</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7_BD.60_1#facccfd25?vcp=1&amp;vop=1&amp;pid=e9f115cbb&amp;color=36,64,97&amp;vtp=1&amp;bt=1&amp;bbb=1"/>
              <p:cNvSpPr>
                <a:spLocks noRot="1" noChangeAspect="1" noMove="1" noResize="1" noEditPoints="1" noAdjustHandles="1" noChangeArrowheads="1" noChangeShapeType="1" noTextEdit="1"/>
              </p:cNvSpPr>
              <p:nvPr/>
            </p:nvSpPr>
            <p:spPr>
              <a:xfrm>
                <a:off x="539496" y="1262620"/>
                <a:ext cx="11109960" cy="360680"/>
              </a:xfrm>
              <a:prstGeom prst="rect">
                <a:avLst/>
              </a:prstGeom>
              <a:blipFill>
                <a:blip r:embed="rId3"/>
                <a:stretch>
                  <a:fillRect l="-1317"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8_BD.61_1#b2cbf72d6?vcp=1&amp;vop=1&amp;pid=facccfd25&amp;color=36,64,97&amp;vtp=1&amp;bbb=1"/>
              <p:cNvSpPr/>
              <p:nvPr/>
            </p:nvSpPr>
            <p:spPr>
              <a:xfrm>
                <a:off x="539496" y="1674671"/>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记</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𝑏</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m:rPr>
                            <m:sty m:val="p"/>
                          </m:rPr>
                          <a:rPr lang="en-US" altLang="zh-CN" sz="1800" b="0" i="0">
                            <a:solidFill>
                              <a:srgbClr val="244061"/>
                            </a:solidFill>
                            <a:latin typeface="Cambria Math" pitchFamily="34" charset="0"/>
                            <a:ea typeface="Cambria Math" pitchFamily="34" charset="-122"/>
                            <a:cs typeface="Cambria Math" pitchFamily="34" charset="-120"/>
                          </a:rPr>
                          <m:t>log</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+1)</m:t>
                    </m:r>
                  </m:oMath>
                </a14:m>
                <a:r>
                  <a:rPr lang="en-US" altLang="zh-CN" sz="1800" b="0" i="0" dirty="0">
                    <a:solidFill>
                      <a:srgbClr val="244061"/>
                    </a:solidFill>
                    <a:latin typeface="Times New Roman" pitchFamily="34" charset="0"/>
                    <a:ea typeface="微软雅黑" pitchFamily="34" charset="-122"/>
                    <a:cs typeface="Times New Roman" pitchFamily="34" charset="-120"/>
                  </a:rPr>
                  <a:t>，判断</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𝑏</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是否为等差数列，并说明理由；</a:t>
                </a:r>
                <a:endParaRPr lang="en-US" altLang="zh-CN" sz="1800" dirty="0"/>
              </a:p>
            </p:txBody>
          </p:sp>
        </mc:Choice>
        <mc:Fallback xmlns="">
          <p:sp>
            <p:nvSpPr>
              <p:cNvPr id="3" name="QO_8_BD.61_1#b2cbf72d6?vcp=1&amp;vop=1&amp;pid=facccfd25&amp;color=36,64,97&amp;vtp=1&amp;bbb=1"/>
              <p:cNvSpPr>
                <a:spLocks noRot="1" noChangeAspect="1" noMove="1" noResize="1" noEditPoints="1" noAdjustHandles="1" noChangeArrowheads="1" noChangeShapeType="1" noTextEdit="1"/>
              </p:cNvSpPr>
              <p:nvPr/>
            </p:nvSpPr>
            <p:spPr>
              <a:xfrm>
                <a:off x="539496" y="1674671"/>
                <a:ext cx="11109960" cy="363665"/>
              </a:xfrm>
              <a:prstGeom prst="rect">
                <a:avLst/>
              </a:prstGeom>
              <a:blipFill>
                <a:blip r:embed="rId4"/>
                <a:stretch>
                  <a:fillRect l="-1317"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8_AN.62_1#b2cbf72d6?vcp=1&amp;vop=1&amp;pid=facccfd25&amp;color=36,64,97&amp;vtp=1&amp;bbb=1&amp;hb=1"/>
              <p:cNvSpPr/>
              <p:nvPr/>
            </p:nvSpPr>
            <p:spPr>
              <a:xfrm>
                <a:off x="539496" y="2047988"/>
                <a:ext cx="11109960" cy="25004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是等差数列，理由如下：</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因</a:t>
                </a:r>
                <a:r>
                  <a:rPr lang="en-US" altLang="zh-CN" sz="1800" b="0" i="0">
                    <a:solidFill>
                      <a:srgbClr val="6565FF"/>
                    </a:solidFill>
                    <a:latin typeface="Times New Roman" pitchFamily="34" charset="0"/>
                    <a:ea typeface="微软雅黑" pitchFamily="34" charset="-122"/>
                    <a:cs typeface="Times New Roman" pitchFamily="34" charset="-120"/>
                  </a:rPr>
                  <a:t>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m:rPr>
                            <m:sty m:val="p"/>
                          </m:rPr>
                          <a:rPr lang="en-US" altLang="zh-CN" sz="1800" b="0" i="0">
                            <a:solidFill>
                              <a:srgbClr val="6565FF"/>
                            </a:solidFill>
                            <a:latin typeface="Cambria Math" pitchFamily="34" charset="0"/>
                            <a:ea typeface="Cambria Math" pitchFamily="34" charset="-122"/>
                            <a:cs typeface="Cambria Math" pitchFamily="34" charset="-120"/>
                          </a:rPr>
                          <m:t>log</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m:rPr>
                            <m:sty m:val="p"/>
                          </m:rPr>
                          <a:rPr lang="en-US" altLang="zh-CN" sz="1800" b="0" i="0">
                            <a:solidFill>
                              <a:srgbClr val="6565FF"/>
                            </a:solidFill>
                            <a:latin typeface="Cambria Math" pitchFamily="34" charset="0"/>
                            <a:ea typeface="Cambria Math" pitchFamily="34" charset="-122"/>
                            <a:cs typeface="Cambria Math" pitchFamily="34" charset="-120"/>
                          </a:rPr>
                          <m:t>log</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2=1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时，</a:t>
                </a:r>
              </a:p>
              <a:p>
                <a:pPr latinLnBrk="1">
                  <a:lnSpc>
                    <a:spcPts val="3700"/>
                  </a:lnSpc>
                </a:pP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m:rPr>
                            <m:sty m:val="p"/>
                          </m:rPr>
                          <a:rPr lang="en-US" altLang="zh-CN" sz="1800" b="0" i="0">
                            <a:solidFill>
                              <a:srgbClr val="6565FF"/>
                            </a:solidFill>
                            <a:latin typeface="Cambria Math" pitchFamily="34" charset="0"/>
                            <a:ea typeface="Cambria Math" pitchFamily="34" charset="-122"/>
                            <a:cs typeface="Cambria Math" pitchFamily="34" charset="-120"/>
                          </a:rPr>
                          <m:t>log</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+1)−</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m:rPr>
                            <m:sty m:val="p"/>
                          </m:rPr>
                          <a:rPr lang="en-US" altLang="zh-CN" sz="1800" b="0" i="0">
                            <a:solidFill>
                              <a:srgbClr val="6565FF"/>
                            </a:solidFill>
                            <a:latin typeface="Cambria Math" pitchFamily="34" charset="0"/>
                            <a:ea typeface="Cambria Math" pitchFamily="34" charset="-122"/>
                            <a:cs typeface="Cambria Math" pitchFamily="34" charset="-120"/>
                          </a:rPr>
                          <m:t>log</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m:rPr>
                            <m:sty m:val="p"/>
                          </m:rPr>
                          <a:rPr lang="en-US" altLang="zh-CN" sz="1800" b="0" i="0">
                            <a:solidFill>
                              <a:srgbClr val="6565FF"/>
                            </a:solidFill>
                            <a:latin typeface="Cambria Math" pitchFamily="34" charset="0"/>
                            <a:ea typeface="Cambria Math" pitchFamily="34" charset="-122"/>
                            <a:cs typeface="Cambria Math" pitchFamily="34" charset="-120"/>
                          </a:rPr>
                          <m:t>log</m:t>
                        </m:r>
                      </m:e>
                      <m:sub>
                        <m:r>
                          <a:rPr lang="en-US" altLang="zh-CN" sz="1800" b="0" i="0">
                            <a:solidFill>
                              <a:srgbClr val="6565FF"/>
                            </a:solidFill>
                            <a:latin typeface="Cambria Math" pitchFamily="34" charset="0"/>
                            <a:ea typeface="Cambria Math" pitchFamily="34" charset="-122"/>
                            <a:cs typeface="Cambria Math" pitchFamily="34" charset="-120"/>
                          </a:rPr>
                          <m:t>2</m:t>
                        </m:r>
                      </m:sub>
                    </m:sSub>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+1</m:t>
                        </m:r>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m:t>
                        </m:r>
                      </m:den>
                    </m:f>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m:rPr>
                            <m:sty m:val="p"/>
                          </m:rPr>
                          <a:rPr lang="en-US" altLang="zh-CN" sz="1800" b="0" i="0">
                            <a:solidFill>
                              <a:srgbClr val="6565FF"/>
                            </a:solidFill>
                            <a:latin typeface="Cambria Math" pitchFamily="34" charset="0"/>
                            <a:ea typeface="Cambria Math" pitchFamily="34" charset="-122"/>
                            <a:cs typeface="Cambria Math" pitchFamily="34" charset="-120"/>
                          </a:rPr>
                          <m:t>log</m:t>
                        </m:r>
                      </m:e>
                      <m:sub>
                        <m:r>
                          <a:rPr lang="en-US" altLang="zh-CN" sz="1800" b="0" i="0">
                            <a:solidFill>
                              <a:srgbClr val="6565FF"/>
                            </a:solidFill>
                            <a:latin typeface="Cambria Math" pitchFamily="34" charset="0"/>
                            <a:ea typeface="Cambria Math" pitchFamily="34" charset="-122"/>
                            <a:cs typeface="Cambria Math" pitchFamily="34" charset="-120"/>
                          </a:rPr>
                          <m:t>2</m:t>
                        </m:r>
                      </m:sub>
                    </m:sSub>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+1+1</m:t>
                        </m:r>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m:t>
                        </m:r>
                      </m:den>
                    </m:f>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m:rPr>
                            <m:sty m:val="p"/>
                          </m:rPr>
                          <a:rPr lang="en-US" altLang="zh-CN" sz="1800" b="0" i="0">
                            <a:solidFill>
                              <a:srgbClr val="6565FF"/>
                            </a:solidFill>
                            <a:latin typeface="Cambria Math" pitchFamily="34" charset="0"/>
                            <a:ea typeface="Cambria Math" pitchFamily="34" charset="-122"/>
                            <a:cs typeface="Cambria Math" pitchFamily="34" charset="-120"/>
                          </a:rPr>
                          <m:t>log</m:t>
                        </m:r>
                      </m:e>
                      <m:sub>
                        <m:r>
                          <a:rPr lang="en-US" altLang="zh-CN" sz="1800" b="0" i="0">
                            <a:solidFill>
                              <a:srgbClr val="6565FF"/>
                            </a:solidFill>
                            <a:latin typeface="Cambria Math" pitchFamily="34" charset="0"/>
                            <a:ea typeface="Cambria Math" pitchFamily="34" charset="-122"/>
                            <a:cs typeface="Cambria Math" pitchFamily="34" charset="-120"/>
                          </a:rPr>
                          <m:t>2</m:t>
                        </m:r>
                      </m:sub>
                    </m:sSub>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+2</m:t>
                        </m:r>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m:t>
                        </m:r>
                      </m:den>
                    </m:f>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m:rPr>
                            <m:sty m:val="p"/>
                          </m:rPr>
                          <a:rPr lang="en-US" altLang="zh-CN" sz="1800" b="0" i="0">
                            <a:solidFill>
                              <a:srgbClr val="6565FF"/>
                            </a:solidFill>
                            <a:latin typeface="Cambria Math" pitchFamily="34" charset="0"/>
                            <a:ea typeface="Cambria Math" pitchFamily="34" charset="-122"/>
                            <a:cs typeface="Cambria Math" pitchFamily="34" charset="-120"/>
                          </a:rPr>
                          <m:t>log</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2=1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𝑏</m:t>
                        </m:r>
                      </m:e>
                      <m:sub>
                        <m:r>
                          <a:rPr lang="en-US" altLang="zh-CN" b="0" i="0">
                            <a:solidFill>
                              <a:srgbClr val="6565FF"/>
                            </a:solidFill>
                            <a:latin typeface="Cambria Math" pitchFamily="34" charset="0"/>
                            <a:ea typeface="Cambria Math" pitchFamily="34" charset="-122"/>
                            <a:cs typeface="Cambria Math" pitchFamily="34" charset="-120"/>
                          </a:rPr>
                          <m:t>𝑛</m:t>
                        </m:r>
                      </m:sub>
                    </m:sSub>
                    <m:r>
                      <a:rPr lang="en-US" altLang="zh-CN"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是以1为首项，1为公差的等差数列.</a:t>
                </a:r>
                <a:endParaRPr lang="en-US" altLang="zh-CN" dirty="0"/>
              </a:p>
            </p:txBody>
          </p:sp>
        </mc:Choice>
        <mc:Fallback xmlns="">
          <p:sp>
            <p:nvSpPr>
              <p:cNvPr id="4" name="QO_8_AN.62_1#b2cbf72d6?vcp=1&amp;vop=1&amp;pid=facccfd25&amp;color=36,64,97&amp;vtp=1&amp;bbb=1&amp;hb=1"/>
              <p:cNvSpPr>
                <a:spLocks noRot="1" noChangeAspect="1" noMove="1" noResize="1" noEditPoints="1" noAdjustHandles="1" noChangeArrowheads="1" noChangeShapeType="1" noTextEdit="1"/>
              </p:cNvSpPr>
              <p:nvPr/>
            </p:nvSpPr>
            <p:spPr>
              <a:xfrm>
                <a:off x="539496" y="2047988"/>
                <a:ext cx="11109960" cy="2500440"/>
              </a:xfrm>
              <a:prstGeom prst="rect">
                <a:avLst/>
              </a:prstGeom>
              <a:blipFill>
                <a:blip r:embed="rId5"/>
                <a:stretch>
                  <a:fillRect l="-1317" b="-561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8_BD.63_1#4ca154694?vcp=1&amp;vop=1&amp;pid=facccfd25&amp;color=36,64,97&amp;vtp=1&amp;bbb=1"/>
              <p:cNvSpPr/>
              <p:nvPr/>
            </p:nvSpPr>
            <p:spPr>
              <a:xfrm>
                <a:off x="539496" y="4579162"/>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求数列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的通项公式.</a:t>
                </a:r>
                <a:endParaRPr lang="en-US" altLang="zh-CN" sz="1800" dirty="0"/>
              </a:p>
            </p:txBody>
          </p:sp>
        </mc:Choice>
        <mc:Fallback xmlns="">
          <p:sp>
            <p:nvSpPr>
              <p:cNvPr id="5" name="QO_8_BD.63_1#4ca154694?vcp=1&amp;vop=1&amp;pid=facccfd25&amp;color=36,64,97&amp;vtp=1&amp;bbb=1"/>
              <p:cNvSpPr>
                <a:spLocks noRot="1" noChangeAspect="1" noMove="1" noResize="1" noEditPoints="1" noAdjustHandles="1" noChangeArrowheads="1" noChangeShapeType="1" noTextEdit="1"/>
              </p:cNvSpPr>
              <p:nvPr/>
            </p:nvSpPr>
            <p:spPr>
              <a:xfrm>
                <a:off x="539496" y="4579162"/>
                <a:ext cx="11109960" cy="363665"/>
              </a:xfrm>
              <a:prstGeom prst="rect">
                <a:avLst/>
              </a:prstGeom>
              <a:blipFill>
                <a:blip r:embed="rId6"/>
                <a:stretch>
                  <a:fillRect l="-1317"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8_AN.64_1#4ca154694?vcp=1&amp;vop=1&amp;pid=facccfd25&amp;color=36,64,97&amp;vtp=1&amp;bbb=1"/>
              <p:cNvSpPr/>
              <p:nvPr/>
            </p:nvSpPr>
            <p:spPr>
              <a:xfrm>
                <a:off x="539496" y="4952479"/>
                <a:ext cx="11109960" cy="782257"/>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【解】由（1）得</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−1)×1=</m:t>
                    </m:r>
                    <m:r>
                      <a:rPr lang="en-US" altLang="zh-CN" sz="1800" b="0" i="0">
                        <a:solidFill>
                          <a:srgbClr val="6565FF"/>
                        </a:solidFill>
                        <a:latin typeface="Cambria Math" pitchFamily="34" charset="0"/>
                        <a:ea typeface="Cambria Math" pitchFamily="34" charset="-122"/>
                        <a:cs typeface="Cambria Math" pitchFamily="34" charset="-120"/>
                      </a:rPr>
                      <m:t>𝑛</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2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+1=</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sup>
                    </m:sSup>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sup>
                    </m:sSup>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6" name="QO_8_AN.64_1#4ca154694?vcp=1&amp;vop=1&amp;pid=facccfd25&amp;color=36,64,97&amp;vtp=1&amp;bbb=1"/>
              <p:cNvSpPr>
                <a:spLocks noRot="1" noChangeAspect="1" noMove="1" noResize="1" noEditPoints="1" noAdjustHandles="1" noChangeArrowheads="1" noChangeShapeType="1" noTextEdit="1"/>
              </p:cNvSpPr>
              <p:nvPr/>
            </p:nvSpPr>
            <p:spPr>
              <a:xfrm>
                <a:off x="539496" y="4952479"/>
                <a:ext cx="11109960" cy="782257"/>
              </a:xfrm>
              <a:prstGeom prst="rect">
                <a:avLst/>
              </a:prstGeom>
              <a:blipFill>
                <a:blip r:embed="rId7"/>
                <a:stretch>
                  <a:fillRect l="-1317" b="-1782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Effect transition="in" filter="fade">
                                      <p:cBhvr>
                                        <p:cTn id="37" dur="500"/>
                                        <p:tgtEl>
                                          <p:spTgt spid="4">
                                            <p:txEl>
                                              <p:pRg st="5" end="5"/>
                                            </p:txEl>
                                          </p:spTgt>
                                        </p:tgtEl>
                                      </p:cBhvr>
                                    </p:animEffect>
                                    <p:anim calcmode="lin" valueType="num">
                                      <p:cBhvr>
                                        <p:cTn id="38"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6">
                                            <p:bg/>
                                          </p:spTgt>
                                        </p:tgtEl>
                                        <p:attrNameLst>
                                          <p:attrName>style.visibility</p:attrName>
                                        </p:attrNameLst>
                                      </p:cBhvr>
                                      <p:to>
                                        <p:strVal val="visible"/>
                                      </p:to>
                                    </p:set>
                                    <p:animEffect transition="in" filter="fade">
                                      <p:cBhvr>
                                        <p:cTn id="44" dur="500"/>
                                        <p:tgtEl>
                                          <p:spTgt spid="6">
                                            <p:bg/>
                                          </p:spTgt>
                                        </p:tgtEl>
                                      </p:cBhvr>
                                    </p:animEffect>
                                    <p:anim calcmode="lin" valueType="num">
                                      <p:cBhvr>
                                        <p:cTn id="45" dur="500" fill="hold"/>
                                        <p:tgtEl>
                                          <p:spTgt spid="6">
                                            <p:bg/>
                                          </p:spTgt>
                                        </p:tgtEl>
                                        <p:attrNameLst>
                                          <p:attrName>ppt_x</p:attrName>
                                        </p:attrNameLst>
                                      </p:cBhvr>
                                      <p:tavLst>
                                        <p:tav tm="0">
                                          <p:val>
                                            <p:strVal val="#ppt_x"/>
                                          </p:val>
                                        </p:tav>
                                        <p:tav tm="100000">
                                          <p:val>
                                            <p:strVal val="#ppt_x"/>
                                          </p:val>
                                        </p:tav>
                                      </p:tavLst>
                                    </p:anim>
                                    <p:anim calcmode="lin" valueType="num">
                                      <p:cBhvr>
                                        <p:cTn id="46" dur="500" fill="hold"/>
                                        <p:tgtEl>
                                          <p:spTgt spid="6">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6">
                                            <p:txEl>
                                              <p:pRg st="0" end="0"/>
                                            </p:txEl>
                                          </p:spTgt>
                                        </p:tgtEl>
                                        <p:attrNameLst>
                                          <p:attrName>style.visibility</p:attrName>
                                        </p:attrNameLst>
                                      </p:cBhvr>
                                      <p:to>
                                        <p:strVal val="visible"/>
                                      </p:to>
                                    </p:set>
                                    <p:animEffect transition="in" filter="fade">
                                      <p:cBhvr>
                                        <p:cTn id="49" dur="500"/>
                                        <p:tgtEl>
                                          <p:spTgt spid="6">
                                            <p:txEl>
                                              <p:pRg st="0" end="0"/>
                                            </p:txEl>
                                          </p:spTgt>
                                        </p:tgtEl>
                                      </p:cBhvr>
                                    </p:animEffect>
                                    <p:anim calcmode="lin" valueType="num">
                                      <p:cBhvr>
                                        <p:cTn id="5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6">
                                            <p:txEl>
                                              <p:pRg st="0" end="0"/>
                                            </p:tx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6">
                                            <p:txEl>
                                              <p:pRg st="1" end="1"/>
                                            </p:txEl>
                                          </p:spTgt>
                                        </p:tgtEl>
                                        <p:attrNameLst>
                                          <p:attrName>style.visibility</p:attrName>
                                        </p:attrNameLst>
                                      </p:cBhvr>
                                      <p:to>
                                        <p:strVal val="visible"/>
                                      </p:to>
                                    </p:set>
                                    <p:animEffect transition="in" filter="fade">
                                      <p:cBhvr>
                                        <p:cTn id="54" dur="500"/>
                                        <p:tgtEl>
                                          <p:spTgt spid="6">
                                            <p:txEl>
                                              <p:pRg st="1" end="1"/>
                                            </p:txEl>
                                          </p:spTgt>
                                        </p:tgtEl>
                                      </p:cBhvr>
                                    </p:animEffect>
                                    <p:anim calcmode="lin" valueType="num">
                                      <p:cBhvr>
                                        <p:cTn id="5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56" dur="5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checked= 1 &amp; amp; version = 1.0.5checked=1&amp;version=1.0.5">
    <p:spTree>
      <p:nvGrpSpPr>
        <p:cNvPr id="1" name=""/>
        <p:cNvGrpSpPr/>
        <p:nvPr/>
      </p:nvGrpSpPr>
      <p:grpSpPr>
        <a:xfrm>
          <a:off x="0" y="0"/>
          <a:ext cx="0" cy="0"/>
          <a:chOff x="0" y="0"/>
          <a:chExt cx="0" cy="0"/>
        </a:xfrm>
      </p:grpSpPr>
      <p:sp>
        <p:nvSpPr>
          <p:cNvPr id="2" name="C_6_BD#41ef29c12?vcp=1&amp;pid=06d1858c7&amp;color=101,101,255&amp;vtp=1&amp;bt=1&amp;bbb=1"/>
          <p:cNvSpPr/>
          <p:nvPr/>
        </p:nvSpPr>
        <p:spPr>
          <a:xfrm>
            <a:off x="539496" y="828000"/>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题型2</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等差数列的通项公式及应用</a:t>
            </a:r>
            <a:endParaRPr lang="en-US" altLang="zh-CN" sz="2200" dirty="0"/>
          </a:p>
        </p:txBody>
      </p:sp>
      <mc:AlternateContent xmlns:mc="http://schemas.openxmlformats.org/markup-compatibility/2006" xmlns:a14="http://schemas.microsoft.com/office/drawing/2010/main">
        <mc:Choice Requires="a14">
          <p:sp>
            <p:nvSpPr>
              <p:cNvPr id="3" name="QB_7_BD.65_1#18f06f290?vaa=1&amp;vcp=1&amp;vop=1&amp;pid=41ef29c12&amp;color=36,64,97&amp;vtp=1&amp;bbb=1"/>
              <p:cNvSpPr/>
              <p:nvPr/>
            </p:nvSpPr>
            <p:spPr>
              <a:xfrm>
                <a:off x="539496" y="1324192"/>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例3</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在等差数列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中，已知</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5</m:t>
                        </m:r>
                      </m:sub>
                    </m:sSub>
                    <m:r>
                      <a:rPr lang="en-US" altLang="zh-CN" sz="1800" b="0" i="0">
                        <a:solidFill>
                          <a:srgbClr val="244061"/>
                        </a:solidFill>
                        <a:latin typeface="Cambria Math" pitchFamily="34" charset="0"/>
                        <a:ea typeface="Cambria Math" pitchFamily="34" charset="-122"/>
                        <a:cs typeface="Cambria Math" pitchFamily="34" charset="-120"/>
                      </a:rPr>
                      <m:t>=11</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8</m:t>
                        </m:r>
                      </m:sub>
                    </m:sSub>
                    <m:r>
                      <a:rPr lang="en-US" altLang="zh-CN" sz="1800" b="0" i="0">
                        <a:solidFill>
                          <a:srgbClr val="244061"/>
                        </a:solidFill>
                        <a:latin typeface="Cambria Math" pitchFamily="34" charset="0"/>
                        <a:ea typeface="Cambria Math" pitchFamily="34" charset="-122"/>
                        <a:cs typeface="Cambria Math" pitchFamily="34" charset="-120"/>
                      </a:rPr>
                      <m:t>=5</m:t>
                    </m:r>
                  </m:oMath>
                </a14:m>
                <a:r>
                  <a:rPr lang="en-US" altLang="zh-CN" sz="1800" b="0" i="0" dirty="0">
                    <a:solidFill>
                      <a:srgbClr val="244061"/>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10</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i="0">
                    <a:solidFill>
                      <a:srgbClr val="244061"/>
                    </a:solidFill>
                    <a:latin typeface="SimSun" pitchFamily="34" charset="0"/>
                    <a:ea typeface="SimSun" pitchFamily="34" charset="-122"/>
                    <a:cs typeface="SimSun" pitchFamily="34" charset="-120"/>
                  </a:rPr>
                  <a:t>___</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B_7_BD.65_1#18f06f290?vaa=1&amp;vcp=1&amp;vop=1&amp;pid=41ef29c12&amp;color=36,64,97&amp;vtp=1&amp;bbb=1"/>
              <p:cNvSpPr>
                <a:spLocks noRot="1" noChangeAspect="1" noMove="1" noResize="1" noEditPoints="1" noAdjustHandles="1" noChangeArrowheads="1" noChangeShapeType="1" noTextEdit="1"/>
              </p:cNvSpPr>
              <p:nvPr/>
            </p:nvSpPr>
            <p:spPr>
              <a:xfrm>
                <a:off x="539496" y="1324192"/>
                <a:ext cx="11109960" cy="360680"/>
              </a:xfrm>
              <a:prstGeom prst="rect">
                <a:avLst/>
              </a:prstGeom>
              <a:blipFill>
                <a:blip r:embed="rId3"/>
                <a:stretch>
                  <a:fillRect l="-1317" t="-3390" b="-40678"/>
                </a:stretch>
              </a:blipFill>
              <a:ln/>
            </p:spPr>
            <p:txBody>
              <a:bodyPr/>
              <a:lstStyle/>
              <a:p>
                <a:r>
                  <a:rPr lang="zh-CN" altLang="en-US">
                    <a:noFill/>
                  </a:rPr>
                  <a:t> </a:t>
                </a:r>
              </a:p>
            </p:txBody>
          </p:sp>
        </mc:Fallback>
      </mc:AlternateContent>
      <p:sp>
        <p:nvSpPr>
          <p:cNvPr id="4" name="QB_7_AN.67_1#18f06f290.blank?vaa=1&amp;vcp=1&amp;vop=1&amp;pid=41ef29c12&amp;color=36,64,97&amp;vpa=9&amp;vtp=1"/>
          <p:cNvSpPr/>
          <p:nvPr/>
        </p:nvSpPr>
        <p:spPr>
          <a:xfrm>
            <a:off x="6176423" y="1282282"/>
            <a:ext cx="280988" cy="363665"/>
          </a:xfrm>
          <a:prstGeom prst="rect">
            <a:avLst/>
          </a:prstGeom>
          <a:noFill/>
          <a:ln/>
        </p:spPr>
        <p:txBody>
          <a:bodyPr wrap="none" lIns="0" tIns="0" rIns="0" bIns="0" rtlCol="0" anchor="t"/>
          <a:lstStyle/>
          <a:p>
            <a:pPr algn="ctr" latinLnBrk="1">
              <a:lnSpc>
                <a:spcPts val="3200"/>
              </a:lnSpc>
            </a:pPr>
            <a:r>
              <a:rPr lang="en-US" altLang="zh-CN" b="0" i="0" dirty="0">
                <a:solidFill>
                  <a:srgbClr val="6565FF"/>
                </a:solidFill>
                <a:latin typeface="Times New Roman" pitchFamily="34" charset="0"/>
                <a:ea typeface="微软雅黑" pitchFamily="34" charset="-122"/>
                <a:cs typeface="Times New Roman" pitchFamily="34" charset="-120"/>
              </a:rPr>
              <a:t>1</a:t>
            </a:r>
            <a:endParaRPr lang="en-US" altLang="zh-CN" dirty="0"/>
          </a:p>
        </p:txBody>
      </p:sp>
      <mc:AlternateContent xmlns:mc="http://schemas.openxmlformats.org/markup-compatibility/2006" xmlns:a14="http://schemas.microsoft.com/office/drawing/2010/main">
        <mc:Choice Requires="a14">
          <p:sp>
            <p:nvSpPr>
              <p:cNvPr id="5" name="QB_7_AS.66_1#18f06f290?vaa=1&amp;vcp=1&amp;vop=1&amp;pid=41ef29c12&amp;color=36,64,97&amp;vtp=1&amp;bbb=1&amp;hb=1"/>
              <p:cNvSpPr/>
              <p:nvPr/>
            </p:nvSpPr>
            <p:spPr>
              <a:xfrm>
                <a:off x="539496" y="1688171"/>
                <a:ext cx="11109960" cy="38354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方法一：设</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（提示：设通项公式，列方程组求解）</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5300"/>
                  </a:lnSpc>
                </a:pPr>
                <a:r>
                  <a:rPr lang="en-US" altLang="zh-CN" b="0" i="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d>
                      <m:dPr>
                        <m:begChr m:val="{"/>
                        <m:end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5</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+(5−1)</m:t>
                            </m:r>
                            <m:r>
                              <a:rPr lang="en-US" altLang="zh-CN" sz="1800" b="0" i="0">
                                <a:solidFill>
                                  <a:srgbClr val="003760"/>
                                </a:solidFill>
                                <a:latin typeface="Cambria Math" pitchFamily="34" charset="0"/>
                                <a:ea typeface="Cambria Math" pitchFamily="34" charset="-122"/>
                                <a:cs typeface="Cambria Math" pitchFamily="34" charset="-120"/>
                              </a:rPr>
                              <m:t>𝑑</m:t>
                            </m:r>
                            <m:r>
                              <a:rPr lang="en-US" altLang="zh-CN" sz="1800" b="0" i="0">
                                <a:solidFill>
                                  <a:srgbClr val="003760"/>
                                </a:solidFill>
                                <a:latin typeface="Cambria Math" pitchFamily="34" charset="0"/>
                                <a:ea typeface="Cambria Math" pitchFamily="34" charset="-122"/>
                                <a:cs typeface="Cambria Math" pitchFamily="34" charset="-120"/>
                              </a:rPr>
                              <m:t>,</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8</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+(8−1)</m:t>
                            </m:r>
                            <m:r>
                              <a:rPr lang="en-US" altLang="zh-CN" sz="1800" b="0" i="0">
                                <a:solidFill>
                                  <a:srgbClr val="003760"/>
                                </a:solidFill>
                                <a:latin typeface="Cambria Math" pitchFamily="34" charset="0"/>
                                <a:ea typeface="Cambria Math" pitchFamily="34" charset="-122"/>
                                <a:cs typeface="Cambria Math" pitchFamily="34" charset="-120"/>
                              </a:rPr>
                              <m:t>𝑑</m:t>
                            </m:r>
                            <m:r>
                              <a:rPr lang="en-US" altLang="zh-CN" sz="1800" b="0" i="0">
                                <a:solidFill>
                                  <a:srgbClr val="003760"/>
                                </a:solidFill>
                                <a:latin typeface="Cambria Math" pitchFamily="34" charset="0"/>
                                <a:ea typeface="Cambria Math" pitchFamily="34" charset="-122"/>
                                <a:cs typeface="Cambria Math" pitchFamily="34" charset="-120"/>
                              </a:rPr>
                              <m:t>,</m:t>
                            </m:r>
                          </m:e>
                        </m:eqArr>
                      </m:e>
                    </m:d>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d>
                      <m:dPr>
                        <m:begChr m:val="{"/>
                        <m:end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11=</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+4</m:t>
                            </m:r>
                            <m:r>
                              <a:rPr lang="en-US" altLang="zh-CN" sz="1800" b="0" i="0">
                                <a:solidFill>
                                  <a:srgbClr val="003760"/>
                                </a:solidFill>
                                <a:latin typeface="Cambria Math" pitchFamily="34" charset="0"/>
                                <a:ea typeface="Cambria Math" pitchFamily="34" charset="-122"/>
                                <a:cs typeface="Cambria Math" pitchFamily="34" charset="-120"/>
                              </a:rPr>
                              <m:t>𝑑</m:t>
                            </m:r>
                            <m:r>
                              <a:rPr lang="en-US" altLang="zh-CN" sz="1800" b="0" i="0">
                                <a:solidFill>
                                  <a:srgbClr val="003760"/>
                                </a:solidFill>
                                <a:latin typeface="Cambria Math" pitchFamily="34" charset="0"/>
                                <a:ea typeface="Cambria Math" pitchFamily="34" charset="-122"/>
                                <a:cs typeface="Cambria Math" pitchFamily="34" charset="-120"/>
                              </a:rPr>
                              <m:t>,</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5=</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+7</m:t>
                            </m:r>
                            <m:r>
                              <a:rPr lang="en-US" altLang="zh-CN" sz="1800" b="0" i="0">
                                <a:solidFill>
                                  <a:srgbClr val="003760"/>
                                </a:solidFill>
                                <a:latin typeface="Cambria Math" pitchFamily="34" charset="0"/>
                                <a:ea typeface="Cambria Math" pitchFamily="34" charset="-122"/>
                                <a:cs typeface="Cambria Math" pitchFamily="34" charset="-120"/>
                              </a:rPr>
                              <m:t>𝑑</m:t>
                            </m:r>
                            <m:r>
                              <a:rPr lang="en-US" altLang="zh-CN" sz="1800" b="0" i="0">
                                <a:solidFill>
                                  <a:srgbClr val="003760"/>
                                </a:solidFill>
                                <a:latin typeface="Cambria Math" pitchFamily="34" charset="0"/>
                                <a:ea typeface="Cambria Math" pitchFamily="34" charset="-122"/>
                                <a:cs typeface="Cambria Math" pitchFamily="34" charset="-120"/>
                              </a:rPr>
                              <m:t>,</m:t>
                            </m:r>
                          </m:e>
                        </m:eqArr>
                      </m:e>
                    </m:d>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d>
                      <m:dPr>
                        <m:begChr m:val="{"/>
                        <m:end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=19,</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𝑑</m:t>
                            </m:r>
                            <m:r>
                              <a:rPr lang="en-US" altLang="zh-CN" sz="1800" b="0" i="0">
                                <a:solidFill>
                                  <a:srgbClr val="003760"/>
                                </a:solidFill>
                                <a:latin typeface="Cambria Math" pitchFamily="34" charset="0"/>
                                <a:ea typeface="Cambria Math" pitchFamily="34" charset="-122"/>
                                <a:cs typeface="Cambria Math" pitchFamily="34" charset="-120"/>
                              </a:rPr>
                              <m:t>=−2,</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+21</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10</m:t>
                        </m:r>
                      </m:sub>
                    </m:sSub>
                    <m:r>
                      <a:rPr lang="en-US" altLang="zh-CN" sz="1800" b="0" i="0">
                        <a:solidFill>
                          <a:srgbClr val="003760"/>
                        </a:solidFill>
                        <a:latin typeface="Cambria Math" pitchFamily="34" charset="0"/>
                        <a:ea typeface="Cambria Math" pitchFamily="34" charset="-122"/>
                        <a:cs typeface="Cambria Math" pitchFamily="34" charset="-120"/>
                      </a:rPr>
                      <m:t>=(−2)×10+21=1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方</a:t>
                </a:r>
                <a:r>
                  <a:rPr lang="en-US" altLang="zh-CN" sz="1800" b="0" i="0">
                    <a:solidFill>
                      <a:srgbClr val="003760"/>
                    </a:solidFill>
                    <a:latin typeface="Times New Roman" pitchFamily="34" charset="0"/>
                    <a:ea typeface="微软雅黑" pitchFamily="34" charset="-122"/>
                    <a:cs typeface="Times New Roman" pitchFamily="34" charset="-120"/>
                  </a:rPr>
                  <a:t>法二</a:t>
                </a:r>
                <a:r>
                  <a:rPr lang="en-US" altLang="zh-CN" sz="1800" b="0" i="0" dirty="0">
                    <a:solidFill>
                      <a:srgbClr val="003760"/>
                    </a:solidFill>
                    <a:latin typeface="Times New Roman" pitchFamily="34" charset="0"/>
                    <a:ea typeface="微软雅黑" pitchFamily="34" charset="-122"/>
                    <a:cs typeface="Times New Roman" pitchFamily="34" charset="-120"/>
                  </a:rPr>
                  <a:t>：设数列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的公差为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𝑑</m:t>
                    </m:r>
                  </m:oMath>
                </a14:m>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8</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5</m:t>
                        </m:r>
                      </m:sub>
                    </m:sSub>
                    <m:r>
                      <a:rPr lang="en-US" altLang="zh-CN" sz="1800" b="0" i="0">
                        <a:solidFill>
                          <a:srgbClr val="003760"/>
                        </a:solidFill>
                        <a:latin typeface="Cambria Math" pitchFamily="34" charset="0"/>
                        <a:ea typeface="Cambria Math" pitchFamily="34" charset="-122"/>
                        <a:cs typeface="Cambria Math" pitchFamily="34" charset="-120"/>
                      </a:rPr>
                      <m:t>+(8−5)</m:t>
                    </m:r>
                    <m:r>
                      <a:rPr lang="en-US" altLang="zh-CN" sz="1800" b="0" i="0">
                        <a:solidFill>
                          <a:srgbClr val="003760"/>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（提示：运用通项公式的变形求解）</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44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𝑑</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8</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5</m:t>
                            </m:r>
                          </m:sub>
                        </m:sSub>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10</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8</m:t>
                        </m:r>
                      </m:sub>
                    </m:sSub>
                    <m:r>
                      <a:rPr lang="en-US" altLang="zh-CN" sz="1800" b="0" i="0">
                        <a:solidFill>
                          <a:srgbClr val="003760"/>
                        </a:solidFill>
                        <a:latin typeface="Cambria Math" pitchFamily="34" charset="0"/>
                        <a:ea typeface="Cambria Math" pitchFamily="34" charset="-122"/>
                        <a:cs typeface="Cambria Math" pitchFamily="34" charset="-120"/>
                      </a:rPr>
                      <m:t>+(10−8)</m:t>
                    </m:r>
                    <m:r>
                      <a:rPr lang="en-US" altLang="zh-CN" sz="1800" b="0" i="0">
                        <a:solidFill>
                          <a:srgbClr val="003760"/>
                        </a:solidFill>
                        <a:latin typeface="Cambria Math" pitchFamily="34" charset="0"/>
                        <a:ea typeface="Cambria Math" pitchFamily="34" charset="-122"/>
                        <a:cs typeface="Cambria Math" pitchFamily="34" charset="-120"/>
                      </a:rPr>
                      <m:t>𝑑</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5300"/>
                  </a:lnSpc>
                </a:pPr>
                <a:r>
                  <a:rPr lang="en-US" altLang="zh-CN" b="0" i="0">
                    <a:solidFill>
                      <a:srgbClr val="003760"/>
                    </a:solidFill>
                    <a:latin typeface="Times New Roman" pitchFamily="34" charset="0"/>
                    <a:ea typeface="微软雅黑" pitchFamily="34" charset="-122"/>
                    <a:cs typeface="Times New Roman" pitchFamily="34" charset="-120"/>
                  </a:rPr>
                  <a:t>方</a:t>
                </a:r>
                <a:r>
                  <a:rPr lang="en-US" altLang="zh-CN" sz="1800" b="0" i="0">
                    <a:solidFill>
                      <a:srgbClr val="003760"/>
                    </a:solidFill>
                    <a:latin typeface="Times New Roman" pitchFamily="34" charset="0"/>
                    <a:ea typeface="微软雅黑" pitchFamily="34" charset="-122"/>
                    <a:cs typeface="Times New Roman" pitchFamily="34" charset="-120"/>
                  </a:rPr>
                  <a:t>法三</a:t>
                </a:r>
                <a:r>
                  <a:rPr lang="en-US" altLang="zh-CN" sz="1800" b="0" i="0" dirty="0">
                    <a:solidFill>
                      <a:srgbClr val="003760"/>
                    </a:solidFill>
                    <a:latin typeface="Times New Roman" pitchFamily="34" charset="0"/>
                    <a:ea typeface="微软雅黑" pitchFamily="34" charset="-122"/>
                    <a:cs typeface="Times New Roman" pitchFamily="34" charset="-120"/>
                  </a:rPr>
                  <a:t>：设</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𝐴𝑛</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𝐵</m:t>
                    </m:r>
                  </m:oMath>
                </a14:m>
                <a:r>
                  <a:rPr lang="en-US" altLang="zh-CN" sz="1800" b="0" i="0" dirty="0">
                    <a:solidFill>
                      <a:srgbClr val="003760"/>
                    </a:solidFill>
                    <a:latin typeface="Times New Roman" pitchFamily="34" charset="0"/>
                    <a:ea typeface="微软雅黑" pitchFamily="34" charset="-122"/>
                    <a:cs typeface="Times New Roman" pitchFamily="34" charset="-120"/>
                  </a:rPr>
                  <a:t>是常数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FF8827"/>
                    </a:solidFill>
                    <a:latin typeface="Times New Roman" pitchFamily="34" charset="0"/>
                    <a:ea typeface="微软雅黑" pitchFamily="34" charset="-122"/>
                    <a:cs typeface="Times New Roman" pitchFamily="34" charset="-120"/>
                  </a:rPr>
                  <a:t>（提示：利用等差数列与一次函数的关系求解）</a:t>
                </a:r>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d>
                      <m:dPr>
                        <m:begChr m:val="{"/>
                        <m:endChr m:val=""/>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5</m:t>
                                </m:r>
                              </m:sub>
                            </m:sSub>
                            <m:r>
                              <a:rPr lang="en-US" altLang="zh-CN" sz="1800" b="0" i="0">
                                <a:solidFill>
                                  <a:srgbClr val="003760"/>
                                </a:solidFill>
                                <a:latin typeface="Cambria Math" pitchFamily="34" charset="0"/>
                                <a:ea typeface="Cambria Math" pitchFamily="34" charset="-122"/>
                                <a:cs typeface="Cambria Math" pitchFamily="34" charset="-120"/>
                              </a:rPr>
                              <m:t>=5</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8</m:t>
                                </m:r>
                              </m:sub>
                            </m:sSub>
                            <m:r>
                              <a:rPr lang="en-US" altLang="zh-CN" sz="1800" b="0" i="0">
                                <a:solidFill>
                                  <a:srgbClr val="003760"/>
                                </a:solidFill>
                                <a:latin typeface="Cambria Math" pitchFamily="34" charset="0"/>
                                <a:ea typeface="Cambria Math" pitchFamily="34" charset="-122"/>
                                <a:cs typeface="Cambria Math" pitchFamily="34" charset="-120"/>
                              </a:rPr>
                              <m:t>=8</m:t>
                            </m:r>
                            <m:r>
                              <a:rPr lang="en-US" altLang="zh-CN" sz="1800" b="0" i="0">
                                <a:solidFill>
                                  <a:srgbClr val="003760"/>
                                </a:solidFill>
                                <a:latin typeface="Cambria Math" pitchFamily="34" charset="0"/>
                                <a:ea typeface="Cambria Math" pitchFamily="34" charset="-122"/>
                                <a:cs typeface="Cambria Math" pitchFamily="34" charset="-120"/>
                              </a:rPr>
                              <m:t>𝐴</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𝐵</m:t>
                            </m:r>
                            <m:r>
                              <a:rPr lang="en-US" altLang="zh-CN" sz="1800" b="0" i="0">
                                <a:solidFill>
                                  <a:srgbClr val="003760"/>
                                </a:solidFill>
                                <a:latin typeface="Cambria Math" pitchFamily="34" charset="0"/>
                                <a:ea typeface="Cambria Math" pitchFamily="34" charset="-122"/>
                                <a:cs typeface="Cambria Math" pitchFamily="34" charset="-120"/>
                              </a:rPr>
                              <m:t>,</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即</a:t>
                </a:r>
              </a:p>
              <a:p>
                <a:pPr latinLnBrk="1">
                  <a:lnSpc>
                    <a:spcPts val="5300"/>
                  </a:lnSpc>
                </a:pPr>
                <a14:m>
                  <m:oMath xmlns:m="http://schemas.openxmlformats.org/officeDocument/2006/math">
                    <m:d>
                      <m:dPr>
                        <m:begChr m:val="{"/>
                        <m:endChr m:val=""/>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b="0" i="0">
                                <a:solidFill>
                                  <a:srgbClr val="003760"/>
                                </a:solidFill>
                                <a:latin typeface="Cambria Math" pitchFamily="34" charset="0"/>
                                <a:ea typeface="Cambria Math" pitchFamily="34" charset="-122"/>
                                <a:cs typeface="Cambria Math" pitchFamily="34" charset="-120"/>
                              </a:rPr>
                              <m:t>11=5</m:t>
                            </m:r>
                            <m:r>
                              <a:rPr lang="en-US" altLang="zh-CN" b="0" i="0">
                                <a:solidFill>
                                  <a:srgbClr val="003760"/>
                                </a:solidFill>
                                <a:latin typeface="Cambria Math" pitchFamily="34" charset="0"/>
                                <a:ea typeface="Cambria Math" pitchFamily="34" charset="-122"/>
                                <a:cs typeface="Cambria Math" pitchFamily="34" charset="-120"/>
                              </a:rPr>
                              <m:t>𝐴</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𝐵</m:t>
                            </m:r>
                            <m:r>
                              <a:rPr lang="en-US" altLang="zh-CN" b="0" i="0">
                                <a:solidFill>
                                  <a:srgbClr val="003760"/>
                                </a:solidFill>
                                <a:latin typeface="Cambria Math" pitchFamily="34" charset="0"/>
                                <a:ea typeface="Cambria Math" pitchFamily="34" charset="-122"/>
                                <a:cs typeface="Cambria Math" pitchFamily="34" charset="-120"/>
                              </a:rPr>
                              <m:t>,</m:t>
                            </m:r>
                          </m:e>
                          <m:e>
                            <m:r>
                              <a:rPr lang="en-US" altLang="zh-CN"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b="0" i="0">
                                <a:solidFill>
                                  <a:srgbClr val="003760"/>
                                </a:solidFill>
                                <a:latin typeface="Cambria Math" pitchFamily="34" charset="0"/>
                                <a:ea typeface="Cambria Math" pitchFamily="34" charset="-122"/>
                                <a:cs typeface="Cambria Math" pitchFamily="34" charset="-120"/>
                              </a:rPr>
                              <m:t>5=8</m:t>
                            </m:r>
                            <m:r>
                              <a:rPr lang="en-US" altLang="zh-CN" b="0" i="0">
                                <a:solidFill>
                                  <a:srgbClr val="003760"/>
                                </a:solidFill>
                                <a:latin typeface="Cambria Math" pitchFamily="34" charset="0"/>
                                <a:ea typeface="Cambria Math" pitchFamily="34" charset="-122"/>
                                <a:cs typeface="Cambria Math" pitchFamily="34" charset="-120"/>
                              </a:rPr>
                              <m:t>𝐴</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𝐵</m:t>
                            </m:r>
                            <m:r>
                              <a:rPr lang="en-US" altLang="zh-CN" b="0" i="0">
                                <a:solidFill>
                                  <a:srgbClr val="003760"/>
                                </a:solidFill>
                                <a:latin typeface="Cambria Math" pitchFamily="34" charset="0"/>
                                <a:ea typeface="Cambria Math" pitchFamily="34" charset="-122"/>
                                <a:cs typeface="Cambria Math" pitchFamily="34" charset="-120"/>
                              </a:rPr>
                              <m:t>,</m:t>
                            </m:r>
                          </m:e>
                        </m:eqArr>
                      </m:e>
                    </m:d>
                  </m:oMath>
                </a14:m>
                <a:r>
                  <a:rPr lang="en-US" altLang="zh-CN"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d>
                      <m:dPr>
                        <m:begChr m:val="{"/>
                        <m:endChr m:val=""/>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b="0" i="0">
                                <a:solidFill>
                                  <a:srgbClr val="003760"/>
                                </a:solidFill>
                                <a:latin typeface="Cambria Math" pitchFamily="34" charset="0"/>
                                <a:ea typeface="Cambria Math" pitchFamily="34" charset="-122"/>
                                <a:cs typeface="Cambria Math" pitchFamily="34" charset="-120"/>
                              </a:rPr>
                              <m:t>𝐴</m:t>
                            </m:r>
                            <m:r>
                              <a:rPr lang="en-US" altLang="zh-CN" b="0" i="0">
                                <a:solidFill>
                                  <a:srgbClr val="003760"/>
                                </a:solidFill>
                                <a:latin typeface="Cambria Math" pitchFamily="34" charset="0"/>
                                <a:ea typeface="Cambria Math" pitchFamily="34" charset="-122"/>
                                <a:cs typeface="Cambria Math" pitchFamily="34" charset="-120"/>
                              </a:rPr>
                              <m:t>=−2,</m:t>
                            </m:r>
                          </m:e>
                          <m:e>
                            <m:r>
                              <a:rPr lang="en-US" altLang="zh-CN"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b="0" i="0">
                                <a:solidFill>
                                  <a:srgbClr val="003760"/>
                                </a:solidFill>
                                <a:latin typeface="Cambria Math" pitchFamily="34" charset="0"/>
                                <a:ea typeface="Cambria Math" pitchFamily="34" charset="-122"/>
                                <a:cs typeface="Cambria Math" pitchFamily="34" charset="-120"/>
                              </a:rPr>
                              <m:t>𝐵</m:t>
                            </m:r>
                            <m:r>
                              <a:rPr lang="en-US" altLang="zh-CN" b="0" i="0">
                                <a:solidFill>
                                  <a:srgbClr val="003760"/>
                                </a:solidFill>
                                <a:latin typeface="Cambria Math" pitchFamily="34" charset="0"/>
                                <a:ea typeface="Cambria Math" pitchFamily="34" charset="-122"/>
                                <a:cs typeface="Cambria Math" pitchFamily="34" charset="-120"/>
                              </a:rPr>
                              <m:t>=21,</m:t>
                            </m:r>
                          </m:e>
                        </m:eqArr>
                      </m:e>
                    </m:d>
                  </m:oMath>
                </a14:m>
                <a:r>
                  <a:rPr lang="en-US" altLang="zh-CN"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𝑛</m:t>
                        </m:r>
                      </m:sub>
                    </m:sSub>
                    <m:r>
                      <a:rPr lang="en-US" altLang="zh-CN" b="0" i="0">
                        <a:solidFill>
                          <a:srgbClr val="003760"/>
                        </a:solidFill>
                        <a:latin typeface="Cambria Math" pitchFamily="34" charset="0"/>
                        <a:ea typeface="Cambria Math" pitchFamily="34" charset="-122"/>
                        <a:cs typeface="Cambria Math" pitchFamily="34" charset="-120"/>
                      </a:rPr>
                      <m:t>=−2</m:t>
                    </m:r>
                    <m:r>
                      <a:rPr lang="en-US" altLang="zh-CN" b="0" i="0">
                        <a:solidFill>
                          <a:srgbClr val="003760"/>
                        </a:solidFill>
                        <a:latin typeface="Cambria Math" pitchFamily="34" charset="0"/>
                        <a:ea typeface="Cambria Math" pitchFamily="34" charset="-122"/>
                        <a:cs typeface="Cambria Math" pitchFamily="34" charset="-120"/>
                      </a:rPr>
                      <m:t>𝑛</m:t>
                    </m:r>
                    <m:r>
                      <a:rPr lang="en-US" altLang="zh-CN" b="0" i="0">
                        <a:solidFill>
                          <a:srgbClr val="003760"/>
                        </a:solidFill>
                        <a:latin typeface="Cambria Math" pitchFamily="34" charset="0"/>
                        <a:ea typeface="Cambria Math" pitchFamily="34" charset="-122"/>
                        <a:cs typeface="Cambria Math" pitchFamily="34" charset="-120"/>
                      </a:rPr>
                      <m:t>+21</m:t>
                    </m:r>
                  </m:oMath>
                </a14:m>
                <a:r>
                  <a:rPr lang="en-US" altLang="zh-CN"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10</m:t>
                        </m:r>
                      </m:sub>
                    </m:sSub>
                    <m:r>
                      <a:rPr lang="en-US" altLang="zh-CN"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5" name="QB_7_AS.66_1#18f06f290?vaa=1&amp;vcp=1&amp;vop=1&amp;pid=41ef29c12&amp;color=36,64,97&amp;vtp=1&amp;bbb=1&amp;hb=1"/>
              <p:cNvSpPr>
                <a:spLocks noRot="1" noChangeAspect="1" noMove="1" noResize="1" noEditPoints="1" noAdjustHandles="1" noChangeArrowheads="1" noChangeShapeType="1" noTextEdit="1"/>
              </p:cNvSpPr>
              <p:nvPr/>
            </p:nvSpPr>
            <p:spPr>
              <a:xfrm>
                <a:off x="539496" y="1688171"/>
                <a:ext cx="11109960" cy="3835400"/>
              </a:xfrm>
              <a:prstGeom prst="rect">
                <a:avLst/>
              </a:prstGeom>
              <a:blipFill>
                <a:blip r:embed="rId4"/>
                <a:stretch>
                  <a:fillRect l="-1317" b="-15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5">
                                            <p:txEl>
                                              <p:pRg st="6" end="6"/>
                                            </p:txEl>
                                          </p:spTgt>
                                        </p:tgtEl>
                                        <p:attrNameLst>
                                          <p:attrName>style.visibility</p:attrName>
                                        </p:attrNameLst>
                                      </p:cBhvr>
                                      <p:to>
                                        <p:strVal val="visible"/>
                                      </p:to>
                                    </p:set>
                                    <p:animEffect transition="in" filter="fade">
                                      <p:cBhvr>
                                        <p:cTn id="42" dur="500"/>
                                        <p:tgtEl>
                                          <p:spTgt spid="5">
                                            <p:txEl>
                                              <p:pRg st="6" end="6"/>
                                            </p:txEl>
                                          </p:spTgt>
                                        </p:tgtEl>
                                      </p:cBhvr>
                                    </p:animEffect>
                                    <p:anim calcmode="lin" valueType="num">
                                      <p:cBhvr>
                                        <p:cTn id="43"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4">
                                            <p:bg/>
                                          </p:spTgt>
                                        </p:tgtEl>
                                        <p:attrNameLst>
                                          <p:attrName>style.visibility</p:attrName>
                                        </p:attrNameLst>
                                      </p:cBhvr>
                                      <p:to>
                                        <p:strVal val="visible"/>
                                      </p:to>
                                    </p:set>
                                    <p:animEffect transition="in" filter="fade">
                                      <p:cBhvr>
                                        <p:cTn id="49" dur="500"/>
                                        <p:tgtEl>
                                          <p:spTgt spid="4">
                                            <p:bg/>
                                          </p:spTgt>
                                        </p:tgtEl>
                                      </p:cBhvr>
                                    </p:animEffect>
                                    <p:anim calcmode="lin" valueType="num">
                                      <p:cBhvr>
                                        <p:cTn id="50" dur="500" fill="hold"/>
                                        <p:tgtEl>
                                          <p:spTgt spid="4">
                                            <p:bg/>
                                          </p:spTgt>
                                        </p:tgtEl>
                                        <p:attrNameLst>
                                          <p:attrName>ppt_x</p:attrName>
                                        </p:attrNameLst>
                                      </p:cBhvr>
                                      <p:tavLst>
                                        <p:tav tm="0">
                                          <p:val>
                                            <p:strVal val="#ppt_x"/>
                                          </p:val>
                                        </p:tav>
                                        <p:tav tm="100000">
                                          <p:val>
                                            <p:strVal val="#ppt_x"/>
                                          </p:val>
                                        </p:tav>
                                      </p:tavLst>
                                    </p:anim>
                                    <p:anim calcmode="lin" valueType="num">
                                      <p:cBhvr>
                                        <p:cTn id="51" dur="500" fill="hold"/>
                                        <p:tgtEl>
                                          <p:spTgt spid="4">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4">
                                            <p:txEl>
                                              <p:pRg st="0" end="0"/>
                                            </p:txEl>
                                          </p:spTgt>
                                        </p:tgtEl>
                                        <p:attrNameLst>
                                          <p:attrName>style.visibility</p:attrName>
                                        </p:attrNameLst>
                                      </p:cBhvr>
                                      <p:to>
                                        <p:strVal val="visible"/>
                                      </p:to>
                                    </p:set>
                                    <p:animEffect transition="in" filter="fade">
                                      <p:cBhvr>
                                        <p:cTn id="54" dur="500"/>
                                        <p:tgtEl>
                                          <p:spTgt spid="4">
                                            <p:txEl>
                                              <p:pRg st="0" end="0"/>
                                            </p:txEl>
                                          </p:spTgt>
                                        </p:tgtEl>
                                      </p:cBhvr>
                                    </p:animEffect>
                                    <p:anim calcmode="lin" valueType="num">
                                      <p:cBhvr>
                                        <p:cTn id="5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7_EX.69_1#18f06f290?vaa=1&amp;vcp=1&amp;vop=1&amp;pid=41ef29c12&amp;color=36,64,97&amp;vtp=1&amp;bt=1&amp;bbb=1&amp;hb=1"/>
              <p:cNvSpPr/>
              <p:nvPr/>
            </p:nvSpPr>
            <p:spPr>
              <a:xfrm>
                <a:off x="539496" y="2810877"/>
                <a:ext cx="11109960" cy="144653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【方法总结】</a:t>
                </a:r>
                <a:r>
                  <a:rPr lang="en-US" altLang="zh-CN" sz="1800" b="0" i="0" dirty="0">
                    <a:solidFill>
                      <a:srgbClr val="244061"/>
                    </a:solidFill>
                    <a:latin typeface="Times New Roman" pitchFamily="34" charset="0"/>
                    <a:ea typeface="微软雅黑" pitchFamily="34" charset="-122"/>
                    <a:cs typeface="Times New Roman" pitchFamily="34" charset="-120"/>
                  </a:rPr>
                  <a:t>已知等差数列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中的两项</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𝑚</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，利用通项公式求</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和</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，运用了方程的思想.一般地</a:t>
                </a:r>
                <a:r>
                  <a:rPr lang="en-US" altLang="zh-CN" sz="1800" b="0" i="0">
                    <a:solidFill>
                      <a:srgbClr val="244061"/>
                    </a:solidFill>
                    <a:latin typeface="Times New Roman" pitchFamily="34" charset="0"/>
                    <a:ea typeface="微软雅黑" pitchFamily="34" charset="-122"/>
                    <a:cs typeface="Times New Roman" pitchFamily="34" charset="-120"/>
                  </a:rPr>
                  <a:t>，由</a:t>
                </a:r>
              </a:p>
              <a:p>
                <a:pPr latinLnBrk="1">
                  <a:lnSpc>
                    <a:spcPts val="5300"/>
                  </a:lnSpc>
                </a:pP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𝑚</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𝑎</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𝑏</m:t>
                    </m:r>
                  </m:oMath>
                </a14:m>
                <a:r>
                  <a:rPr lang="en-US" altLang="zh-CN" sz="1800" b="0" i="0" dirty="0">
                    <a:solidFill>
                      <a:srgbClr val="244061"/>
                    </a:solidFill>
                    <a:latin typeface="Times New Roman" pitchFamily="34" charset="0"/>
                    <a:ea typeface="微软雅黑" pitchFamily="34" charset="-122"/>
                    <a:cs typeface="Times New Roman" pitchFamily="34" charset="-120"/>
                  </a:rPr>
                  <a:t>，得关于</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和</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𝑑</m:t>
                    </m:r>
                  </m:oMath>
                </a14:m>
                <a:r>
                  <a:rPr lang="en-US" altLang="zh-CN" sz="1800" b="0" i="0" dirty="0">
                    <a:solidFill>
                      <a:srgbClr val="244061"/>
                    </a:solidFill>
                    <a:latin typeface="Times New Roman" pitchFamily="34" charset="0"/>
                    <a:ea typeface="微软雅黑" pitchFamily="34" charset="-122"/>
                    <a:cs typeface="Times New Roman" pitchFamily="34" charset="-120"/>
                  </a:rPr>
                  <a:t>的方程组</a:t>
                </a:r>
                <a14:m>
                  <m:oMath xmlns:m="http://schemas.openxmlformats.org/officeDocument/2006/math">
                    <m:d>
                      <m:dPr>
                        <m:begChr m:val="{"/>
                        <m:endChr m:val=""/>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𝑚</m:t>
                            </m:r>
                            <m:r>
                              <a:rPr lang="en-US" altLang="zh-CN" sz="1800" b="0" i="0">
                                <a:solidFill>
                                  <a:srgbClr val="244061"/>
                                </a:solidFill>
                                <a:latin typeface="Cambria Math" pitchFamily="34" charset="0"/>
                                <a:ea typeface="Cambria Math" pitchFamily="34" charset="-122"/>
                                <a:cs typeface="Cambria Math" pitchFamily="34" charset="-120"/>
                              </a:rPr>
                              <m:t>−1)</m:t>
                            </m:r>
                            <m:r>
                              <a:rPr lang="en-US" altLang="zh-CN" sz="1800" b="0" i="0">
                                <a:solidFill>
                                  <a:srgbClr val="244061"/>
                                </a:solidFill>
                                <a:latin typeface="Cambria Math" pitchFamily="34" charset="0"/>
                                <a:ea typeface="Cambria Math" pitchFamily="34" charset="-122"/>
                                <a:cs typeface="Cambria Math" pitchFamily="34" charset="-120"/>
                              </a:rPr>
                              <m:t>𝑑</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𝑎</m:t>
                            </m:r>
                            <m:r>
                              <a:rPr lang="en-US" altLang="zh-CN" sz="1800" b="0" i="0">
                                <a:solidFill>
                                  <a:srgbClr val="244061"/>
                                </a:solidFill>
                                <a:latin typeface="Cambria Math" pitchFamily="34" charset="0"/>
                                <a:ea typeface="Cambria Math" pitchFamily="34" charset="-122"/>
                                <a:cs typeface="Cambria Math" pitchFamily="34" charset="-120"/>
                              </a:rPr>
                              <m:t>,</m:t>
                            </m:r>
                          </m:e>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r>
                              <a:rPr lang="en-US" altLang="zh-CN" sz="1800" b="0" i="0">
                                <a:solidFill>
                                  <a:srgbClr val="244061"/>
                                </a:solidFill>
                                <a:latin typeface="Cambria Math" pitchFamily="34" charset="0"/>
                                <a:ea typeface="Cambria Math" pitchFamily="34" charset="-122"/>
                                <a:cs typeface="Cambria Math" pitchFamily="34" charset="-120"/>
                              </a:rPr>
                              <m:t>𝑑</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𝑏</m:t>
                            </m:r>
                            <m:r>
                              <a:rPr lang="en-US" altLang="zh-CN" sz="1800" b="0" i="0">
                                <a:solidFill>
                                  <a:srgbClr val="244061"/>
                                </a:solidFill>
                                <a:latin typeface="Cambria Math" pitchFamily="34" charset="0"/>
                                <a:ea typeface="Cambria Math" pitchFamily="34" charset="-122"/>
                                <a:cs typeface="Cambria Math" pitchFamily="34" charset="-120"/>
                              </a:rPr>
                              <m:t>,</m:t>
                            </m:r>
                          </m:e>
                        </m:eqArr>
                      </m:e>
                    </m:d>
                  </m:oMath>
                </a14:m>
                <a:r>
                  <a:rPr lang="en-US" altLang="zh-CN" sz="1800" b="0" i="0" dirty="0">
                    <a:solidFill>
                      <a:srgbClr val="244061"/>
                    </a:solidFill>
                    <a:latin typeface="Times New Roman" pitchFamily="34" charset="0"/>
                    <a:ea typeface="微软雅黑" pitchFamily="34" charset="-122"/>
                    <a:cs typeface="Times New Roman" pitchFamily="34" charset="-120"/>
                  </a:rPr>
                  <a:t>解方程组得到</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和</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，从而确定通项公式</a:t>
                </a:r>
                <a:r>
                  <a:rPr lang="en-US" altLang="zh-CN" sz="1800" b="0" i="0">
                    <a:solidFill>
                      <a:srgbClr val="244061"/>
                    </a:solidFill>
                    <a:latin typeface="Times New Roman" pitchFamily="34" charset="0"/>
                    <a:ea typeface="微软雅黑" pitchFamily="34" charset="-122"/>
                    <a:cs typeface="Times New Roman" pitchFamily="34" charset="-120"/>
                  </a:rPr>
                  <a:t>，求得所</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要求的项</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B_7_EX.69_1#18f06f290?vaa=1&amp;vcp=1&amp;vop=1&amp;pid=41ef29c12&amp;color=36,64,97&amp;vtp=1&amp;bt=1&amp;bbb=1&amp;hb=1"/>
              <p:cNvSpPr>
                <a:spLocks noRot="1" noChangeAspect="1" noMove="1" noResize="1" noEditPoints="1" noAdjustHandles="1" noChangeArrowheads="1" noChangeShapeType="1" noTextEdit="1"/>
              </p:cNvSpPr>
              <p:nvPr/>
            </p:nvSpPr>
            <p:spPr>
              <a:xfrm>
                <a:off x="539496" y="2810877"/>
                <a:ext cx="11109960" cy="1446530"/>
              </a:xfrm>
              <a:prstGeom prst="rect">
                <a:avLst/>
              </a:prstGeom>
              <a:blipFill>
                <a:blip r:embed="rId3"/>
                <a:stretch>
                  <a:fillRect l="-1317" r="-549" b="-1012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70_1#20b6edda4?vaa=1&amp;vcp=1&amp;vop=1&amp;pid=41ef29c12&amp;color=36,64,97&amp;vtp=1&amp;bt=1&amp;bbb=1"/>
              <p:cNvSpPr/>
              <p:nvPr/>
            </p:nvSpPr>
            <p:spPr>
              <a:xfrm>
                <a:off x="539496" y="2097678"/>
                <a:ext cx="11109960" cy="525209"/>
              </a:xfrm>
              <a:prstGeom prst="rect">
                <a:avLst/>
              </a:prstGeom>
              <a:noFill/>
              <a:ln/>
            </p:spPr>
            <p:txBody>
              <a:bodyPr wrap="none" lIns="0" tIns="0" rIns="0" bIns="0" rtlCol="0" anchor="t"/>
              <a:lstStyle/>
              <a:p>
                <a:pPr algn="l" latinLnBrk="1">
                  <a:lnSpc>
                    <a:spcPts val="4500"/>
                  </a:lnSpc>
                </a:pPr>
                <a:r>
                  <a:rPr lang="en-US" altLang="zh-CN" sz="1800" b="1" i="0" dirty="0">
                    <a:solidFill>
                      <a:srgbClr val="244061"/>
                    </a:solidFill>
                    <a:latin typeface="Times New Roman" pitchFamily="34" charset="0"/>
                    <a:ea typeface="微软雅黑" pitchFamily="34" charset="-122"/>
                    <a:cs typeface="Times New Roman" pitchFamily="34" charset="-120"/>
                  </a:rPr>
                  <a:t>3-1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满足</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m:t>
                    </m:r>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7</m:t>
                        </m:r>
                      </m:num>
                      <m:den>
                        <m:r>
                          <a:rPr lang="en-US" altLang="zh-CN" sz="1800" b="0" i="0">
                            <a:solidFill>
                              <a:srgbClr val="244061"/>
                            </a:solidFill>
                            <a:latin typeface="Cambria Math" pitchFamily="34" charset="0"/>
                            <a:ea typeface="Cambria Math" pitchFamily="34" charset="-122"/>
                            <a:cs typeface="Cambria Math" pitchFamily="34" charset="-120"/>
                          </a:rPr>
                          <m:t>4</m:t>
                        </m:r>
                      </m:den>
                    </m:f>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2</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−2</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=−1</m:t>
                    </m:r>
                  </m:oMath>
                </a14:m>
                <a:r>
                  <a:rPr lang="en-US" altLang="zh-CN" sz="1800" b="0" i="0" dirty="0">
                    <a:solidFill>
                      <a:srgbClr val="244061"/>
                    </a:solidFill>
                    <a:latin typeface="Times New Roman" pitchFamily="34" charset="0"/>
                    <a:ea typeface="微软雅黑" pitchFamily="34" charset="-122"/>
                    <a:cs typeface="Times New Roman" pitchFamily="34" charset="-120"/>
                  </a:rPr>
                  <a:t>，则当</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&gt;0</m:t>
                    </m:r>
                  </m:oMath>
                </a14:m>
                <a:r>
                  <a:rPr lang="en-US" altLang="zh-CN" sz="1800" b="0" i="0" dirty="0">
                    <a:solidFill>
                      <a:srgbClr val="244061"/>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𝑛</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的最大值为(</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2" name="QC_7_BD.70_1#20b6edda4?vaa=1&amp;vcp=1&amp;vop=1&amp;pid=41ef29c12&amp;color=36,64,97&amp;vtp=1&amp;bt=1&amp;bbb=1"/>
              <p:cNvSpPr>
                <a:spLocks noRot="1" noChangeAspect="1" noMove="1" noResize="1" noEditPoints="1" noAdjustHandles="1" noChangeArrowheads="1" noChangeShapeType="1" noTextEdit="1"/>
              </p:cNvSpPr>
              <p:nvPr/>
            </p:nvSpPr>
            <p:spPr>
              <a:xfrm>
                <a:off x="539496" y="2097678"/>
                <a:ext cx="11109960" cy="525209"/>
              </a:xfrm>
              <a:prstGeom prst="rect">
                <a:avLst/>
              </a:prstGeom>
              <a:blipFill>
                <a:blip r:embed="rId3"/>
                <a:stretch>
                  <a:fillRect l="-1317" b="-16279"/>
                </a:stretch>
              </a:blipFill>
              <a:ln/>
            </p:spPr>
            <p:txBody>
              <a:bodyPr/>
              <a:lstStyle/>
              <a:p>
                <a:r>
                  <a:rPr lang="zh-CN" altLang="en-US">
                    <a:noFill/>
                  </a:rPr>
                  <a:t> </a:t>
                </a:r>
              </a:p>
            </p:txBody>
          </p:sp>
        </mc:Fallback>
      </mc:AlternateContent>
      <p:sp>
        <p:nvSpPr>
          <p:cNvPr id="3" name="QC_7_AN.72_1#20b6edda4.bracket?vaa=1&amp;vcp=1&amp;vop=1&amp;pid=41ef29c12&amp;color=36,64,97&amp;vpa=10&amp;vtp=1"/>
          <p:cNvSpPr/>
          <p:nvPr/>
        </p:nvSpPr>
        <p:spPr>
          <a:xfrm>
            <a:off x="8701088" y="2291543"/>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B</a:t>
            </a:r>
            <a:endParaRPr lang="en-US" altLang="zh-CN" sz="2000" dirty="0">
              <a:solidFill>
                <a:srgbClr val="6565FF"/>
              </a:solidFill>
            </a:endParaRPr>
          </a:p>
        </p:txBody>
      </p:sp>
      <p:sp>
        <p:nvSpPr>
          <p:cNvPr id="4" name="QC_7_BD.70_2#20b6edda4.choices?vaa=1&amp;vcp=1&amp;vop=1&amp;pid=41ef29c12&amp;color=36,64,97&amp;vtp=1&amp;bbb=1"/>
          <p:cNvSpPr/>
          <p:nvPr/>
        </p:nvSpPr>
        <p:spPr>
          <a:xfrm>
            <a:off x="539496" y="2634697"/>
            <a:ext cx="11109960" cy="360680"/>
          </a:xfrm>
          <a:prstGeom prst="rect">
            <a:avLst/>
          </a:prstGeom>
          <a:noFill/>
          <a:ln/>
        </p:spPr>
        <p:txBody>
          <a:bodyPr wrap="none" lIns="0" tIns="0" rIns="0" bIns="0" rtlCol="0" anchor="t"/>
          <a:lstStyle/>
          <a:p>
            <a:pPr latinLnBrk="1">
              <a:lnSpc>
                <a:spcPts val="3200"/>
              </a:lnSpc>
              <a:tabLst>
                <a:tab pos="2844165" algn="l"/>
                <a:tab pos="5662930" algn="l"/>
                <a:tab pos="848169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r>
              <a:rPr lang="en-US" altLang="zh-CN" sz="1800" b="0" i="0">
                <a:solidFill>
                  <a:srgbClr val="244061"/>
                </a:solidFill>
                <a:latin typeface="Times New Roman" pitchFamily="34" charset="0"/>
                <a:ea typeface="微软雅黑" pitchFamily="34" charset="-122"/>
                <a:cs typeface="Times New Roman" pitchFamily="34" charset="-120"/>
              </a:rPr>
              <a:t>.3</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B.4</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C.5</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.7</a:t>
            </a:r>
            <a:endParaRPr lang="en-US" altLang="zh-CN" sz="1800" dirty="0">
              <a:solidFill>
                <a:srgbClr val="244061"/>
              </a:solidFill>
            </a:endParaRPr>
          </a:p>
        </p:txBody>
      </p:sp>
      <mc:AlternateContent xmlns:mc="http://schemas.openxmlformats.org/markup-compatibility/2006" xmlns:a14="http://schemas.microsoft.com/office/drawing/2010/main">
        <mc:Choice Requires="a14">
          <p:sp>
            <p:nvSpPr>
              <p:cNvPr id="5" name="QC_7_AS.71_1#20b6edda4?vaa=1&amp;vcp=1&amp;vop=1&amp;pid=41ef29c12&amp;color=36,64,97&amp;vtp=1&amp;bbb=1&amp;hb=1"/>
              <p:cNvSpPr/>
              <p:nvPr/>
            </p:nvSpPr>
            <p:spPr>
              <a:xfrm>
                <a:off x="539496" y="2999187"/>
                <a:ext cx="11109960" cy="16114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−2</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，所以数列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是首项为</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，公差为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的等差数列，</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即</a:t>
                </a:r>
                <a:r>
                  <a:rPr lang="en-US" altLang="zh-CN" sz="1800" b="0" i="0" dirty="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，可得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9</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&lt;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9</m:t>
                        </m:r>
                      </m:num>
                      <m:den>
                        <m:r>
                          <a:rPr lang="en-US" altLang="zh-CN" sz="1800" b="0" i="0">
                            <a:solidFill>
                              <a:srgbClr val="00376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又</a:t>
                </a:r>
                <a:r>
                  <a:rPr lang="en-US" altLang="zh-CN" sz="1800" b="0" i="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003760"/>
                            </a:solidFill>
                            <a:latin typeface="Cambria Math" pitchFamily="34" charset="0"/>
                            <a:ea typeface="Cambria Math" pitchFamily="34" charset="-122"/>
                            <a:cs typeface="Cambria Math" pitchFamily="34" charset="-120"/>
                          </a:rPr>
                          <m:t>𝐍</m:t>
                        </m:r>
                      </m:e>
                      <m:sub>
                        <m:r>
                          <a:rPr lang="en-US" altLang="zh-CN" sz="1800" b="0" i="0">
                            <a:solidFill>
                              <a:srgbClr val="003760"/>
                            </a:solidFill>
                            <a:latin typeface="Cambria Math" pitchFamily="34" charset="0"/>
                            <a:ea typeface="Cambria Math" pitchFamily="34" charset="-122"/>
                            <a:cs typeface="Cambria Math" pitchFamily="34" charset="-120"/>
                          </a:rPr>
                          <m:t>+</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0&lt;</m:t>
                    </m:r>
                    <m:r>
                      <a:rPr lang="en-US" altLang="zh-CN" b="0" i="0" smtClean="0">
                        <a:solidFill>
                          <a:srgbClr val="003760"/>
                        </a:solidFill>
                        <a:latin typeface="Cambria Math" pitchFamily="34" charset="0"/>
                        <a:ea typeface="Cambria Math" pitchFamily="34" charset="-122"/>
                        <a:cs typeface="Cambria Math" pitchFamily="34" charset="-120"/>
                      </a:rPr>
                      <m:t>𝑛</m:t>
                    </m:r>
                    <m:r>
                      <a:rPr lang="en-US" altLang="zh-CN" b="0" i="0" smtClean="0">
                        <a:solidFill>
                          <a:srgbClr val="003760"/>
                        </a:solidFill>
                        <a:latin typeface="Cambria Math" pitchFamily="34" charset="0"/>
                        <a:ea typeface="Cambria Math" pitchFamily="34" charset="-122"/>
                        <a:cs typeface="Cambria Math" pitchFamily="34" charset="-120"/>
                      </a:rPr>
                      <m:t>≤4</m:t>
                    </m:r>
                  </m:oMath>
                </a14:m>
                <a:r>
                  <a:rPr lang="en-US" altLang="zh-CN"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𝑛</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的最大值为4.</a:t>
                </a:r>
                <a:endParaRPr lang="en-US" altLang="zh-CN" dirty="0">
                  <a:solidFill>
                    <a:srgbClr val="003760"/>
                  </a:solidFill>
                </a:endParaRPr>
              </a:p>
            </p:txBody>
          </p:sp>
        </mc:Choice>
        <mc:Fallback xmlns="">
          <p:sp>
            <p:nvSpPr>
              <p:cNvPr id="5" name="QC_7_AS.71_1#20b6edda4?vaa=1&amp;vcp=1&amp;vop=1&amp;pid=41ef29c12&amp;color=36,64,97&amp;vtp=1&amp;bbb=1&amp;hb=1"/>
              <p:cNvSpPr>
                <a:spLocks noRot="1" noChangeAspect="1" noMove="1" noResize="1" noEditPoints="1" noAdjustHandles="1" noChangeArrowheads="1" noChangeShapeType="1" noTextEdit="1"/>
              </p:cNvSpPr>
              <p:nvPr/>
            </p:nvSpPr>
            <p:spPr>
              <a:xfrm>
                <a:off x="539496" y="2999187"/>
                <a:ext cx="11109960" cy="1611440"/>
              </a:xfrm>
              <a:prstGeom prst="rect">
                <a:avLst/>
              </a:prstGeom>
              <a:blipFill>
                <a:blip r:embed="rId4"/>
                <a:stretch>
                  <a:fillRect l="-1317" r="-3458" b="-871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bg/>
                                          </p:spTgt>
                                        </p:tgtEl>
                                        <p:attrNameLst>
                                          <p:attrName>style.visibility</p:attrName>
                                        </p:attrNameLst>
                                      </p:cBhvr>
                                      <p:to>
                                        <p:strVal val="visible"/>
                                      </p:to>
                                    </p:set>
                                    <p:animEffect transition="in" filter="fade">
                                      <p:cBhvr>
                                        <p:cTn id="34" dur="500"/>
                                        <p:tgtEl>
                                          <p:spTgt spid="3">
                                            <p:bg/>
                                          </p:spTgt>
                                        </p:tgtEl>
                                      </p:cBhvr>
                                    </p:animEffect>
                                    <p:anim calcmode="lin" valueType="num">
                                      <p:cBhvr>
                                        <p:cTn id="35" dur="500" fill="hold"/>
                                        <p:tgtEl>
                                          <p:spTgt spid="3">
                                            <p:bg/>
                                          </p:spTgt>
                                        </p:tgtEl>
                                        <p:attrNameLst>
                                          <p:attrName>ppt_x</p:attrName>
                                        </p:attrNameLst>
                                      </p:cBhvr>
                                      <p:tavLst>
                                        <p:tav tm="0">
                                          <p:val>
                                            <p:strVal val="#ppt_x"/>
                                          </p:val>
                                        </p:tav>
                                        <p:tav tm="100000">
                                          <p:val>
                                            <p:strVal val="#ppt_x"/>
                                          </p:val>
                                        </p:tav>
                                      </p:tavLst>
                                    </p:anim>
                                    <p:anim calcmode="lin" valueType="num">
                                      <p:cBhvr>
                                        <p:cTn id="36" dur="500" fill="hold"/>
                                        <p:tgtEl>
                                          <p:spTgt spid="3">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74_1#9a06e44fb?vaa=1&amp;vcp=1&amp;vop=1&amp;pid=41ef29c12&amp;color=36,64,97&amp;vtp=1&amp;bt=1&amp;bbb=1"/>
              <p:cNvSpPr/>
              <p:nvPr/>
            </p:nvSpPr>
            <p:spPr>
              <a:xfrm>
                <a:off x="539496" y="2214072"/>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3-2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[北京平谷中学2025高二期中]</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已知等差数列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满足</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6</m:t>
                        </m:r>
                      </m:sub>
                    </m:sSub>
                    <m:r>
                      <a:rPr lang="en-US" altLang="zh-CN" sz="1800" b="0" i="0" smtClean="0">
                        <a:solidFill>
                          <a:srgbClr val="244061"/>
                        </a:solidFill>
                        <a:latin typeface="Cambria Math" pitchFamily="34" charset="0"/>
                        <a:ea typeface="Cambria Math" pitchFamily="34" charset="-122"/>
                        <a:cs typeface="Cambria Math" pitchFamily="34" charset="-120"/>
                      </a:rPr>
                      <m:t>−3</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smtClean="0">
                        <a:solidFill>
                          <a:srgbClr val="244061"/>
                        </a:solidFill>
                        <a:latin typeface="Cambria Math" pitchFamily="34" charset="0"/>
                        <a:ea typeface="Cambria Math" pitchFamily="34" charset="-122"/>
                        <a:cs typeface="Cambria Math" pitchFamily="34" charset="-120"/>
                      </a:rPr>
                      <m:t>=6</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3</m:t>
                        </m:r>
                      </m:sub>
                    </m:sSub>
                    <m:r>
                      <a:rPr lang="en-US" altLang="zh-CN" sz="1800" b="0" i="0" smtClean="0">
                        <a:solidFill>
                          <a:srgbClr val="244061"/>
                        </a:solidFill>
                        <a:latin typeface="Cambria Math" pitchFamily="34" charset="0"/>
                        <a:ea typeface="Cambria Math" pitchFamily="34" charset="-122"/>
                        <a:cs typeface="Cambria Math" pitchFamily="34" charset="-120"/>
                      </a:rPr>
                      <m:t>=0</m:t>
                    </m:r>
                  </m:oMath>
                </a14:m>
                <a:r>
                  <a:rPr lang="en-US" altLang="zh-CN" sz="1800" b="0" i="0" dirty="0">
                    <a:solidFill>
                      <a:srgbClr val="244061"/>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r>
                          <m:rPr>
                            <m:nor/>
                          </m:rPr>
                          <a:rPr lang="en-US" altLang="zh-CN" sz="1800" b="0" i="0">
                            <a:solidFill>
                              <a:srgbClr val="244061"/>
                            </a:solidFill>
                            <a:latin typeface="Cambria Math" pitchFamily="34" charset="0"/>
                            <a:ea typeface="Cambria Math" pitchFamily="34" charset="-122"/>
                            <a:cs typeface="Cambria Math" pitchFamily="34" charset="-120"/>
                          </a:rPr>
                          <m:t> </m:t>
                        </m:r>
                        <m:r>
                          <a:rPr lang="en-US" altLang="zh-CN" sz="1800" b="0" i="0">
                            <a:solidFill>
                              <a:srgbClr val="244061"/>
                            </a:solidFill>
                            <a:latin typeface="Cambria Math" pitchFamily="34" charset="0"/>
                            <a:ea typeface="Cambria Math" pitchFamily="34" charset="-122"/>
                            <a:cs typeface="Cambria Math" pitchFamily="34" charset="-120"/>
                          </a:rPr>
                          <m:t>025</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2" name="QC_7_BD.74_1#9a06e44fb?vaa=1&amp;vcp=1&amp;vop=1&amp;pid=41ef29c12&amp;color=36,64,97&amp;vtp=1&amp;bt=1&amp;bbb=1"/>
              <p:cNvSpPr>
                <a:spLocks noRot="1" noChangeAspect="1" noMove="1" noResize="1" noEditPoints="1" noAdjustHandles="1" noChangeArrowheads="1" noChangeShapeType="1" noTextEdit="1"/>
              </p:cNvSpPr>
              <p:nvPr/>
            </p:nvSpPr>
            <p:spPr>
              <a:xfrm>
                <a:off x="539496" y="2214072"/>
                <a:ext cx="11109960" cy="360680"/>
              </a:xfrm>
              <a:prstGeom prst="rect">
                <a:avLst/>
              </a:prstGeom>
              <a:blipFill>
                <a:blip r:embed="rId3"/>
                <a:stretch>
                  <a:fillRect l="-1317" t="-3390" b="-40678"/>
                </a:stretch>
              </a:blipFill>
              <a:ln/>
            </p:spPr>
            <p:txBody>
              <a:bodyPr/>
              <a:lstStyle/>
              <a:p>
                <a:r>
                  <a:rPr lang="zh-CN" altLang="en-US">
                    <a:noFill/>
                  </a:rPr>
                  <a:t> </a:t>
                </a:r>
              </a:p>
            </p:txBody>
          </p:sp>
        </mc:Fallback>
      </mc:AlternateContent>
      <p:sp>
        <p:nvSpPr>
          <p:cNvPr id="3" name="QC_7_AN.76_1#9a06e44fb.bracket?vaa=1&amp;vcp=1&amp;vop=1&amp;pid=41ef29c12&amp;color=36,64,97&amp;vpa=11&amp;vtp=1"/>
          <p:cNvSpPr/>
          <p:nvPr/>
        </p:nvSpPr>
        <p:spPr>
          <a:xfrm>
            <a:off x="9908286" y="2293574"/>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A</a:t>
            </a:r>
            <a:endParaRPr lang="en-US" altLang="zh-CN" sz="2000" dirty="0">
              <a:solidFill>
                <a:srgbClr val="6565FF"/>
              </a:solidFill>
            </a:endParaRPr>
          </a:p>
        </p:txBody>
      </p:sp>
      <p:sp>
        <p:nvSpPr>
          <p:cNvPr id="4" name="QC_7_BD.74_2#9a06e44fb.choices?vaa=1&amp;vcp=1&amp;vop=1&amp;pid=41ef29c12&amp;color=36,64,97&amp;vtp=1&amp;bbb=1"/>
          <p:cNvSpPr/>
          <p:nvPr/>
        </p:nvSpPr>
        <p:spPr>
          <a:xfrm>
            <a:off x="539496" y="2586182"/>
            <a:ext cx="11109960" cy="360680"/>
          </a:xfrm>
          <a:prstGeom prst="rect">
            <a:avLst/>
          </a:prstGeom>
          <a:noFill/>
          <a:ln/>
        </p:spPr>
        <p:txBody>
          <a:bodyPr wrap="none" lIns="0" tIns="0" rIns="0" bIns="0" rtlCol="0" anchor="t"/>
          <a:lstStyle/>
          <a:p>
            <a:pPr latinLnBrk="1">
              <a:lnSpc>
                <a:spcPts val="3200"/>
              </a:lnSpc>
              <a:tabLst>
                <a:tab pos="2844165" algn="l"/>
                <a:tab pos="5662930" algn="l"/>
                <a:tab pos="848169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r>
              <a:rPr lang="en-US" altLang="zh-CN" sz="1800" b="0" i="0">
                <a:solidFill>
                  <a:srgbClr val="244061"/>
                </a:solidFill>
                <a:latin typeface="Times New Roman" pitchFamily="34" charset="0"/>
                <a:ea typeface="微软雅黑" pitchFamily="34" charset="-122"/>
                <a:cs typeface="Times New Roman" pitchFamily="34" charset="-120"/>
              </a:rPr>
              <a:t>2</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022</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r>
              <a:rPr lang="en-US" altLang="zh-CN" sz="1800" b="0" i="0">
                <a:solidFill>
                  <a:srgbClr val="244061"/>
                </a:solidFill>
                <a:latin typeface="Times New Roman" pitchFamily="34" charset="0"/>
                <a:ea typeface="微软雅黑" pitchFamily="34" charset="-122"/>
                <a:cs typeface="Times New Roman" pitchFamily="34" charset="-120"/>
              </a:rPr>
              <a:t>2</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023</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r>
              <a:rPr lang="en-US" altLang="zh-CN" sz="1800" b="0" i="0">
                <a:solidFill>
                  <a:srgbClr val="244061"/>
                </a:solidFill>
                <a:latin typeface="Times New Roman" pitchFamily="34" charset="0"/>
                <a:ea typeface="微软雅黑" pitchFamily="34" charset="-122"/>
                <a:cs typeface="Times New Roman" pitchFamily="34" charset="-120"/>
              </a:rPr>
              <a:t>2</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024</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025</a:t>
            </a:r>
            <a:endParaRPr lang="en-US" altLang="zh-CN" sz="1800" dirty="0">
              <a:solidFill>
                <a:srgbClr val="244061"/>
              </a:solidFill>
            </a:endParaRPr>
          </a:p>
        </p:txBody>
      </p:sp>
      <mc:AlternateContent xmlns:mc="http://schemas.openxmlformats.org/markup-compatibility/2006" xmlns:a14="http://schemas.microsoft.com/office/drawing/2010/main">
        <mc:Choice Requires="a14">
          <p:sp>
            <p:nvSpPr>
              <p:cNvPr id="5" name="QC_7_AS.75_1#9a06e44fb?vaa=1&amp;vcp=1&amp;vop=1&amp;pid=41ef29c12&amp;color=36,64,97&amp;vtp=1&amp;bbb=1"/>
              <p:cNvSpPr/>
              <p:nvPr/>
            </p:nvSpPr>
            <p:spPr>
              <a:xfrm>
                <a:off x="539496" y="2950672"/>
                <a:ext cx="11109960" cy="18654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设等差数列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的公差为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𝑑</m:t>
                    </m:r>
                  </m:oMath>
                </a14:m>
                <a:r>
                  <a:rPr lang="en-US" altLang="zh-CN" sz="1800" b="0" i="0" dirty="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6</m:t>
                        </m:r>
                      </m:sub>
                    </m:sSub>
                    <m:r>
                      <a:rPr lang="en-US" altLang="zh-CN" sz="1800" b="0" i="0" smtClean="0">
                        <a:solidFill>
                          <a:srgbClr val="003760"/>
                        </a:solidFill>
                        <a:latin typeface="Cambria Math" pitchFamily="34" charset="0"/>
                        <a:ea typeface="Cambria Math" pitchFamily="34" charset="-122"/>
                        <a:cs typeface="Cambria Math" pitchFamily="34" charset="-120"/>
                      </a:rPr>
                      <m:t>−3</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=6</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5300"/>
                  </a:lnSpc>
                </a:pPr>
                <a:r>
                  <a:rPr lang="en-US" altLang="zh-CN"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d>
                      <m:dPr>
                        <m:begChr m:val="{"/>
                        <m:end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+5</m:t>
                            </m:r>
                            <m:r>
                              <a:rPr lang="en-US" altLang="zh-CN" sz="1800" b="0" i="0">
                                <a:solidFill>
                                  <a:srgbClr val="003760"/>
                                </a:solidFill>
                                <a:latin typeface="Cambria Math" pitchFamily="34" charset="0"/>
                                <a:ea typeface="Cambria Math" pitchFamily="34" charset="-122"/>
                                <a:cs typeface="Cambria Math" pitchFamily="34" charset="-120"/>
                              </a:rPr>
                              <m:t>𝑑</m:t>
                            </m:r>
                            <m:r>
                              <a:rPr lang="en-US" altLang="zh-CN" sz="1800" b="0" i="0">
                                <a:solidFill>
                                  <a:srgbClr val="003760"/>
                                </a:solidFill>
                                <a:latin typeface="Cambria Math" pitchFamily="34" charset="0"/>
                                <a:ea typeface="Cambria Math" pitchFamily="34" charset="-122"/>
                                <a:cs typeface="Cambria Math" pitchFamily="34" charset="-120"/>
                              </a:rPr>
                              <m:t>−3(</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𝑑</m:t>
                            </m:r>
                            <m:r>
                              <a:rPr lang="en-US" altLang="zh-CN" sz="1800" b="0" i="0">
                                <a:solidFill>
                                  <a:srgbClr val="003760"/>
                                </a:solidFill>
                                <a:latin typeface="Cambria Math" pitchFamily="34" charset="0"/>
                                <a:ea typeface="Cambria Math" pitchFamily="34" charset="-122"/>
                                <a:cs typeface="Cambria Math" pitchFamily="34" charset="-120"/>
                              </a:rPr>
                              <m:t>)=6,</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𝑑</m:t>
                            </m:r>
                            <m:r>
                              <a:rPr lang="en-US" altLang="zh-CN" sz="1800" b="0" i="0">
                                <a:solidFill>
                                  <a:srgbClr val="003760"/>
                                </a:solidFill>
                                <a:latin typeface="Cambria Math" pitchFamily="34" charset="0"/>
                                <a:ea typeface="Cambria Math" pitchFamily="34" charset="-122"/>
                                <a:cs typeface="Cambria Math" pitchFamily="34" charset="-120"/>
                              </a:rPr>
                              <m:t>=0,</m:t>
                            </m:r>
                          </m:e>
                        </m:eqArr>
                      </m:e>
                    </m:d>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d>
                      <m:dPr>
                        <m:begChr m:val="{"/>
                        <m:end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=−2,</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𝑑</m:t>
                            </m:r>
                            <m:r>
                              <a:rPr lang="en-US" altLang="zh-CN" sz="1800" b="0" i="0">
                                <a:solidFill>
                                  <a:srgbClr val="003760"/>
                                </a:solidFill>
                                <a:latin typeface="Cambria Math" pitchFamily="34" charset="0"/>
                                <a:ea typeface="Cambria Math" pitchFamily="34" charset="-122"/>
                                <a:cs typeface="Cambria Math" pitchFamily="34" charset="-120"/>
                              </a:rPr>
                              <m:t>=1,</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的通项公式为</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−1)×1=</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025</m:t>
                        </m:r>
                      </m:sub>
                    </m:sSub>
                    <m:r>
                      <a:rPr lang="en-US" altLang="zh-CN" sz="1800" b="0" i="0" smtClean="0">
                        <a:solidFill>
                          <a:srgbClr val="003760"/>
                        </a:solidFill>
                        <a:latin typeface="Cambria Math" pitchFamily="34" charset="0"/>
                        <a:ea typeface="Cambria Math" pitchFamily="34" charset="-122"/>
                        <a:cs typeface="Cambria Math" pitchFamily="34" charset="-120"/>
                      </a:rPr>
                      <m:t>=2</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025−3=2</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022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.故选A.</a:t>
                </a:r>
                <a:endParaRPr lang="en-US" altLang="zh-CN" sz="1800" dirty="0">
                  <a:solidFill>
                    <a:srgbClr val="003760"/>
                  </a:solidFill>
                </a:endParaRPr>
              </a:p>
            </p:txBody>
          </p:sp>
        </mc:Choice>
        <mc:Fallback xmlns="">
          <p:sp>
            <p:nvSpPr>
              <p:cNvPr id="5" name="QC_7_AS.75_1#9a06e44fb?vaa=1&amp;vcp=1&amp;vop=1&amp;pid=41ef29c12&amp;color=36,64,97&amp;vtp=1&amp;bbb=1"/>
              <p:cNvSpPr>
                <a:spLocks noRot="1" noChangeAspect="1" noMove="1" noResize="1" noEditPoints="1" noAdjustHandles="1" noChangeArrowheads="1" noChangeShapeType="1" noTextEdit="1"/>
              </p:cNvSpPr>
              <p:nvPr/>
            </p:nvSpPr>
            <p:spPr>
              <a:xfrm>
                <a:off x="539496" y="2950672"/>
                <a:ext cx="11109960" cy="1865440"/>
              </a:xfrm>
              <a:prstGeom prst="rect">
                <a:avLst/>
              </a:prstGeom>
              <a:blipFill>
                <a:blip r:embed="rId4"/>
                <a:stretch>
                  <a:fillRect l="-1317" b="-751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bg/>
                                          </p:spTgt>
                                        </p:tgtEl>
                                        <p:attrNameLst>
                                          <p:attrName>style.visibility</p:attrName>
                                        </p:attrNameLst>
                                      </p:cBhvr>
                                      <p:to>
                                        <p:strVal val="visible"/>
                                      </p:to>
                                    </p:set>
                                    <p:animEffect transition="in" filter="fade">
                                      <p:cBhvr>
                                        <p:cTn id="34" dur="500"/>
                                        <p:tgtEl>
                                          <p:spTgt spid="3">
                                            <p:bg/>
                                          </p:spTgt>
                                        </p:tgtEl>
                                      </p:cBhvr>
                                    </p:animEffect>
                                    <p:anim calcmode="lin" valueType="num">
                                      <p:cBhvr>
                                        <p:cTn id="35" dur="500" fill="hold"/>
                                        <p:tgtEl>
                                          <p:spTgt spid="3">
                                            <p:bg/>
                                          </p:spTgt>
                                        </p:tgtEl>
                                        <p:attrNameLst>
                                          <p:attrName>ppt_x</p:attrName>
                                        </p:attrNameLst>
                                      </p:cBhvr>
                                      <p:tavLst>
                                        <p:tav tm="0">
                                          <p:val>
                                            <p:strVal val="#ppt_x"/>
                                          </p:val>
                                        </p:tav>
                                        <p:tav tm="100000">
                                          <p:val>
                                            <p:strVal val="#ppt_x"/>
                                          </p:val>
                                        </p:tav>
                                      </p:tavLst>
                                    </p:anim>
                                    <p:anim calcmode="lin" valueType="num">
                                      <p:cBhvr>
                                        <p:cTn id="36" dur="500" fill="hold"/>
                                        <p:tgtEl>
                                          <p:spTgt spid="3">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78_1#174a6e533?vaa=1&amp;vcp=1&amp;vop=1&amp;pid=41ef29c12&amp;color=36,64,97&amp;vtp=1&amp;bt=1&amp;bbb=1"/>
              <p:cNvSpPr/>
              <p:nvPr/>
            </p:nvSpPr>
            <p:spPr>
              <a:xfrm>
                <a:off x="539496" y="1769002"/>
                <a:ext cx="11109960" cy="584200"/>
              </a:xfrm>
              <a:prstGeom prst="rect">
                <a:avLst/>
              </a:prstGeom>
              <a:noFill/>
              <a:ln/>
            </p:spPr>
            <p:txBody>
              <a:bodyPr wrap="none" lIns="0" tIns="0" rIns="0" bIns="0" rtlCol="0" anchor="t"/>
              <a:lstStyle/>
              <a:p>
                <a:pPr algn="l" latinLnBrk="1">
                  <a:lnSpc>
                    <a:spcPts val="4600"/>
                  </a:lnSpc>
                </a:pPr>
                <a:r>
                  <a:rPr lang="en-US" altLang="zh-CN" sz="1800" b="1" i="0" dirty="0">
                    <a:solidFill>
                      <a:srgbClr val="244061"/>
                    </a:solidFill>
                    <a:latin typeface="Times New Roman" pitchFamily="34" charset="0"/>
                    <a:ea typeface="微软雅黑" pitchFamily="34" charset="-122"/>
                    <a:cs typeface="Times New Roman" pitchFamily="34" charset="-120"/>
                  </a:rPr>
                  <a:t>3-3</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2</m:t>
                        </m:r>
                      </m:num>
                      <m:den>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+1</m:t>
                        </m:r>
                      </m:den>
                    </m:f>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是等差数列，且</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=1</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3</m:t>
                        </m:r>
                      </m:sub>
                    </m:sSub>
                    <m:r>
                      <a:rPr lang="en-US" altLang="zh-CN" sz="1800" b="0" i="0" smtClean="0">
                        <a:solidFill>
                          <a:srgbClr val="244061"/>
                        </a:solidFill>
                        <a:latin typeface="Cambria Math" pitchFamily="34" charset="0"/>
                        <a:ea typeface="Cambria Math" pitchFamily="34" charset="-122"/>
                        <a:cs typeface="Cambria Math" pitchFamily="34" charset="-120"/>
                      </a:rPr>
                      <m:t>=−</m:t>
                    </m:r>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3</m:t>
                        </m:r>
                      </m:den>
                    </m:f>
                  </m:oMath>
                </a14:m>
                <a:r>
                  <a:rPr lang="en-US" altLang="zh-CN" sz="1800" b="0" i="0" dirty="0">
                    <a:solidFill>
                      <a:srgbClr val="244061"/>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5</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2" name="QC_7_BD.78_1#174a6e533?vaa=1&amp;vcp=1&amp;vop=1&amp;pid=41ef29c12&amp;color=36,64,97&amp;vtp=1&amp;bt=1&amp;bbb=1"/>
              <p:cNvSpPr>
                <a:spLocks noRot="1" noChangeAspect="1" noMove="1" noResize="1" noEditPoints="1" noAdjustHandles="1" noChangeArrowheads="1" noChangeShapeType="1" noTextEdit="1"/>
              </p:cNvSpPr>
              <p:nvPr/>
            </p:nvSpPr>
            <p:spPr>
              <a:xfrm>
                <a:off x="539496" y="1769002"/>
                <a:ext cx="11109960" cy="584200"/>
              </a:xfrm>
              <a:prstGeom prst="rect">
                <a:avLst/>
              </a:prstGeom>
              <a:blipFill>
                <a:blip r:embed="rId3"/>
                <a:stretch>
                  <a:fillRect l="-1317" b="-8333"/>
                </a:stretch>
              </a:blipFill>
              <a:ln/>
            </p:spPr>
            <p:txBody>
              <a:bodyPr/>
              <a:lstStyle/>
              <a:p>
                <a:r>
                  <a:rPr lang="zh-CN" altLang="en-US">
                    <a:noFill/>
                  </a:rPr>
                  <a:t> </a:t>
                </a:r>
              </a:p>
            </p:txBody>
          </p:sp>
        </mc:Fallback>
      </mc:AlternateContent>
      <p:sp>
        <p:nvSpPr>
          <p:cNvPr id="3" name="QC_7_AN.80_1#174a6e533.bracket?vaa=1&amp;vcp=1&amp;vop=1&amp;pid=41ef29c12&amp;color=36,64,97&amp;vpa=12&amp;vtp=1"/>
          <p:cNvSpPr/>
          <p:nvPr/>
        </p:nvSpPr>
        <p:spPr>
          <a:xfrm>
            <a:off x="6886194" y="1980202"/>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B</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4" name="QC_7_BD.78_2#174a6e533.choices?vaa=1&amp;vcp=1&amp;vop=1&amp;pid=41ef29c12&amp;color=36,64,97&amp;vtp=1&amp;bbb=1"/>
              <p:cNvSpPr/>
              <p:nvPr/>
            </p:nvSpPr>
            <p:spPr>
              <a:xfrm>
                <a:off x="539496" y="2359296"/>
                <a:ext cx="11109960" cy="535559"/>
              </a:xfrm>
              <a:prstGeom prst="rect">
                <a:avLst/>
              </a:prstGeom>
              <a:noFill/>
              <a:ln/>
            </p:spPr>
            <p:txBody>
              <a:bodyPr wrap="none" lIns="0" tIns="0" rIns="0" bIns="0" rtlCol="0" anchor="t"/>
              <a:lstStyle/>
              <a:p>
                <a:pPr latinLnBrk="1">
                  <a:lnSpc>
                    <a:spcPts val="4600"/>
                  </a:lnSpc>
                  <a:tabLst>
                    <a:tab pos="2739390" algn="l"/>
                    <a:tab pos="5656580" algn="l"/>
                    <a:tab pos="8383270"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3</m:t>
                        </m:r>
                      </m:num>
                      <m:den>
                        <m:r>
                          <a:rPr lang="en-US" altLang="zh-CN" sz="1800" b="0" i="0">
                            <a:solidFill>
                              <a:srgbClr val="244061"/>
                            </a:solidFill>
                            <a:latin typeface="Cambria Math" pitchFamily="34" charset="0"/>
                            <a:ea typeface="Cambria Math" pitchFamily="34" charset="-122"/>
                            <a:cs typeface="Cambria Math" pitchFamily="34" charset="-120"/>
                          </a:rPr>
                          <m:t>5</m:t>
                        </m:r>
                      </m:den>
                    </m:f>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3</m:t>
                        </m:r>
                      </m:num>
                      <m:den>
                        <m:r>
                          <a:rPr lang="en-US" altLang="zh-CN" sz="1800" b="0" i="0">
                            <a:solidFill>
                              <a:srgbClr val="244061"/>
                            </a:solidFill>
                            <a:latin typeface="Cambria Math" pitchFamily="34" charset="0"/>
                            <a:ea typeface="Cambria Math" pitchFamily="34" charset="-122"/>
                            <a:cs typeface="Cambria Math" pitchFamily="34" charset="-120"/>
                          </a:rPr>
                          <m:t>5</m:t>
                        </m:r>
                      </m:den>
                    </m:f>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C.5</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7_BD.78_2#174a6e533.choices?vaa=1&amp;vcp=1&amp;vop=1&amp;pid=41ef29c12&amp;color=36,64,97&amp;vtp=1&amp;bbb=1"/>
              <p:cNvSpPr>
                <a:spLocks noRot="1" noChangeAspect="1" noMove="1" noResize="1" noEditPoints="1" noAdjustHandles="1" noChangeArrowheads="1" noChangeShapeType="1" noTextEdit="1"/>
              </p:cNvSpPr>
              <p:nvPr/>
            </p:nvSpPr>
            <p:spPr>
              <a:xfrm>
                <a:off x="539496" y="2359296"/>
                <a:ext cx="11109960" cy="535559"/>
              </a:xfrm>
              <a:prstGeom prst="rect">
                <a:avLst/>
              </a:prstGeom>
              <a:blipFill>
                <a:blip r:embed="rId4"/>
                <a:stretch>
                  <a:fillRect l="-1317" b="-1590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7_AS.79_1#174a6e533?vaa=1&amp;vcp=1&amp;vop=1&amp;pid=41ef29c12&amp;color=36,64,97&amp;vtp=1&amp;bbb=1"/>
              <p:cNvSpPr/>
              <p:nvPr/>
            </p:nvSpPr>
            <p:spPr>
              <a:xfrm>
                <a:off x="539496" y="2905205"/>
                <a:ext cx="11109960" cy="2195640"/>
              </a:xfrm>
              <a:prstGeom prst="rect">
                <a:avLst/>
              </a:prstGeom>
              <a:noFill/>
              <a:ln/>
            </p:spPr>
            <p:txBody>
              <a:bodyPr wrap="none" lIns="0" tIns="0" rIns="0" bIns="0" rtlCol="0" anchor="t"/>
              <a:lstStyle/>
              <a:p>
                <a:pPr algn="l" latinLnBrk="1">
                  <a:lnSpc>
                    <a:spcPts val="37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num>
                      <m:den>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+1</m:t>
                        </m:r>
                      </m:den>
                    </m:f>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=3</m:t>
                    </m:r>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num>
                      <m:den>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a:solidFill>
                              <a:srgbClr val="003760"/>
                            </a:solidFill>
                            <a:latin typeface="Cambria Math" pitchFamily="34" charset="0"/>
                            <a:ea typeface="Cambria Math" pitchFamily="34" charset="-122"/>
                            <a:cs typeface="Cambria Math" pitchFamily="34" charset="-120"/>
                          </a:rPr>
                          <m:t>+1</m:t>
                        </m:r>
                      </m:den>
                    </m:f>
                    <m:r>
                      <a:rPr lang="en-US" altLang="zh-CN" sz="1800" b="0" i="0" smtClean="0">
                        <a:solidFill>
                          <a:srgbClr val="00376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7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num>
                      <m:den>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+1</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的公差</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7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num>
                      <m:den>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5</m:t>
                            </m:r>
                          </m:sub>
                        </m:sSub>
                        <m:r>
                          <a:rPr lang="en-US" altLang="zh-CN" sz="1800" b="0" i="0">
                            <a:solidFill>
                              <a:srgbClr val="003760"/>
                            </a:solidFill>
                            <a:latin typeface="Cambria Math" pitchFamily="34" charset="0"/>
                            <a:ea typeface="Cambria Math" pitchFamily="34" charset="-122"/>
                            <a:cs typeface="Cambria Math" pitchFamily="34" charset="-120"/>
                          </a:rPr>
                          <m:t>+1</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num>
                      <m:den>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a:solidFill>
                              <a:srgbClr val="003760"/>
                            </a:solidFill>
                            <a:latin typeface="Cambria Math" pitchFamily="34" charset="0"/>
                            <a:ea typeface="Cambria Math" pitchFamily="34" charset="-122"/>
                            <a:cs typeface="Cambria Math" pitchFamily="34" charset="-120"/>
                          </a:rPr>
                          <m:t>+1</m:t>
                        </m:r>
                      </m:den>
                    </m:f>
                    <m:r>
                      <a:rPr lang="en-US" altLang="zh-CN" sz="1800" b="0" i="0" smtClean="0">
                        <a:solidFill>
                          <a:srgbClr val="003760"/>
                        </a:solidFill>
                        <a:latin typeface="Cambria Math" pitchFamily="34" charset="0"/>
                        <a:ea typeface="Cambria Math" pitchFamily="34" charset="-122"/>
                        <a:cs typeface="Cambria Math" pitchFamily="34" charset="-120"/>
                      </a:rPr>
                      <m:t>+2=3+2=5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400"/>
                  </a:lnSpc>
                </a:pPr>
                <a:r>
                  <a:rPr lang="en-US" altLang="zh-CN" b="0" i="0">
                    <a:solidFill>
                      <a:srgbClr val="003760"/>
                    </a:solidFill>
                    <a:latin typeface="Times New Roman" pitchFamily="34" charset="0"/>
                    <a:ea typeface="微软雅黑" pitchFamily="34" charset="-122"/>
                    <a:cs typeface="Times New Roman" pitchFamily="34" charset="-120"/>
                  </a:rPr>
                  <a:t>解</a:t>
                </a:r>
                <a:r>
                  <a:rPr lang="en-US" altLang="zh-CN" sz="1800"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5</m:t>
                        </m:r>
                      </m:sub>
                    </m:sSub>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故</a:t>
                </a:r>
                <a:r>
                  <a:rPr lang="en-US" altLang="zh-CN" sz="1800" b="0" i="0">
                    <a:solidFill>
                      <a:srgbClr val="003760"/>
                    </a:solidFill>
                    <a:latin typeface="Times New Roman" pitchFamily="34" charset="0"/>
                    <a:ea typeface="微软雅黑" pitchFamily="34" charset="-122"/>
                    <a:cs typeface="Times New Roman" pitchFamily="34" charset="-120"/>
                  </a:rPr>
                  <a:t>选</a:t>
                </a:r>
                <a:r>
                  <a:rPr lang="en-US" altLang="zh-CN" sz="1800" b="0" i="0" dirty="0">
                    <a:solidFill>
                      <a:srgbClr val="003760"/>
                    </a:solidFill>
                    <a:latin typeface="Times New Roman" pitchFamily="34" charset="0"/>
                    <a:ea typeface="微软雅黑" pitchFamily="34" charset="-122"/>
                    <a:cs typeface="Times New Roman" pitchFamily="34" charset="-120"/>
                  </a:rPr>
                  <a:t>B.</a:t>
                </a:r>
                <a:endParaRPr lang="en-US" altLang="zh-CN" sz="1800" dirty="0">
                  <a:solidFill>
                    <a:srgbClr val="003760"/>
                  </a:solidFill>
                </a:endParaRPr>
              </a:p>
            </p:txBody>
          </p:sp>
        </mc:Choice>
        <mc:Fallback xmlns="">
          <p:sp>
            <p:nvSpPr>
              <p:cNvPr id="5" name="QC_7_AS.79_1#174a6e533?vaa=1&amp;vcp=1&amp;vop=1&amp;pid=41ef29c12&amp;color=36,64,97&amp;vtp=1&amp;bbb=1"/>
              <p:cNvSpPr>
                <a:spLocks noRot="1" noChangeAspect="1" noMove="1" noResize="1" noEditPoints="1" noAdjustHandles="1" noChangeArrowheads="1" noChangeShapeType="1" noTextEdit="1"/>
              </p:cNvSpPr>
              <p:nvPr/>
            </p:nvSpPr>
            <p:spPr>
              <a:xfrm>
                <a:off x="539496" y="2905205"/>
                <a:ext cx="11109960" cy="2195640"/>
              </a:xfrm>
              <a:prstGeom prst="rect">
                <a:avLst/>
              </a:prstGeom>
              <a:blipFill>
                <a:blip r:embed="rId5"/>
                <a:stretch>
                  <a:fillRect l="-1317" b="-638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7_BD.82_1#2ba82e73c?vaa=1&amp;vcp=1&amp;vop=1&amp;pid=41ef29c12&amp;color=36,64,97&amp;vtp=1&amp;bt=1&amp;bbb=1"/>
              <p:cNvSpPr/>
              <p:nvPr/>
            </p:nvSpPr>
            <p:spPr>
              <a:xfrm>
                <a:off x="539496" y="2111964"/>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3-4</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[北京顺义一中2025高二期中]</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是等差数列，且</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smtClean="0">
                        <a:solidFill>
                          <a:srgbClr val="244061"/>
                        </a:solidFill>
                        <a:latin typeface="Cambria Math" pitchFamily="34" charset="0"/>
                        <a:ea typeface="Cambria Math" pitchFamily="34" charset="-122"/>
                        <a:cs typeface="Cambria Math" pitchFamily="34" charset="-120"/>
                      </a:rPr>
                      <m:t>=1</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5</m:t>
                        </m:r>
                      </m:sub>
                    </m:sSub>
                    <m:r>
                      <a:rPr lang="en-US" altLang="zh-CN" sz="1800" b="0" i="0" smtClean="0">
                        <a:solidFill>
                          <a:srgbClr val="244061"/>
                        </a:solidFill>
                        <a:latin typeface="Cambria Math" pitchFamily="34" charset="0"/>
                        <a:ea typeface="Cambria Math" pitchFamily="34" charset="-122"/>
                        <a:cs typeface="Cambria Math" pitchFamily="34" charset="-120"/>
                      </a:rPr>
                      <m:t>=6</m:t>
                    </m:r>
                  </m:oMath>
                </a14:m>
                <a:r>
                  <a:rPr lang="en-US" altLang="zh-CN" sz="1800" b="0" i="0" dirty="0">
                    <a:solidFill>
                      <a:srgbClr val="244061"/>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i="0">
                    <a:solidFill>
                      <a:srgbClr val="244061"/>
                    </a:solidFill>
                    <a:latin typeface="SimSun" pitchFamily="34" charset="0"/>
                    <a:ea typeface="SimSun" pitchFamily="34" charset="-122"/>
                    <a:cs typeface="SimSun" pitchFamily="34" charset="-120"/>
                  </a:rPr>
                  <a:t>_______</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2" name="QB_7_BD.82_1#2ba82e73c?vaa=1&amp;vcp=1&amp;vop=1&amp;pid=41ef29c12&amp;color=36,64,97&amp;vtp=1&amp;bt=1&amp;bbb=1"/>
              <p:cNvSpPr>
                <a:spLocks noRot="1" noChangeAspect="1" noMove="1" noResize="1" noEditPoints="1" noAdjustHandles="1" noChangeArrowheads="1" noChangeShapeType="1" noTextEdit="1"/>
              </p:cNvSpPr>
              <p:nvPr/>
            </p:nvSpPr>
            <p:spPr>
              <a:xfrm>
                <a:off x="539496" y="2111964"/>
                <a:ext cx="11109960" cy="360680"/>
              </a:xfrm>
              <a:prstGeom prst="rect">
                <a:avLst/>
              </a:prstGeom>
              <a:blipFill>
                <a:blip r:embed="rId3"/>
                <a:stretch>
                  <a:fillRect l="-1317" t="-3333"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7_AN.84_1#2ba82e73c.blank?vaa=1&amp;vcp=1&amp;vop=1&amp;pid=41ef29c12&amp;color=36,64,97&amp;vpa=13&amp;vtp=1&amp;bbb=1"/>
              <p:cNvSpPr/>
              <p:nvPr/>
            </p:nvSpPr>
            <p:spPr>
              <a:xfrm>
                <a:off x="9361360" y="2154318"/>
                <a:ext cx="780225" cy="260350"/>
              </a:xfrm>
              <a:prstGeom prst="rect">
                <a:avLst/>
              </a:prstGeom>
              <a:noFill/>
              <a:ln/>
            </p:spPr>
            <p:txBody>
              <a:bodyPr wrap="none" lIns="0" tIns="0" rIns="0" bIns="0" rtlCol="0" anchor="t"/>
              <a:lstStyle/>
              <a:p>
                <a:pPr algn="ctr" latinLnBrk="1">
                  <a:lnSpc>
                    <a:spcPts val="2200"/>
                  </a:lnSpc>
                </a:pPr>
                <a14:m>
                  <m:oMath xmlns:m="http://schemas.openxmlformats.org/officeDocument/2006/math">
                    <m:r>
                      <a:rPr lang="en-US" altLang="zh-CN" b="0" i="0" smtClean="0">
                        <a:solidFill>
                          <a:srgbClr val="6565FF"/>
                        </a:solidFill>
                        <a:latin typeface="Cambria Math" pitchFamily="34" charset="0"/>
                        <a:ea typeface="Cambria Math" pitchFamily="34" charset="-122"/>
                        <a:cs typeface="Cambria Math" pitchFamily="34" charset="-120"/>
                      </a:rPr>
                      <m:t>2</m:t>
                    </m:r>
                    <m:r>
                      <a:rPr lang="en-US" altLang="zh-CN" b="0" i="0" smtClean="0">
                        <a:solidFill>
                          <a:srgbClr val="6565FF"/>
                        </a:solidFill>
                        <a:latin typeface="Cambria Math" pitchFamily="34" charset="0"/>
                        <a:ea typeface="Cambria Math" pitchFamily="34" charset="-122"/>
                        <a:cs typeface="Cambria Math" pitchFamily="34" charset="-120"/>
                      </a:rPr>
                      <m:t>𝑛</m:t>
                    </m:r>
                    <m:r>
                      <a:rPr lang="en-US" altLang="zh-CN" b="0" i="0" smtClean="0">
                        <a:solidFill>
                          <a:srgbClr val="6565FF"/>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QB_7_AN.84_1#2ba82e73c.blank?vaa=1&amp;vcp=1&amp;vop=1&amp;pid=41ef29c12&amp;color=36,64,97&amp;vpa=13&amp;vtp=1&amp;bbb=1"/>
              <p:cNvSpPr>
                <a:spLocks noRot="1" noChangeAspect="1" noMove="1" noResize="1" noEditPoints="1" noAdjustHandles="1" noChangeArrowheads="1" noChangeShapeType="1" noTextEdit="1"/>
              </p:cNvSpPr>
              <p:nvPr/>
            </p:nvSpPr>
            <p:spPr>
              <a:xfrm>
                <a:off x="9361360" y="2154318"/>
                <a:ext cx="780225" cy="260350"/>
              </a:xfrm>
              <a:prstGeom prst="rect">
                <a:avLst/>
              </a:prstGeom>
              <a:blipFill>
                <a:blip r:embed="rId4"/>
                <a:stretch>
                  <a:fillRect l="-3906" r="-2344" b="-1162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7_AS.83_1#2ba82e73c?vaa=1&amp;vcp=1&amp;vop=1&amp;pid=41ef29c12&amp;color=36,64,97&amp;vtp=1&amp;bbb=1&amp;hb=1"/>
              <p:cNvSpPr/>
              <p:nvPr/>
            </p:nvSpPr>
            <p:spPr>
              <a:xfrm>
                <a:off x="539496" y="2482550"/>
                <a:ext cx="11109960" cy="24496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方法一：设</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的公差为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由</a:t>
                </a:r>
                <a:r>
                  <a:rPr lang="en-US" altLang="zh-CN" sz="1800" b="0" i="0">
                    <a:solidFill>
                      <a:srgbClr val="003760"/>
                    </a:solidFill>
                    <a:latin typeface="Times New Roman" pitchFamily="34" charset="0"/>
                    <a:ea typeface="微软雅黑" pitchFamily="34" charset="-122"/>
                    <a:cs typeface="Times New Roman" pitchFamily="34" charset="-120"/>
                  </a:rPr>
                  <a:t>题知</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+4</m:t>
                    </m:r>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解</a:t>
                </a:r>
                <a:r>
                  <a:rPr lang="en-US" altLang="zh-CN" sz="1800"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−1)</m:t>
                    </m:r>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=−1+2(</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−1)=2</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方</a:t>
                </a:r>
                <a:r>
                  <a:rPr lang="en-US" altLang="zh-CN" sz="1800" b="0" i="0">
                    <a:solidFill>
                      <a:srgbClr val="003760"/>
                    </a:solidFill>
                    <a:latin typeface="Times New Roman" pitchFamily="34" charset="0"/>
                    <a:ea typeface="微软雅黑" pitchFamily="34" charset="-122"/>
                    <a:cs typeface="Times New Roman" pitchFamily="34" charset="-120"/>
                  </a:rPr>
                  <a:t>法二</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5</m:t>
                        </m:r>
                      </m:sub>
                    </m:sSub>
                    <m:r>
                      <a:rPr lang="en-US" altLang="zh-CN" sz="1800" b="0" i="0" smtClean="0">
                        <a:solidFill>
                          <a:srgbClr val="003760"/>
                        </a:solidFill>
                        <a:latin typeface="Cambria Math" pitchFamily="34" charset="0"/>
                        <a:ea typeface="Cambria Math" pitchFamily="34" charset="-122"/>
                        <a:cs typeface="Cambria Math" pitchFamily="34" charset="-120"/>
                      </a:rPr>
                      <m:t>=6</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=6</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=3</m:t>
                    </m:r>
                  </m:oMath>
                </a14:m>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，所以公差</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，故</a:t>
                </a:r>
              </a:p>
              <a:p>
                <a:pPr latinLnBrk="1">
                  <a:lnSpc>
                    <a:spcPts val="3100"/>
                  </a:lnSpc>
                </a:pPr>
                <a14:m>
                  <m:oMath xmlns:m="http://schemas.openxmlformats.org/officeDocument/2006/math">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𝑛</m:t>
                        </m:r>
                      </m:sub>
                    </m:sSub>
                    <m:r>
                      <a:rPr lang="en-US" altLang="zh-CN" b="0" i="0" smtClean="0">
                        <a:solidFill>
                          <a:srgbClr val="003760"/>
                        </a:solidFill>
                        <a:latin typeface="Cambria Math" pitchFamily="34" charset="0"/>
                        <a:ea typeface="Cambria Math" pitchFamily="34" charset="-122"/>
                        <a:cs typeface="Cambria Math" pitchFamily="34" charset="-120"/>
                      </a:rPr>
                      <m:t>=</m:t>
                    </m:r>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2</m:t>
                        </m:r>
                      </m:sub>
                    </m:sSub>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𝑛</m:t>
                    </m:r>
                    <m:r>
                      <a:rPr lang="en-US" altLang="zh-CN" b="0" i="0" smtClean="0">
                        <a:solidFill>
                          <a:srgbClr val="003760"/>
                        </a:solidFill>
                        <a:latin typeface="Cambria Math" pitchFamily="34" charset="0"/>
                        <a:ea typeface="Cambria Math" pitchFamily="34" charset="-122"/>
                        <a:cs typeface="Cambria Math" pitchFamily="34" charset="-120"/>
                      </a:rPr>
                      <m:t>−2)</m:t>
                    </m:r>
                    <m:r>
                      <a:rPr lang="en-US" altLang="zh-CN" b="0" i="0" smtClean="0">
                        <a:solidFill>
                          <a:srgbClr val="003760"/>
                        </a:solidFill>
                        <a:latin typeface="Cambria Math" pitchFamily="34" charset="0"/>
                        <a:ea typeface="Cambria Math" pitchFamily="34" charset="-122"/>
                        <a:cs typeface="Cambria Math" pitchFamily="34" charset="-120"/>
                      </a:rPr>
                      <m:t>𝑑</m:t>
                    </m:r>
                    <m:r>
                      <a:rPr lang="en-US" altLang="zh-CN" b="0" i="0" smtClean="0">
                        <a:solidFill>
                          <a:srgbClr val="003760"/>
                        </a:solidFill>
                        <a:latin typeface="Cambria Math" pitchFamily="34" charset="0"/>
                        <a:ea typeface="Cambria Math" pitchFamily="34" charset="-122"/>
                        <a:cs typeface="Cambria Math" pitchFamily="34" charset="-120"/>
                      </a:rPr>
                      <m:t>=1+2(</m:t>
                    </m:r>
                    <m:r>
                      <a:rPr lang="en-US" altLang="zh-CN" b="0" i="0" smtClean="0">
                        <a:solidFill>
                          <a:srgbClr val="003760"/>
                        </a:solidFill>
                        <a:latin typeface="Cambria Math" pitchFamily="34" charset="0"/>
                        <a:ea typeface="Cambria Math" pitchFamily="34" charset="-122"/>
                        <a:cs typeface="Cambria Math" pitchFamily="34" charset="-120"/>
                      </a:rPr>
                      <m:t>𝑛</m:t>
                    </m:r>
                    <m:r>
                      <a:rPr lang="en-US" altLang="zh-CN" b="0" i="0" smtClean="0">
                        <a:solidFill>
                          <a:srgbClr val="003760"/>
                        </a:solidFill>
                        <a:latin typeface="Cambria Math" pitchFamily="34" charset="0"/>
                        <a:ea typeface="Cambria Math" pitchFamily="34" charset="-122"/>
                        <a:cs typeface="Cambria Math" pitchFamily="34" charset="-120"/>
                      </a:rPr>
                      <m:t>−2)=2</m:t>
                    </m:r>
                    <m:r>
                      <a:rPr lang="en-US" altLang="zh-CN" b="0" i="0" smtClean="0">
                        <a:solidFill>
                          <a:srgbClr val="003760"/>
                        </a:solidFill>
                        <a:latin typeface="Cambria Math" pitchFamily="34" charset="0"/>
                        <a:ea typeface="Cambria Math" pitchFamily="34" charset="-122"/>
                        <a:cs typeface="Cambria Math" pitchFamily="34" charset="-120"/>
                      </a:rPr>
                      <m:t>𝑛</m:t>
                    </m:r>
                    <m:r>
                      <a:rPr lang="en-US" altLang="zh-CN" b="0" i="0" smtClean="0">
                        <a:solidFill>
                          <a:srgbClr val="00376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4" name="QB_7_AS.83_1#2ba82e73c?vaa=1&amp;vcp=1&amp;vop=1&amp;pid=41ef29c12&amp;color=36,64,97&amp;vtp=1&amp;bbb=1&amp;hb=1"/>
              <p:cNvSpPr>
                <a:spLocks noRot="1" noChangeAspect="1" noMove="1" noResize="1" noEditPoints="1" noAdjustHandles="1" noChangeArrowheads="1" noChangeShapeType="1" noTextEdit="1"/>
              </p:cNvSpPr>
              <p:nvPr/>
            </p:nvSpPr>
            <p:spPr>
              <a:xfrm>
                <a:off x="539496" y="2482550"/>
                <a:ext cx="11109960" cy="2449640"/>
              </a:xfrm>
              <a:prstGeom prst="rect">
                <a:avLst/>
              </a:prstGeom>
              <a:blipFill>
                <a:blip r:embed="rId5"/>
                <a:stretch>
                  <a:fillRect l="-1317" b="-572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Effect transition="in" filter="fade">
                                      <p:cBhvr>
                                        <p:cTn id="37" dur="500"/>
                                        <p:tgtEl>
                                          <p:spTgt spid="4">
                                            <p:txEl>
                                              <p:pRg st="5" end="5"/>
                                            </p:txEl>
                                          </p:spTgt>
                                        </p:tgtEl>
                                      </p:cBhvr>
                                    </p:animEffect>
                                    <p:anim calcmode="lin" valueType="num">
                                      <p:cBhvr>
                                        <p:cTn id="38"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checked= 1 &amp; amp; version = 1.0.5checked=1&amp;version=1.0.5">
    <p:spTree>
      <p:nvGrpSpPr>
        <p:cNvPr id="1" name=""/>
        <p:cNvGrpSpPr/>
        <p:nvPr/>
      </p:nvGrpSpPr>
      <p:grpSpPr>
        <a:xfrm>
          <a:off x="0" y="0"/>
          <a:ext cx="0" cy="0"/>
          <a:chOff x="0" y="0"/>
          <a:chExt cx="0" cy="0"/>
        </a:xfrm>
      </p:grpSpPr>
      <p:sp>
        <p:nvSpPr>
          <p:cNvPr id="2" name="C_6_BD#d763a84fc?vcp=1&amp;pid=06d1858c7&amp;color=101,101,255&amp;vtp=1&amp;bt=1&amp;bbb=1"/>
          <p:cNvSpPr/>
          <p:nvPr/>
        </p:nvSpPr>
        <p:spPr>
          <a:xfrm>
            <a:off x="539496" y="828000"/>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题型3</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等差中项</a:t>
            </a:r>
            <a:endParaRPr lang="en-US" altLang="zh-CN" sz="2200" dirty="0"/>
          </a:p>
        </p:txBody>
      </p:sp>
      <mc:AlternateContent xmlns:mc="http://schemas.openxmlformats.org/markup-compatibility/2006" xmlns:a14="http://schemas.microsoft.com/office/drawing/2010/main">
        <mc:Choice Requires="a14">
          <p:sp>
            <p:nvSpPr>
              <p:cNvPr id="3" name="QB_7_BD.86_1#f05c612dd?vaa=1&amp;vcp=1&amp;vop=1&amp;pid=d763a84fc&amp;color=36,64,97&amp;vtp=1&amp;bbb=1"/>
              <p:cNvSpPr/>
              <p:nvPr/>
            </p:nvSpPr>
            <p:spPr>
              <a:xfrm>
                <a:off x="539496" y="1323287"/>
                <a:ext cx="11109960" cy="361696"/>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例4</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设</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𝑎</m:t>
                    </m:r>
                    <m:r>
                      <a:rPr lang="en-US" altLang="zh-CN" sz="1800" b="0" i="0">
                        <a:solidFill>
                          <a:srgbClr val="244061"/>
                        </a:solidFill>
                        <a:latin typeface="Cambria Math" pitchFamily="34" charset="0"/>
                        <a:ea typeface="Cambria Math" pitchFamily="34" charset="-122"/>
                        <a:cs typeface="Cambria Math" pitchFamily="34" charset="-120"/>
                      </a:rPr>
                      <m:t>&gt;0</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𝑏</m:t>
                    </m:r>
                    <m:r>
                      <a:rPr lang="en-US" altLang="zh-CN" sz="1800" b="0" i="0">
                        <a:solidFill>
                          <a:srgbClr val="244061"/>
                        </a:solidFill>
                        <a:latin typeface="Cambria Math" pitchFamily="34" charset="0"/>
                        <a:ea typeface="Cambria Math" pitchFamily="34" charset="-122"/>
                        <a:cs typeface="Cambria Math" pitchFamily="34" charset="-120"/>
                      </a:rPr>
                      <m:t>&gt;0</m:t>
                    </m:r>
                  </m:oMath>
                </a14:m>
                <a:r>
                  <a:rPr lang="en-US" altLang="zh-CN" sz="1800" b="0" i="0" dirty="0">
                    <a:solidFill>
                      <a:srgbClr val="244061"/>
                    </a:solidFill>
                    <a:latin typeface="Times New Roman" pitchFamily="34" charset="0"/>
                    <a:ea typeface="微软雅黑" pitchFamily="34" charset="-122"/>
                    <a:cs typeface="Times New Roman" pitchFamily="34" charset="-120"/>
                  </a:rPr>
                  <a:t>，若</a:t>
                </a:r>
                <a14:m>
                  <m:oMath xmlns:m="http://schemas.openxmlformats.org/officeDocument/2006/math">
                    <m:r>
                      <m:rPr>
                        <m:sty m:val="p"/>
                      </m:rPr>
                      <a:rPr lang="en-US" altLang="zh-CN" sz="1800" b="0" i="0">
                        <a:solidFill>
                          <a:srgbClr val="244061"/>
                        </a:solidFill>
                        <a:latin typeface="Cambria Math" pitchFamily="34" charset="0"/>
                        <a:ea typeface="Cambria Math" pitchFamily="34" charset="-122"/>
                        <a:cs typeface="Cambria Math" pitchFamily="34" charset="-120"/>
                      </a:rPr>
                      <m:t>ln</m:t>
                    </m:r>
                    <m:r>
                      <m:rPr>
                        <m:nor/>
                      </m:rPr>
                      <a:rPr lang="en-US" altLang="zh-CN" sz="1800" b="0" i="0">
                        <a:solidFill>
                          <a:srgbClr val="244061"/>
                        </a:solidFill>
                        <a:latin typeface="Cambria Math" pitchFamily="34" charset="0"/>
                        <a:ea typeface="Cambria Math" pitchFamily="34" charset="-122"/>
                        <a:cs typeface="Cambria Math" pitchFamily="34" charset="-120"/>
                      </a:rPr>
                      <m:t> </m:t>
                    </m:r>
                    <m:r>
                      <a:rPr lang="en-US" altLang="zh-CN" sz="1800" b="0" i="0">
                        <a:solidFill>
                          <a:srgbClr val="244061"/>
                        </a:solidFill>
                        <a:latin typeface="Cambria Math" pitchFamily="34" charset="0"/>
                        <a:ea typeface="Cambria Math" pitchFamily="34" charset="-122"/>
                        <a:cs typeface="Cambria Math" pitchFamily="34" charset="-120"/>
                      </a:rPr>
                      <m:t>3</m:t>
                    </m:r>
                  </m:oMath>
                </a14:m>
                <a:r>
                  <a:rPr lang="en-US" altLang="zh-CN" sz="1800" b="0" i="0" dirty="0">
                    <a:solidFill>
                      <a:srgbClr val="244061"/>
                    </a:solidFill>
                    <a:latin typeface="Times New Roman" pitchFamily="34" charset="0"/>
                    <a:ea typeface="微软雅黑" pitchFamily="34" charset="-122"/>
                    <a:cs typeface="Times New Roman" pitchFamily="34" charset="-120"/>
                  </a:rPr>
                  <a:t>是</a:t>
                </a:r>
                <a14:m>
                  <m:oMath xmlns:m="http://schemas.openxmlformats.org/officeDocument/2006/math">
                    <m:r>
                      <m:rPr>
                        <m:sty m:val="p"/>
                      </m:rPr>
                      <a:rPr lang="en-US" altLang="zh-CN" sz="1800" b="0" i="0">
                        <a:solidFill>
                          <a:srgbClr val="244061"/>
                        </a:solidFill>
                        <a:latin typeface="Cambria Math" pitchFamily="34" charset="0"/>
                        <a:ea typeface="Cambria Math" pitchFamily="34" charset="-122"/>
                        <a:cs typeface="Cambria Math" pitchFamily="34" charset="-120"/>
                      </a:rPr>
                      <m:t>ln</m:t>
                    </m:r>
                    <m:r>
                      <m:rPr>
                        <m:nor/>
                      </m:rPr>
                      <a:rPr lang="en-US" altLang="zh-CN" sz="1800" b="0" i="0">
                        <a:solidFill>
                          <a:srgbClr val="244061"/>
                        </a:solidFill>
                        <a:latin typeface="Cambria Math" pitchFamily="34" charset="0"/>
                        <a:ea typeface="Cambria Math" pitchFamily="34" charset="-122"/>
                        <a:cs typeface="Cambria Math" pitchFamily="34" charset="-120"/>
                      </a:rPr>
                      <m:t> </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9</m:t>
                        </m:r>
                      </m:e>
                      <m:sup>
                        <m:r>
                          <a:rPr lang="en-US" altLang="zh-CN" sz="1800" b="0" i="0">
                            <a:solidFill>
                              <a:srgbClr val="244061"/>
                            </a:solidFill>
                            <a:latin typeface="Cambria Math" pitchFamily="34" charset="0"/>
                            <a:ea typeface="Cambria Math" pitchFamily="34" charset="-122"/>
                            <a:cs typeface="Cambria Math" pitchFamily="34" charset="-120"/>
                          </a:rPr>
                          <m:t>𝑎</m:t>
                        </m:r>
                      </m:sup>
                    </m:sSup>
                  </m:oMath>
                </a14:m>
                <a:r>
                  <a:rPr lang="en-US" altLang="zh-CN" sz="1800" b="0" i="0" dirty="0">
                    <a:solidFill>
                      <a:srgbClr val="244061"/>
                    </a:solidFill>
                    <a:latin typeface="Times New Roman" pitchFamily="34" charset="0"/>
                    <a:ea typeface="微软雅黑" pitchFamily="34" charset="-122"/>
                    <a:cs typeface="Times New Roman" pitchFamily="34" charset="-120"/>
                  </a:rPr>
                  <a:t>与</a:t>
                </a:r>
                <a14:m>
                  <m:oMath xmlns:m="http://schemas.openxmlformats.org/officeDocument/2006/math">
                    <m:r>
                      <m:rPr>
                        <m:sty m:val="p"/>
                      </m:rPr>
                      <a:rPr lang="en-US" altLang="zh-CN" sz="1800" b="0" i="0">
                        <a:solidFill>
                          <a:srgbClr val="244061"/>
                        </a:solidFill>
                        <a:latin typeface="Cambria Math" pitchFamily="34" charset="0"/>
                        <a:ea typeface="Cambria Math" pitchFamily="34" charset="-122"/>
                        <a:cs typeface="Cambria Math" pitchFamily="34" charset="-120"/>
                      </a:rPr>
                      <m:t>ln</m:t>
                    </m:r>
                    <m:r>
                      <m:rPr>
                        <m:nor/>
                      </m:rPr>
                      <a:rPr lang="en-US" altLang="zh-CN" sz="1800" b="0" i="0">
                        <a:solidFill>
                          <a:srgbClr val="244061"/>
                        </a:solidFill>
                        <a:latin typeface="Cambria Math" pitchFamily="34" charset="0"/>
                        <a:ea typeface="Cambria Math" pitchFamily="34" charset="-122"/>
                        <a:cs typeface="Cambria Math" pitchFamily="34" charset="-120"/>
                      </a:rPr>
                      <m:t> </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3</m:t>
                        </m:r>
                      </m:e>
                      <m:sup>
                        <m:r>
                          <a:rPr lang="en-US" altLang="zh-CN" sz="1800" b="0" i="0">
                            <a:solidFill>
                              <a:srgbClr val="244061"/>
                            </a:solidFill>
                            <a:latin typeface="Cambria Math" pitchFamily="34" charset="0"/>
                            <a:ea typeface="Cambria Math" pitchFamily="34" charset="-122"/>
                            <a:cs typeface="Cambria Math" pitchFamily="34" charset="-120"/>
                          </a:rPr>
                          <m:t>𝑏</m:t>
                        </m:r>
                      </m:sup>
                    </m:sSup>
                  </m:oMath>
                </a14:m>
                <a:r>
                  <a:rPr lang="en-US" altLang="zh-CN" sz="1800" b="0" i="0" dirty="0">
                    <a:solidFill>
                      <a:srgbClr val="244061"/>
                    </a:solidFill>
                    <a:latin typeface="Times New Roman" pitchFamily="34" charset="0"/>
                    <a:ea typeface="微软雅黑" pitchFamily="34" charset="-122"/>
                    <a:cs typeface="Times New Roman" pitchFamily="34" charset="-120"/>
                  </a:rPr>
                  <a:t>的等差中项，则</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2</m:t>
                    </m:r>
                    <m:r>
                      <a:rPr lang="en-US" altLang="zh-CN" sz="1800" b="0" i="0">
                        <a:solidFill>
                          <a:srgbClr val="244061"/>
                        </a:solidFill>
                        <a:latin typeface="Cambria Math" pitchFamily="34" charset="0"/>
                        <a:ea typeface="Cambria Math" pitchFamily="34" charset="-122"/>
                        <a:cs typeface="Cambria Math" pitchFamily="34" charset="-120"/>
                      </a:rPr>
                      <m:t>𝑎</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𝑏</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i="0">
                    <a:solidFill>
                      <a:srgbClr val="244061"/>
                    </a:solidFill>
                    <a:latin typeface="SimSun" pitchFamily="34" charset="0"/>
                    <a:ea typeface="SimSun" pitchFamily="34" charset="-122"/>
                    <a:cs typeface="SimSun" pitchFamily="34" charset="-120"/>
                  </a:rPr>
                  <a:t>___</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B_7_BD.86_1#f05c612dd?vaa=1&amp;vcp=1&amp;vop=1&amp;pid=d763a84fc&amp;color=36,64,97&amp;vtp=1&amp;bbb=1"/>
              <p:cNvSpPr>
                <a:spLocks noRot="1" noChangeAspect="1" noMove="1" noResize="1" noEditPoints="1" noAdjustHandles="1" noChangeArrowheads="1" noChangeShapeType="1" noTextEdit="1"/>
              </p:cNvSpPr>
              <p:nvPr/>
            </p:nvSpPr>
            <p:spPr>
              <a:xfrm>
                <a:off x="539496" y="1323287"/>
                <a:ext cx="11109960" cy="361696"/>
              </a:xfrm>
              <a:prstGeom prst="rect">
                <a:avLst/>
              </a:prstGeom>
              <a:blipFill>
                <a:blip r:embed="rId3"/>
                <a:stretch>
                  <a:fillRect l="-1317" t="-3390" b="-40678"/>
                </a:stretch>
              </a:blipFill>
              <a:ln/>
            </p:spPr>
            <p:txBody>
              <a:bodyPr/>
              <a:lstStyle/>
              <a:p>
                <a:r>
                  <a:rPr lang="zh-CN" altLang="en-US">
                    <a:noFill/>
                  </a:rPr>
                  <a:t> </a:t>
                </a:r>
              </a:p>
            </p:txBody>
          </p:sp>
        </mc:Fallback>
      </mc:AlternateContent>
      <p:sp>
        <p:nvSpPr>
          <p:cNvPr id="4" name="QB_7_AN.89_1#f05c612dd.blank?vaa=1&amp;vcp=1&amp;vop=1&amp;pid=d763a84fc&amp;color=36,64,97&amp;vpa=14&amp;vtp=1"/>
          <p:cNvSpPr/>
          <p:nvPr/>
        </p:nvSpPr>
        <p:spPr>
          <a:xfrm>
            <a:off x="7316756" y="1275852"/>
            <a:ext cx="280988" cy="363665"/>
          </a:xfrm>
          <a:prstGeom prst="rect">
            <a:avLst/>
          </a:prstGeom>
          <a:noFill/>
          <a:ln/>
        </p:spPr>
        <p:txBody>
          <a:bodyPr wrap="none" lIns="0" tIns="0" rIns="0" bIns="0" rtlCol="0" anchor="t"/>
          <a:lstStyle/>
          <a:p>
            <a:pPr algn="ctr" latinLnBrk="1">
              <a:lnSpc>
                <a:spcPts val="3200"/>
              </a:lnSpc>
            </a:pPr>
            <a:r>
              <a:rPr lang="en-US" altLang="zh-CN" b="0" i="0" dirty="0">
                <a:solidFill>
                  <a:srgbClr val="6565FF"/>
                </a:solidFill>
                <a:latin typeface="Times New Roman" pitchFamily="34" charset="0"/>
                <a:ea typeface="微软雅黑" pitchFamily="34" charset="-122"/>
                <a:cs typeface="Times New Roman" pitchFamily="34" charset="-120"/>
              </a:rPr>
              <a:t>2</a:t>
            </a:r>
            <a:endParaRPr lang="en-US" altLang="zh-CN" dirty="0"/>
          </a:p>
        </p:txBody>
      </p:sp>
      <mc:AlternateContent xmlns:mc="http://schemas.openxmlformats.org/markup-compatibility/2006" xmlns:a14="http://schemas.microsoft.com/office/drawing/2010/main">
        <mc:Choice Requires="a14">
          <p:sp>
            <p:nvSpPr>
              <p:cNvPr id="5" name="QB_7_EX.87_1#f05c612dd?vaa=1&amp;vcp=1&amp;vop=1&amp;pid=d763a84fc&amp;color=36,64,97&amp;vtp=1&amp;bbb=1"/>
              <p:cNvSpPr/>
              <p:nvPr/>
            </p:nvSpPr>
            <p:spPr>
              <a:xfrm>
                <a:off x="539496" y="1737319"/>
                <a:ext cx="11109960" cy="360680"/>
              </a:xfrm>
              <a:prstGeom prst="rect">
                <a:avLst/>
              </a:prstGeom>
              <a:noFill/>
              <a:ln/>
            </p:spPr>
            <p:txBody>
              <a:bodyPr wrap="none" lIns="0" tIns="0" rIns="0" bIns="0" rtlCol="0" anchor="t"/>
              <a:lstStyle/>
              <a:p>
                <a:pPr algn="l" latinLnBrk="1">
                  <a:lnSpc>
                    <a:spcPts val="32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【思路分析】</a:t>
                </a:r>
                <a:r>
                  <a:rPr lang="en-US" altLang="zh-CN" sz="1800" b="0" i="0" dirty="0">
                    <a:solidFill>
                      <a:srgbClr val="244061"/>
                    </a:solidFill>
                    <a:latin typeface="Times New Roman" pitchFamily="34" charset="0"/>
                    <a:ea typeface="微软雅黑" pitchFamily="34" charset="-122"/>
                    <a:cs typeface="Times New Roman" pitchFamily="34" charset="-120"/>
                  </a:rPr>
                  <a:t>直接利用等差中项的性质，列出关于</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𝑎</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的等式，再利用对数与指数的运算求解即可.</a:t>
                </a:r>
                <a:endParaRPr lang="en-US" altLang="zh-CN" sz="1800" dirty="0"/>
              </a:p>
            </p:txBody>
          </p:sp>
        </mc:Choice>
        <mc:Fallback xmlns="">
          <p:sp>
            <p:nvSpPr>
              <p:cNvPr id="5" name="QB_7_EX.87_1#f05c612dd?vaa=1&amp;vcp=1&amp;vop=1&amp;pid=d763a84fc&amp;color=36,64,97&amp;vtp=1&amp;bbb=1"/>
              <p:cNvSpPr>
                <a:spLocks noRot="1" noChangeAspect="1" noMove="1" noResize="1" noEditPoints="1" noAdjustHandles="1" noChangeArrowheads="1" noChangeShapeType="1" noTextEdit="1"/>
              </p:cNvSpPr>
              <p:nvPr/>
            </p:nvSpPr>
            <p:spPr>
              <a:xfrm>
                <a:off x="539496" y="1737319"/>
                <a:ext cx="11109960" cy="360680"/>
              </a:xfrm>
              <a:prstGeom prst="rect">
                <a:avLst/>
              </a:prstGeom>
              <a:blipFill>
                <a:blip r:embed="rId4"/>
                <a:stretch>
                  <a:fillRect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B_7_AS.88_1#f05c612dd?vaa=1&amp;vcp=1&amp;vop=1&amp;pid=d763a84fc&amp;color=36,64,97&amp;vtp=1&amp;bbb=1"/>
              <p:cNvSpPr/>
              <p:nvPr/>
            </p:nvSpPr>
            <p:spPr>
              <a:xfrm>
                <a:off x="539496" y="2110636"/>
                <a:ext cx="11109960" cy="1201357"/>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ln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3</m:t>
                    </m:r>
                  </m:oMath>
                </a14:m>
                <a:r>
                  <a:rPr lang="en-US" altLang="zh-CN" sz="1800" b="0" i="0" dirty="0">
                    <a:solidFill>
                      <a:srgbClr val="003760"/>
                    </a:solidFill>
                    <a:latin typeface="Times New Roman" pitchFamily="34" charset="0"/>
                    <a:ea typeface="微软雅黑" pitchFamily="34" charset="-122"/>
                    <a:cs typeface="Times New Roman" pitchFamily="34" charset="-120"/>
                  </a:rPr>
                  <a:t>是</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ln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9</m:t>
                        </m:r>
                      </m:e>
                      <m:sup>
                        <m:r>
                          <a:rPr lang="en-US" altLang="zh-CN" sz="1800" b="0" i="0">
                            <a:solidFill>
                              <a:srgbClr val="003760"/>
                            </a:solidFill>
                            <a:latin typeface="Cambria Math" pitchFamily="34" charset="0"/>
                            <a:ea typeface="Cambria Math" pitchFamily="34" charset="-122"/>
                            <a:cs typeface="Cambria Math" pitchFamily="34" charset="-120"/>
                          </a:rPr>
                          <m:t>𝑎</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ln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m:t>
                        </m:r>
                      </m:e>
                      <m:sup>
                        <m:r>
                          <a:rPr lang="en-US" altLang="zh-CN" sz="1800" b="0" i="0">
                            <a:solidFill>
                              <a:srgbClr val="003760"/>
                            </a:solidFill>
                            <a:latin typeface="Cambria Math" pitchFamily="34" charset="0"/>
                            <a:ea typeface="Cambria Math" pitchFamily="34" charset="-122"/>
                            <a:cs typeface="Cambria Math" pitchFamily="34" charset="-120"/>
                          </a:rPr>
                          <m:t>𝑏</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的等差中项，</a:t>
                </a:r>
                <a:endParaRPr lang="en-US" altLang="zh-CN" sz="1800" dirty="0"/>
              </a:p>
              <a:p>
                <a:pPr latinLnBrk="1">
                  <a:lnSpc>
                    <a:spcPts val="33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ln</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3=</m:t>
                    </m:r>
                    <m:r>
                      <m:rPr>
                        <m:sty m:val="p"/>
                      </m:rPr>
                      <a:rPr lang="en-US" altLang="zh-CN" sz="1800" b="0" i="0">
                        <a:solidFill>
                          <a:srgbClr val="003760"/>
                        </a:solidFill>
                        <a:latin typeface="Cambria Math" pitchFamily="34" charset="0"/>
                        <a:ea typeface="Cambria Math" pitchFamily="34" charset="-122"/>
                        <a:cs typeface="Cambria Math" pitchFamily="34" charset="-120"/>
                      </a:rPr>
                      <m:t>ln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9</m:t>
                        </m:r>
                      </m:e>
                      <m:sup>
                        <m:r>
                          <a:rPr lang="en-US" altLang="zh-CN" sz="1800" b="0" i="0">
                            <a:solidFill>
                              <a:srgbClr val="003760"/>
                            </a:solidFill>
                            <a:latin typeface="Cambria Math" pitchFamily="34" charset="0"/>
                            <a:ea typeface="Cambria Math" pitchFamily="34" charset="-122"/>
                            <a:cs typeface="Cambria Math" pitchFamily="34" charset="-120"/>
                          </a:rPr>
                          <m:t>𝑎</m:t>
                        </m:r>
                      </m:sup>
                    </m:sSup>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ln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m:t>
                        </m:r>
                      </m:e>
                      <m:sup>
                        <m:r>
                          <a:rPr lang="en-US" altLang="zh-CN" sz="1800" b="0" i="0">
                            <a:solidFill>
                              <a:srgbClr val="003760"/>
                            </a:solidFill>
                            <a:latin typeface="Cambria Math" pitchFamily="34" charset="0"/>
                            <a:ea typeface="Cambria Math" pitchFamily="34" charset="-122"/>
                            <a:cs typeface="Cambria Math" pitchFamily="34" charset="-120"/>
                          </a:rPr>
                          <m:t>𝑏</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ln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ln</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9</m:t>
                        </m:r>
                      </m:e>
                      <m:sup>
                        <m:r>
                          <a:rPr lang="en-US" altLang="zh-CN" sz="1800" b="0" i="0">
                            <a:solidFill>
                              <a:srgbClr val="003760"/>
                            </a:solidFill>
                            <a:latin typeface="Cambria Math" pitchFamily="34" charset="0"/>
                            <a:ea typeface="Cambria Math" pitchFamily="34" charset="-122"/>
                            <a:cs typeface="Cambria Math" pitchFamily="34" charset="-120"/>
                          </a:rPr>
                          <m:t>𝑎</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m:t>
                        </m:r>
                      </m:e>
                      <m:sup>
                        <m:r>
                          <a:rPr lang="en-US" altLang="zh-CN" sz="1800" b="0" i="0">
                            <a:solidFill>
                              <a:srgbClr val="003760"/>
                            </a:solidFill>
                            <a:latin typeface="Cambria Math" pitchFamily="34" charset="0"/>
                            <a:ea typeface="Cambria Math" pitchFamily="34" charset="-122"/>
                            <a:cs typeface="Cambria Math" pitchFamily="34" charset="-120"/>
                          </a:rPr>
                          <m:t>𝑏</m:t>
                        </m:r>
                      </m:sup>
                    </m:sSup>
                    <m:r>
                      <a:rPr lang="en-US" altLang="zh-CN" sz="1800" b="0" i="0">
                        <a:solidFill>
                          <a:srgbClr val="003760"/>
                        </a:solidFill>
                        <a:latin typeface="Cambria Math" pitchFamily="34" charset="0"/>
                        <a:ea typeface="Cambria Math" pitchFamily="34" charset="-122"/>
                        <a:cs typeface="Cambria Math" pitchFamily="34" charset="-120"/>
                      </a:rPr>
                      <m:t>)=</m:t>
                    </m:r>
                    <m:r>
                      <m:rPr>
                        <m:sty m:val="p"/>
                      </m:rPr>
                      <a:rPr lang="en-US" altLang="zh-CN" sz="1800" b="0" i="0">
                        <a:solidFill>
                          <a:srgbClr val="003760"/>
                        </a:solidFill>
                        <a:latin typeface="Cambria Math" pitchFamily="34" charset="0"/>
                        <a:ea typeface="Cambria Math" pitchFamily="34" charset="-122"/>
                        <a:cs typeface="Cambria Math" pitchFamily="34" charset="-120"/>
                      </a:rPr>
                      <m:t>ln</m:t>
                    </m:r>
                    <m:r>
                      <m:rPr>
                        <m:nor/>
                      </m:rPr>
                      <a:rPr lang="en-US" altLang="zh-CN" sz="1800" b="0" i="0">
                        <a:solidFill>
                          <a:srgbClr val="003760"/>
                        </a:solidFill>
                        <a:latin typeface="Cambria Math" pitchFamily="34" charset="0"/>
                        <a:ea typeface="Cambria Math" pitchFamily="34" charset="-122"/>
                        <a:cs typeface="Cambria Math" pitchFamily="34" charset="-120"/>
                      </a:rPr>
                      <m:t> </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m:t>
                        </m:r>
                      </m:e>
                      <m:sup>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𝑏</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2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m:t>
                        </m:r>
                      </m:e>
                      <m:sup>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𝑏</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6" name="QB_7_AS.88_1#f05c612dd?vaa=1&amp;vcp=1&amp;vop=1&amp;pid=d763a84fc&amp;color=36,64,97&amp;vtp=1&amp;bbb=1"/>
              <p:cNvSpPr>
                <a:spLocks noRot="1" noChangeAspect="1" noMove="1" noResize="1" noEditPoints="1" noAdjustHandles="1" noChangeArrowheads="1" noChangeShapeType="1" noTextEdit="1"/>
              </p:cNvSpPr>
              <p:nvPr/>
            </p:nvSpPr>
            <p:spPr>
              <a:xfrm>
                <a:off x="539496" y="2110636"/>
                <a:ext cx="11109960" cy="1201357"/>
              </a:xfrm>
              <a:prstGeom prst="rect">
                <a:avLst/>
              </a:prstGeom>
              <a:blipFill>
                <a:blip r:embed="rId5"/>
                <a:stretch>
                  <a:fillRect l="-1317" b="-1218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6">
                                            <p:bg/>
                                          </p:spTgt>
                                        </p:tgtEl>
                                        <p:attrNameLst>
                                          <p:attrName>style.visibility</p:attrName>
                                        </p:attrNameLst>
                                      </p:cBhvr>
                                      <p:to>
                                        <p:strVal val="visible"/>
                                      </p:to>
                                    </p:set>
                                    <p:animEffect transition="in" filter="fade">
                                      <p:cBhvr>
                                        <p:cTn id="19" dur="500"/>
                                        <p:tgtEl>
                                          <p:spTgt spid="6">
                                            <p:bg/>
                                          </p:spTgt>
                                        </p:tgtEl>
                                      </p:cBhvr>
                                    </p:animEffect>
                                    <p:anim calcmode="lin" valueType="num">
                                      <p:cBhvr>
                                        <p:cTn id="20" dur="500" fill="hold"/>
                                        <p:tgtEl>
                                          <p:spTgt spid="6">
                                            <p:bg/>
                                          </p:spTgt>
                                        </p:tgtEl>
                                        <p:attrNameLst>
                                          <p:attrName>ppt_x</p:attrName>
                                        </p:attrNameLst>
                                      </p:cBhvr>
                                      <p:tavLst>
                                        <p:tav tm="0">
                                          <p:val>
                                            <p:strVal val="#ppt_x"/>
                                          </p:val>
                                        </p:tav>
                                        <p:tav tm="100000">
                                          <p:val>
                                            <p:strVal val="#ppt_x"/>
                                          </p:val>
                                        </p:tav>
                                      </p:tavLst>
                                    </p:anim>
                                    <p:anim calcmode="lin" valueType="num">
                                      <p:cBhvr>
                                        <p:cTn id="21" dur="500" fill="hold"/>
                                        <p:tgtEl>
                                          <p:spTgt spid="6">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6">
                                            <p:txEl>
                                              <p:pRg st="0" end="0"/>
                                            </p:txEl>
                                          </p:spTgt>
                                        </p:tgtEl>
                                        <p:attrNameLst>
                                          <p:attrName>style.visibility</p:attrName>
                                        </p:attrNameLst>
                                      </p:cBhvr>
                                      <p:to>
                                        <p:strVal val="visible"/>
                                      </p:to>
                                    </p:set>
                                    <p:animEffect transition="in" filter="fade">
                                      <p:cBhvr>
                                        <p:cTn id="24" dur="500"/>
                                        <p:tgtEl>
                                          <p:spTgt spid="6">
                                            <p:txEl>
                                              <p:pRg st="0" end="0"/>
                                            </p:txEl>
                                          </p:spTgt>
                                        </p:tgtEl>
                                      </p:cBhvr>
                                    </p:animEffect>
                                    <p:anim calcmode="lin" valueType="num">
                                      <p:cBhvr>
                                        <p:cTn id="2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6">
                                            <p:txEl>
                                              <p:pRg st="0" end="0"/>
                                            </p:txEl>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anim calcmode="lin" valueType="num">
                                      <p:cBhvr>
                                        <p:cTn id="3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31" dur="500" fill="hold"/>
                                        <p:tgtEl>
                                          <p:spTgt spid="6">
                                            <p:txEl>
                                              <p:pRg st="1" end="1"/>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6">
                                            <p:txEl>
                                              <p:pRg st="2" end="2"/>
                                            </p:txEl>
                                          </p:spTgt>
                                        </p:tgtEl>
                                        <p:attrNameLst>
                                          <p:attrName>style.visibility</p:attrName>
                                        </p:attrNameLst>
                                      </p:cBhvr>
                                      <p:to>
                                        <p:strVal val="visible"/>
                                      </p:to>
                                    </p:set>
                                    <p:animEffect transition="in" filter="fade">
                                      <p:cBhvr>
                                        <p:cTn id="34" dur="500"/>
                                        <p:tgtEl>
                                          <p:spTgt spid="6">
                                            <p:txEl>
                                              <p:pRg st="2" end="2"/>
                                            </p:txEl>
                                          </p:spTgt>
                                        </p:tgtEl>
                                      </p:cBhvr>
                                    </p:animEffect>
                                    <p:anim calcmode="lin" valueType="num">
                                      <p:cBhvr>
                                        <p:cTn id="3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36" dur="5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4">
                                            <p:bg/>
                                          </p:spTgt>
                                        </p:tgtEl>
                                        <p:attrNameLst>
                                          <p:attrName>style.visibility</p:attrName>
                                        </p:attrNameLst>
                                      </p:cBhvr>
                                      <p:to>
                                        <p:strVal val="visible"/>
                                      </p:to>
                                    </p:set>
                                    <p:animEffect transition="in" filter="fade">
                                      <p:cBhvr>
                                        <p:cTn id="41" dur="500"/>
                                        <p:tgtEl>
                                          <p:spTgt spid="4">
                                            <p:bg/>
                                          </p:spTgt>
                                        </p:tgtEl>
                                      </p:cBhvr>
                                    </p:animEffect>
                                    <p:anim calcmode="lin" valueType="num">
                                      <p:cBhvr>
                                        <p:cTn id="42" dur="500" fill="hold"/>
                                        <p:tgtEl>
                                          <p:spTgt spid="4">
                                            <p:bg/>
                                          </p:spTgt>
                                        </p:tgtEl>
                                        <p:attrNameLst>
                                          <p:attrName>ppt_x</p:attrName>
                                        </p:attrNameLst>
                                      </p:cBhvr>
                                      <p:tavLst>
                                        <p:tav tm="0">
                                          <p:val>
                                            <p:strVal val="#ppt_x"/>
                                          </p:val>
                                        </p:tav>
                                        <p:tav tm="100000">
                                          <p:val>
                                            <p:strVal val="#ppt_x"/>
                                          </p:val>
                                        </p:tav>
                                      </p:tavLst>
                                    </p:anim>
                                    <p:anim calcmode="lin" valueType="num">
                                      <p:cBhvr>
                                        <p:cTn id="43" dur="500" fill="hold"/>
                                        <p:tgtEl>
                                          <p:spTgt spid="4">
                                            <p:bg/>
                                          </p:spTgt>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4">
                                            <p:txEl>
                                              <p:pRg st="0" end="0"/>
                                            </p:txEl>
                                          </p:spTgt>
                                        </p:tgtEl>
                                        <p:attrNameLst>
                                          <p:attrName>style.visibility</p:attrName>
                                        </p:attrNameLst>
                                      </p:cBhvr>
                                      <p:to>
                                        <p:strVal val="visible"/>
                                      </p:to>
                                    </p:set>
                                    <p:animEffect transition="in" filter="fade">
                                      <p:cBhvr>
                                        <p:cTn id="46" dur="500"/>
                                        <p:tgtEl>
                                          <p:spTgt spid="4">
                                            <p:txEl>
                                              <p:pRg st="0" end="0"/>
                                            </p:txEl>
                                          </p:spTgt>
                                        </p:tgtEl>
                                      </p:cBhvr>
                                    </p:animEffect>
                                    <p:anim calcmode="lin" valueType="num">
                                      <p:cBhvr>
                                        <p:cTn id="4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48"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checked= 1 &amp; amp; version = 1.0.5checked=1&amp;version=1.0.5">
    <p:spTree>
      <p:nvGrpSpPr>
        <p:cNvPr id="1" name=""/>
        <p:cNvGrpSpPr/>
        <p:nvPr/>
      </p:nvGrpSpPr>
      <p:grpSpPr>
        <a:xfrm>
          <a:off x="0" y="0"/>
          <a:ext cx="0" cy="0"/>
          <a:chOff x="0" y="0"/>
          <a:chExt cx="0" cy="0"/>
        </a:xfrm>
      </p:grpSpPr>
      <p:pic>
        <p:nvPicPr>
          <p:cNvPr id="2" name="C_2#1882ad308.fixed?vcp=1&amp;pid=fada54cc3&amp;color=36,64,97&amp;tib=255,255,255&amp;vtp=1" descr="preencoded.png"/>
          <p:cNvPicPr>
            <a:picLocks noChangeAspect="1"/>
          </p:cNvPicPr>
          <p:nvPr/>
        </p:nvPicPr>
        <p:blipFill>
          <a:blip r:embed="rId3"/>
          <a:stretch>
            <a:fillRect/>
          </a:stretch>
        </p:blipFill>
        <p:spPr>
          <a:xfrm>
            <a:off x="640080" y="2697480"/>
            <a:ext cx="3090672" cy="1188720"/>
          </a:xfrm>
          <a:prstGeom prst="rect">
            <a:avLst/>
          </a:prstGeom>
        </p:spPr>
      </p:pic>
      <p:sp>
        <p:nvSpPr>
          <p:cNvPr id="3" name="C_2_BD#1882ad308.fixed?vcp=1&amp;pid=fada54cc3&amp;color=61,88,159&amp;vtp=1&amp;bbb=1"/>
          <p:cNvSpPr/>
          <p:nvPr/>
        </p:nvSpPr>
        <p:spPr>
          <a:xfrm>
            <a:off x="694944" y="2715768"/>
            <a:ext cx="2587752" cy="111556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5.2</a:t>
            </a:r>
            <a:endParaRPr lang="en-US" altLang="zh-CN" sz="5400" dirty="0"/>
          </a:p>
        </p:txBody>
      </p:sp>
      <p:sp>
        <p:nvSpPr>
          <p:cNvPr id="4" name="C_2_BD#1882ad308.fixed?vcp=1&amp;pid=fada54cc3&amp;color=61,88,159&amp;vtp=1&amp;bbb=1"/>
          <p:cNvSpPr/>
          <p:nvPr/>
        </p:nvSpPr>
        <p:spPr>
          <a:xfrm>
            <a:off x="4315968" y="2587752"/>
            <a:ext cx="7671816" cy="1279144"/>
          </a:xfrm>
          <a:prstGeom prst="rect">
            <a:avLst/>
          </a:prstGeom>
          <a:noFill/>
          <a:ln/>
        </p:spPr>
        <p:txBody>
          <a:bodyPr wrap="none" lIns="0" tIns="0" rIns="0" bIns="0" rtlCol="0" anchor="t"/>
          <a:lstStyle/>
          <a:p>
            <a:pPr algn="l" latinLnBrk="1">
              <a:lnSpc>
                <a:spcPts val="9600"/>
              </a:lnSpc>
            </a:pPr>
            <a:r>
              <a:rPr lang="en-US" altLang="zh-CN" sz="5400" b="0" i="0" dirty="0">
                <a:solidFill>
                  <a:srgbClr val="3D589F"/>
                </a:solidFill>
                <a:latin typeface="微软雅黑" pitchFamily="34" charset="0"/>
                <a:ea typeface="微软雅黑" pitchFamily="34" charset="-122"/>
                <a:cs typeface="微软雅黑" pitchFamily="34" charset="-120"/>
              </a:rPr>
              <a:t>等差数列</a:t>
            </a:r>
            <a:endParaRPr lang="en-US" altLang="zh-CN" sz="5400" dirty="0"/>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name="Slide 30&amp;si=30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91_1#4566a6ab9?vaa=1&amp;vcp=1&amp;vop=1&amp;pid=d763a84fc&amp;color=36,64,97&amp;vtp=1&amp;bt=1&amp;bbb=1"/>
              <p:cNvSpPr/>
              <p:nvPr/>
            </p:nvSpPr>
            <p:spPr>
              <a:xfrm>
                <a:off x="539496" y="2347676"/>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4-1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若数列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是等差数列，且</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8</m:t>
                        </m:r>
                      </m:sub>
                    </m:sSub>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15</m:t>
                        </m:r>
                      </m:sub>
                    </m:sSub>
                    <m:r>
                      <a:rPr lang="en-US" altLang="zh-CN" sz="1800" b="0" i="0" smtClean="0">
                        <a:solidFill>
                          <a:srgbClr val="244061"/>
                        </a:solidFill>
                        <a:latin typeface="Cambria Math" pitchFamily="34" charset="0"/>
                        <a:ea typeface="Cambria Math" pitchFamily="34" charset="-122"/>
                        <a:cs typeface="Cambria Math" pitchFamily="34" charset="-120"/>
                      </a:rPr>
                      <m:t>=</m:t>
                    </m:r>
                    <m:r>
                      <m:rPr>
                        <m:sty m:val="p"/>
                      </m:rPr>
                      <a:rPr lang="en-US" altLang="zh-CN" sz="1800" b="0" i="0" smtClean="0">
                        <a:solidFill>
                          <a:srgbClr val="244061"/>
                        </a:solidFill>
                        <a:latin typeface="Cambria Math" pitchFamily="34" charset="0"/>
                        <a:ea typeface="Cambria Math" pitchFamily="34" charset="-122"/>
                        <a:cs typeface="Cambria Math" pitchFamily="34" charset="-120"/>
                      </a:rPr>
                      <m:t>π</m:t>
                    </m:r>
                  </m:oMath>
                </a14:m>
                <a:r>
                  <a:rPr lang="en-US" altLang="zh-CN" sz="1800" b="0" i="0" dirty="0">
                    <a:solidFill>
                      <a:srgbClr val="244061"/>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sz="1800" b="0" i="0" smtClean="0">
                        <a:solidFill>
                          <a:srgbClr val="244061"/>
                        </a:solidFill>
                        <a:latin typeface="Cambria Math" pitchFamily="34" charset="0"/>
                        <a:ea typeface="Cambria Math" pitchFamily="34" charset="-122"/>
                        <a:cs typeface="Cambria Math" pitchFamily="34" charset="-120"/>
                      </a:rPr>
                      <m:t>tan</m:t>
                    </m:r>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4</m:t>
                        </m:r>
                      </m:sub>
                    </m:sSub>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12</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2" name="QC_7_BD.91_1#4566a6ab9?vaa=1&amp;vcp=1&amp;vop=1&amp;pid=d763a84fc&amp;color=36,64,97&amp;vtp=1&amp;bt=1&amp;bbb=1"/>
              <p:cNvSpPr>
                <a:spLocks noRot="1" noChangeAspect="1" noMove="1" noResize="1" noEditPoints="1" noAdjustHandles="1" noChangeArrowheads="1" noChangeShapeType="1" noTextEdit="1"/>
              </p:cNvSpPr>
              <p:nvPr/>
            </p:nvSpPr>
            <p:spPr>
              <a:xfrm>
                <a:off x="539496" y="2347676"/>
                <a:ext cx="11109960" cy="360680"/>
              </a:xfrm>
              <a:prstGeom prst="rect">
                <a:avLst/>
              </a:prstGeom>
              <a:blipFill>
                <a:blip r:embed="rId3"/>
                <a:stretch>
                  <a:fillRect l="-1317" b="-40678"/>
                </a:stretch>
              </a:blipFill>
              <a:ln/>
            </p:spPr>
            <p:txBody>
              <a:bodyPr/>
              <a:lstStyle/>
              <a:p>
                <a:r>
                  <a:rPr lang="zh-CN" altLang="en-US">
                    <a:noFill/>
                  </a:rPr>
                  <a:t> </a:t>
                </a:r>
              </a:p>
            </p:txBody>
          </p:sp>
        </mc:Fallback>
      </mc:AlternateContent>
      <p:sp>
        <p:nvSpPr>
          <p:cNvPr id="3" name="QC_7_AN.93_1#4566a6ab9.bracket?vaa=1&amp;vcp=1&amp;vop=1&amp;pid=d763a84fc&amp;color=36,64,97&amp;vpa=15&amp;vtp=1"/>
          <p:cNvSpPr/>
          <p:nvPr/>
        </p:nvSpPr>
        <p:spPr>
          <a:xfrm>
            <a:off x="7631811" y="2427178"/>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B</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4" name="QC_7_BD.91_2#4566a6ab9.choices?vaa=1&amp;vcp=1&amp;vop=1&amp;pid=d763a84fc&amp;color=36,64,97&amp;vtp=1&amp;bbb=1"/>
              <p:cNvSpPr/>
              <p:nvPr/>
            </p:nvSpPr>
            <p:spPr>
              <a:xfrm>
                <a:off x="539496" y="2719787"/>
                <a:ext cx="11109960" cy="471424"/>
              </a:xfrm>
              <a:prstGeom prst="rect">
                <a:avLst/>
              </a:prstGeom>
              <a:noFill/>
              <a:ln/>
            </p:spPr>
            <p:txBody>
              <a:bodyPr wrap="none" lIns="0" tIns="0" rIns="0" bIns="0" rtlCol="0" anchor="t"/>
              <a:lstStyle/>
              <a:p>
                <a:pPr latinLnBrk="1">
                  <a:lnSpc>
                    <a:spcPts val="3800"/>
                  </a:lnSpc>
                  <a:tabLst>
                    <a:tab pos="2787015" algn="l"/>
                    <a:tab pos="5713730" algn="l"/>
                    <a:tab pos="839914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rad>
                      <m:radPr>
                        <m:degHide m:val="on"/>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244061"/>
                            </a:solidFill>
                            <a:latin typeface="Cambria Math" pitchFamily="34" charset="0"/>
                            <a:ea typeface="Cambria Math" pitchFamily="34" charset="-122"/>
                            <a:cs typeface="Cambria Math" pitchFamily="34" charset="-120"/>
                          </a:rPr>
                          <m:t>3</m:t>
                        </m:r>
                      </m:e>
                    </m:rad>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244061"/>
                            </a:solidFill>
                            <a:latin typeface="Cambria Math" pitchFamily="34" charset="0"/>
                            <a:ea typeface="Cambria Math" pitchFamily="34" charset="-122"/>
                            <a:cs typeface="Cambria Math" pitchFamily="34" charset="-120"/>
                          </a:rPr>
                          <m:t>3</m:t>
                        </m:r>
                      </m:e>
                    </m:rad>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244061"/>
                                </a:solidFill>
                                <a:latin typeface="Cambria Math" pitchFamily="34" charset="0"/>
                                <a:ea typeface="Cambria Math" pitchFamily="34" charset="-122"/>
                                <a:cs typeface="Cambria Math" pitchFamily="34" charset="-120"/>
                              </a:rPr>
                              <m:t>3</m:t>
                            </m:r>
                          </m:e>
                        </m:rad>
                      </m:num>
                      <m:den>
                        <m:r>
                          <a:rPr lang="en-US" altLang="zh-CN" sz="1800" b="0" i="0">
                            <a:solidFill>
                              <a:srgbClr val="244061"/>
                            </a:solidFill>
                            <a:latin typeface="Cambria Math" pitchFamily="34" charset="0"/>
                            <a:ea typeface="Cambria Math" pitchFamily="34" charset="-122"/>
                            <a:cs typeface="Cambria Math" pitchFamily="34" charset="-120"/>
                          </a:rPr>
                          <m:t>3</m:t>
                        </m:r>
                      </m:den>
                    </m:f>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244061"/>
                                </a:solidFill>
                                <a:latin typeface="Cambria Math" pitchFamily="34" charset="0"/>
                                <a:ea typeface="Cambria Math" pitchFamily="34" charset="-122"/>
                                <a:cs typeface="Cambria Math" pitchFamily="34" charset="-120"/>
                              </a:rPr>
                              <m:t>3</m:t>
                            </m:r>
                          </m:e>
                        </m:rad>
                      </m:num>
                      <m:den>
                        <m:r>
                          <a:rPr lang="en-US" altLang="zh-CN" sz="1800" b="0" i="0">
                            <a:solidFill>
                              <a:srgbClr val="244061"/>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7_BD.91_2#4566a6ab9.choices?vaa=1&amp;vcp=1&amp;vop=1&amp;pid=d763a84fc&amp;color=36,64,97&amp;vtp=1&amp;bbb=1"/>
              <p:cNvSpPr>
                <a:spLocks noRot="1" noChangeAspect="1" noMove="1" noResize="1" noEditPoints="1" noAdjustHandles="1" noChangeArrowheads="1" noChangeShapeType="1" noTextEdit="1"/>
              </p:cNvSpPr>
              <p:nvPr/>
            </p:nvSpPr>
            <p:spPr>
              <a:xfrm>
                <a:off x="539496" y="2719787"/>
                <a:ext cx="11109960" cy="471424"/>
              </a:xfrm>
              <a:prstGeom prst="rect">
                <a:avLst/>
              </a:prstGeom>
              <a:blipFill>
                <a:blip r:embed="rId4"/>
                <a:stretch>
                  <a:fillRect l="-1317" b="-1818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7_AS.92_1#4566a6ab9?vaa=1&amp;vcp=1&amp;vop=1&amp;pid=d763a84fc&amp;color=36,64,97&amp;vtp=1&amp;bbb=1"/>
              <p:cNvSpPr/>
              <p:nvPr/>
            </p:nvSpPr>
            <p:spPr>
              <a:xfrm>
                <a:off x="539496" y="3202387"/>
                <a:ext cx="11109960" cy="12573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是等差数列，</a:t>
                </a:r>
                <a:endParaRPr lang="en-US" altLang="zh-CN" sz="1800" dirty="0">
                  <a:solidFill>
                    <a:srgbClr val="003760"/>
                  </a:solidFill>
                </a:endParaRPr>
              </a:p>
              <a:p>
                <a:pPr latinLnBrk="1">
                  <a:lnSpc>
                    <a:spcPts val="3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8</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15</m:t>
                        </m:r>
                      </m:sub>
                    </m:sSub>
                    <m:r>
                      <a:rPr lang="en-US" altLang="zh-CN" sz="1800" b="0" i="0" smtClean="0">
                        <a:solidFill>
                          <a:srgbClr val="003760"/>
                        </a:solidFill>
                        <a:latin typeface="Cambria Math" pitchFamily="34" charset="0"/>
                        <a:ea typeface="Cambria Math" pitchFamily="34" charset="-122"/>
                        <a:cs typeface="Cambria Math" pitchFamily="34" charset="-120"/>
                      </a:rPr>
                      <m:t>=3</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8</m:t>
                        </m:r>
                      </m:sub>
                    </m:sSub>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π</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8</m:t>
                        </m:r>
                      </m:sub>
                    </m:sSub>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4</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12</m:t>
                        </m:r>
                      </m:sub>
                    </m:sSub>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a:rPr lang="en-US" altLang="zh-CN" sz="1800" b="0" i="0" smtClean="0">
                        <a:solidFill>
                          <a:srgbClr val="003760"/>
                        </a:solidFill>
                        <a:latin typeface="Cambria Math" pitchFamily="34" charset="0"/>
                        <a:ea typeface="Cambria Math" pitchFamily="34" charset="-122"/>
                        <a:cs typeface="Cambria Math" pitchFamily="34" charset="-120"/>
                      </a:rPr>
                      <m:t>(2</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8</m:t>
                        </m:r>
                      </m:sub>
                    </m:sSub>
                    <m:r>
                      <a:rPr lang="en-US" altLang="zh-CN" sz="1800" b="0" i="0" smtClean="0">
                        <a:solidFill>
                          <a:srgbClr val="003760"/>
                        </a:solidFill>
                        <a:latin typeface="Cambria Math" pitchFamily="34" charset="0"/>
                        <a:ea typeface="Cambria Math" pitchFamily="34" charset="-122"/>
                        <a:cs typeface="Cambria Math" pitchFamily="34" charset="-120"/>
                      </a:rPr>
                      <m:t>)=</m:t>
                    </m:r>
                    <m:r>
                      <m:rPr>
                        <m:sty m:val="p"/>
                      </m:rPr>
                      <a:rPr lang="en-US" altLang="zh-CN" sz="1800" b="0" i="0" smtClean="0">
                        <a:solidFill>
                          <a:srgbClr val="003760"/>
                        </a:solidFill>
                        <a:latin typeface="Cambria Math" pitchFamily="34" charset="0"/>
                        <a:ea typeface="Cambria Math" pitchFamily="34" charset="-122"/>
                        <a:cs typeface="Cambria Math" pitchFamily="34" charset="-120"/>
                      </a:rPr>
                      <m:t>tan</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m:rPr>
                            <m:sty m:val="p"/>
                          </m:rPr>
                          <a:rPr lang="en-US" altLang="zh-CN" sz="1800" b="0" i="0">
                            <a:solidFill>
                              <a:srgbClr val="003760"/>
                            </a:solidFill>
                            <a:latin typeface="Cambria Math" pitchFamily="34" charset="0"/>
                            <a:ea typeface="Cambria Math" pitchFamily="34" charset="-122"/>
                            <a:cs typeface="Cambria Math" pitchFamily="34" charset="-120"/>
                          </a:rPr>
                          <m:t>π</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003760"/>
                            </a:solidFill>
                            <a:latin typeface="Cambria Math" pitchFamily="34" charset="0"/>
                            <a:ea typeface="Cambria Math" pitchFamily="34" charset="-122"/>
                            <a:cs typeface="Cambria Math" pitchFamily="34" charset="-120"/>
                          </a:rPr>
                          <m:t>3</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.故选B.</a:t>
                </a:r>
                <a:endParaRPr lang="en-US" altLang="zh-CN" sz="1800" dirty="0">
                  <a:solidFill>
                    <a:srgbClr val="003760"/>
                  </a:solidFill>
                </a:endParaRPr>
              </a:p>
            </p:txBody>
          </p:sp>
        </mc:Choice>
        <mc:Fallback xmlns="">
          <p:sp>
            <p:nvSpPr>
              <p:cNvPr id="5" name="QC_7_AS.92_1#4566a6ab9?vaa=1&amp;vcp=1&amp;vop=1&amp;pid=d763a84fc&amp;color=36,64,97&amp;vtp=1&amp;bbb=1"/>
              <p:cNvSpPr>
                <a:spLocks noRot="1" noChangeAspect="1" noMove="1" noResize="1" noEditPoints="1" noAdjustHandles="1" noChangeArrowheads="1" noChangeShapeType="1" noTextEdit="1"/>
              </p:cNvSpPr>
              <p:nvPr/>
            </p:nvSpPr>
            <p:spPr>
              <a:xfrm>
                <a:off x="539496" y="3202387"/>
                <a:ext cx="11109960" cy="1257300"/>
              </a:xfrm>
              <a:prstGeom prst="rect">
                <a:avLst/>
              </a:prstGeom>
              <a:blipFill>
                <a:blip r:embed="rId5"/>
                <a:stretch>
                  <a:fillRect l="-1317" b="-628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1&amp;si=31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7_BD.95_1#a772b8f09?vaa=1&amp;vcp=1&amp;vop=1&amp;pid=d763a84fc&amp;color=36,64,97&amp;vtp=1&amp;bt=1&amp;bbb=1"/>
              <p:cNvSpPr/>
              <p:nvPr/>
            </p:nvSpPr>
            <p:spPr>
              <a:xfrm>
                <a:off x="539496" y="2674352"/>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4-2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已知在等差数列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中，</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5</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与</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的等差中项为8，且</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a:solidFill>
                          <a:srgbClr val="244061"/>
                        </a:solidFill>
                        <a:latin typeface="Cambria Math" pitchFamily="34" charset="0"/>
                        <a:ea typeface="Cambria Math" pitchFamily="34" charset="-122"/>
                        <a:cs typeface="Cambria Math" pitchFamily="34" charset="-120"/>
                      </a:rPr>
                      <m:t>=2</m:t>
                    </m:r>
                  </m:oMath>
                </a14:m>
                <a:r>
                  <a:rPr lang="en-US" altLang="zh-CN" sz="1800" b="0" i="0" dirty="0">
                    <a:solidFill>
                      <a:srgbClr val="244061"/>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12</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i="0">
                    <a:solidFill>
                      <a:srgbClr val="244061"/>
                    </a:solidFill>
                    <a:latin typeface="SimSun" pitchFamily="34" charset="0"/>
                    <a:ea typeface="SimSun" pitchFamily="34" charset="-122"/>
                    <a:cs typeface="SimSun" pitchFamily="34" charset="-120"/>
                  </a:rPr>
                  <a:t>____</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B_7_BD.95_1#a772b8f09?vaa=1&amp;vcp=1&amp;vop=1&amp;pid=d763a84fc&amp;color=36,64,97&amp;vtp=1&amp;bt=1&amp;bbb=1"/>
              <p:cNvSpPr>
                <a:spLocks noRot="1" noChangeAspect="1" noMove="1" noResize="1" noEditPoints="1" noAdjustHandles="1" noChangeArrowheads="1" noChangeShapeType="1" noTextEdit="1"/>
              </p:cNvSpPr>
              <p:nvPr/>
            </p:nvSpPr>
            <p:spPr>
              <a:xfrm>
                <a:off x="539496" y="2674352"/>
                <a:ext cx="11109960" cy="360680"/>
              </a:xfrm>
              <a:prstGeom prst="rect">
                <a:avLst/>
              </a:prstGeom>
              <a:blipFill>
                <a:blip r:embed="rId3"/>
                <a:stretch>
                  <a:fillRect l="-1317" t="-3390" b="-38983"/>
                </a:stretch>
              </a:blipFill>
              <a:ln/>
            </p:spPr>
            <p:txBody>
              <a:bodyPr/>
              <a:lstStyle/>
              <a:p>
                <a:r>
                  <a:rPr lang="zh-CN" altLang="en-US">
                    <a:noFill/>
                  </a:rPr>
                  <a:t> </a:t>
                </a:r>
              </a:p>
            </p:txBody>
          </p:sp>
        </mc:Fallback>
      </mc:AlternateContent>
      <p:sp>
        <p:nvSpPr>
          <p:cNvPr id="3" name="QB_7_AN.97_1#a772b8f09.blank?vaa=1&amp;vcp=1&amp;vop=1&amp;pid=d763a84fc&amp;color=36,64,97&amp;vpa=16&amp;vtp=1&amp;bbb=1"/>
          <p:cNvSpPr/>
          <p:nvPr/>
        </p:nvSpPr>
        <p:spPr>
          <a:xfrm>
            <a:off x="7853839" y="2632442"/>
            <a:ext cx="395288" cy="363665"/>
          </a:xfrm>
          <a:prstGeom prst="rect">
            <a:avLst/>
          </a:prstGeom>
          <a:noFill/>
          <a:ln/>
        </p:spPr>
        <p:txBody>
          <a:bodyPr wrap="none" lIns="0" tIns="0" rIns="0" bIns="0" rtlCol="0" anchor="t"/>
          <a:lstStyle/>
          <a:p>
            <a:pPr algn="ctr" latinLnBrk="1">
              <a:lnSpc>
                <a:spcPts val="3200"/>
              </a:lnSpc>
            </a:pPr>
            <a:r>
              <a:rPr lang="en-US" altLang="zh-CN" b="0" i="0" dirty="0">
                <a:solidFill>
                  <a:srgbClr val="6565FF"/>
                </a:solidFill>
                <a:latin typeface="Times New Roman" pitchFamily="34" charset="0"/>
                <a:ea typeface="微软雅黑" pitchFamily="34" charset="-122"/>
                <a:cs typeface="Times New Roman" pitchFamily="34" charset="-120"/>
              </a:rPr>
              <a:t>12</a:t>
            </a:r>
            <a:endParaRPr lang="en-US" altLang="zh-CN" dirty="0"/>
          </a:p>
        </p:txBody>
      </p:sp>
      <mc:AlternateContent xmlns:mc="http://schemas.openxmlformats.org/markup-compatibility/2006" xmlns:a14="http://schemas.microsoft.com/office/drawing/2010/main">
        <mc:Choice Requires="a14">
          <p:sp>
            <p:nvSpPr>
              <p:cNvPr id="4" name="QB_7_AS.96_1#a772b8f09?vaa=1&amp;vcp=1&amp;vop=1&amp;pid=d763a84fc&amp;color=36,64,97&amp;vtp=1&amp;bbb=1"/>
              <p:cNvSpPr/>
              <p:nvPr/>
            </p:nvSpPr>
            <p:spPr>
              <a:xfrm>
                <a:off x="539496" y="3044939"/>
                <a:ext cx="11109960" cy="12050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由题意得</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5</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11</m:t>
                        </m:r>
                      </m:sub>
                    </m:sSub>
                    <m:r>
                      <a:rPr lang="en-US" altLang="zh-CN" sz="1800" b="0" i="0">
                        <a:solidFill>
                          <a:srgbClr val="003760"/>
                        </a:solidFill>
                        <a:latin typeface="Cambria Math" pitchFamily="34" charset="0"/>
                        <a:ea typeface="Cambria Math" pitchFamily="34" charset="-122"/>
                        <a:cs typeface="Cambria Math" pitchFamily="34" charset="-120"/>
                      </a:rPr>
                      <m:t>=2</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8</m:t>
                        </m:r>
                      </m:sub>
                    </m:sSub>
                    <m:r>
                      <a:rPr lang="en-US" altLang="zh-CN" sz="1800" b="0" i="0">
                        <a:solidFill>
                          <a:srgbClr val="003760"/>
                        </a:solidFill>
                        <a:latin typeface="Cambria Math" pitchFamily="34" charset="0"/>
                        <a:ea typeface="Cambria Math" pitchFamily="34" charset="-122"/>
                        <a:cs typeface="Cambria Math" pitchFamily="34" charset="-120"/>
                      </a:rPr>
                      <m:t>=2×8</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8</m:t>
                        </m:r>
                      </m:sub>
                    </m:sSub>
                    <m:r>
                      <a:rPr lang="en-US" altLang="zh-CN" sz="1800" b="0" i="0">
                        <a:solidFill>
                          <a:srgbClr val="003760"/>
                        </a:solidFill>
                        <a:latin typeface="Cambria Math" pitchFamily="34" charset="0"/>
                        <a:ea typeface="Cambria Math" pitchFamily="34" charset="-122"/>
                        <a:cs typeface="Cambria Math" pitchFamily="34" charset="-120"/>
                      </a:rPr>
                      <m:t>=8</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r>
                  <a:rPr lang="en-US" altLang="zh-CN" b="0" i="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公差</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𝑑</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8</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num>
                      <m:den>
                        <m:r>
                          <a:rPr lang="en-US" altLang="zh-CN" sz="1800" b="0" i="0">
                            <a:solidFill>
                              <a:srgbClr val="003760"/>
                            </a:solidFill>
                            <a:latin typeface="Cambria Math" pitchFamily="34" charset="0"/>
                            <a:ea typeface="Cambria Math" pitchFamily="34" charset="-122"/>
                            <a:cs typeface="Cambria Math" pitchFamily="34" charset="-120"/>
                          </a:rPr>
                          <m:t>8−2</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8−2</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12</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8</m:t>
                        </m:r>
                      </m:sub>
                    </m:sSub>
                    <m:r>
                      <a:rPr lang="en-US" altLang="zh-CN" sz="1800" b="0" i="0">
                        <a:solidFill>
                          <a:srgbClr val="003760"/>
                        </a:solidFill>
                        <a:latin typeface="Cambria Math" pitchFamily="34" charset="0"/>
                        <a:ea typeface="Cambria Math" pitchFamily="34" charset="-122"/>
                        <a:cs typeface="Cambria Math" pitchFamily="34" charset="-120"/>
                      </a:rPr>
                      <m:t>+4</m:t>
                    </m:r>
                    <m:r>
                      <a:rPr lang="en-US" altLang="zh-CN" sz="1800" b="0" i="0">
                        <a:solidFill>
                          <a:srgbClr val="003760"/>
                        </a:solidFill>
                        <a:latin typeface="Cambria Math" pitchFamily="34" charset="0"/>
                        <a:ea typeface="Cambria Math" pitchFamily="34" charset="-122"/>
                        <a:cs typeface="Cambria Math" pitchFamily="34" charset="-120"/>
                      </a:rPr>
                      <m:t>𝑑</m:t>
                    </m:r>
                    <m:r>
                      <a:rPr lang="en-US" altLang="zh-CN" sz="1800" b="0" i="0">
                        <a:solidFill>
                          <a:srgbClr val="003760"/>
                        </a:solidFill>
                        <a:latin typeface="Cambria Math" pitchFamily="34" charset="0"/>
                        <a:ea typeface="Cambria Math" pitchFamily="34" charset="-122"/>
                        <a:cs typeface="Cambria Math" pitchFamily="34" charset="-120"/>
                      </a:rPr>
                      <m:t>=8+4×1=12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4" name="QB_7_AS.96_1#a772b8f09?vaa=1&amp;vcp=1&amp;vop=1&amp;pid=d763a84fc&amp;color=36,64,97&amp;vtp=1&amp;bbb=1"/>
              <p:cNvSpPr>
                <a:spLocks noRot="1" noChangeAspect="1" noMove="1" noResize="1" noEditPoints="1" noAdjustHandles="1" noChangeArrowheads="1" noChangeShapeType="1" noTextEdit="1"/>
              </p:cNvSpPr>
              <p:nvPr/>
            </p:nvSpPr>
            <p:spPr>
              <a:xfrm>
                <a:off x="539496" y="3044939"/>
                <a:ext cx="11109960" cy="1205040"/>
              </a:xfrm>
              <a:prstGeom prst="rect">
                <a:avLst/>
              </a:prstGeom>
              <a:blipFill>
                <a:blip r:embed="rId4"/>
                <a:stretch>
                  <a:fillRect l="-1317" b="-1161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2&amp;si=32checked= 1 &amp; amp; version = 1.0.5checked=1&amp;version=1.0.5">
    <p:spTree>
      <p:nvGrpSpPr>
        <p:cNvPr id="1" name=""/>
        <p:cNvGrpSpPr/>
        <p:nvPr/>
      </p:nvGrpSpPr>
      <p:grpSpPr>
        <a:xfrm>
          <a:off x="0" y="0"/>
          <a:ext cx="0" cy="0"/>
          <a:chOff x="0" y="0"/>
          <a:chExt cx="0" cy="0"/>
        </a:xfrm>
      </p:grpSpPr>
      <p:sp>
        <p:nvSpPr>
          <p:cNvPr id="2" name="C_6_BD#915c9ea63?vcp=1&amp;pid=06d1858c7&amp;color=101,101,255&amp;vtp=1&amp;bt=1&amp;bbb=1"/>
          <p:cNvSpPr/>
          <p:nvPr/>
        </p:nvSpPr>
        <p:spPr>
          <a:xfrm>
            <a:off x="539496" y="828000"/>
            <a:ext cx="11109960" cy="415417"/>
          </a:xfrm>
          <a:prstGeom prst="rect">
            <a:avLst/>
          </a:prstGeom>
          <a:noFill/>
          <a:ln/>
        </p:spPr>
        <p:txBody>
          <a:bodyPr wrap="none" lIns="0" tIns="0" rIns="0" bIns="0" rtlCol="0" anchor="t"/>
          <a:lstStyle/>
          <a:p>
            <a:pPr algn="l" latinLnBrk="1">
              <a:lnSpc>
                <a:spcPts val="3600"/>
              </a:lnSpc>
            </a:pPr>
            <a:r>
              <a:rPr lang="en-US" altLang="zh-CN" sz="2200" b="0" i="0" dirty="0">
                <a:solidFill>
                  <a:srgbClr val="6565FF"/>
                </a:solidFill>
                <a:latin typeface="Times New Roman" pitchFamily="34" charset="0"/>
                <a:ea typeface="微软雅黑" pitchFamily="34" charset="-122"/>
                <a:cs typeface="Times New Roman" pitchFamily="34" charset="-120"/>
              </a:rPr>
              <a:t>题型4</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等差数列的函数性质</a:t>
            </a:r>
            <a:endParaRPr lang="en-US" altLang="zh-CN" sz="2200" dirty="0">
              <a:solidFill>
                <a:srgbClr val="6565FF"/>
              </a:solidFill>
            </a:endParaRPr>
          </a:p>
        </p:txBody>
      </p:sp>
      <mc:AlternateContent xmlns:mc="http://schemas.openxmlformats.org/markup-compatibility/2006" xmlns:a14="http://schemas.microsoft.com/office/drawing/2010/main">
        <mc:Choice Requires="a14">
          <p:sp>
            <p:nvSpPr>
              <p:cNvPr id="3" name="QC_7_BD.99_1#eb5e426c7?vaa=1&amp;vcp=1&amp;vop=1&amp;pid=915c9ea63&amp;color=36,64,97&amp;vtp=1&amp;bbb=1"/>
              <p:cNvSpPr/>
              <p:nvPr/>
            </p:nvSpPr>
            <p:spPr>
              <a:xfrm>
                <a:off x="539496" y="1300375"/>
                <a:ext cx="11109960" cy="332105"/>
              </a:xfrm>
              <a:prstGeom prst="rect">
                <a:avLst/>
              </a:prstGeom>
              <a:noFill/>
              <a:ln/>
            </p:spPr>
            <p:txBody>
              <a:bodyPr wrap="none" lIns="0" tIns="0" rIns="0" bIns="0" rtlCol="0" anchor="t"/>
              <a:lstStyle/>
              <a:p>
                <a:pPr algn="l" latinLnBrk="1">
                  <a:lnSpc>
                    <a:spcPts val="2900"/>
                  </a:lnSpc>
                </a:pPr>
                <a:r>
                  <a:rPr lang="en-US" altLang="zh-CN" sz="1800" b="1" i="0" dirty="0">
                    <a:solidFill>
                      <a:srgbClr val="244061"/>
                    </a:solidFill>
                    <a:latin typeface="Times New Roman" pitchFamily="34" charset="0"/>
                    <a:ea typeface="微软雅黑" pitchFamily="34" charset="-122"/>
                    <a:cs typeface="Times New Roman" pitchFamily="34" charset="-120"/>
                  </a:rPr>
                  <a:t>例5</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是等差数列，</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4</m:t>
                        </m:r>
                      </m:sub>
                    </m:sSub>
                    <m:r>
                      <a:rPr lang="en-US" altLang="zh-CN" sz="1800" b="0" i="0" smtClean="0">
                        <a:solidFill>
                          <a:srgbClr val="244061"/>
                        </a:solidFill>
                        <a:latin typeface="Cambria Math" pitchFamily="34" charset="0"/>
                        <a:ea typeface="Cambria Math" pitchFamily="34" charset="-122"/>
                        <a:cs typeface="Cambria Math" pitchFamily="34" charset="-120"/>
                      </a:rPr>
                      <m:t>=15</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7</m:t>
                        </m:r>
                      </m:sub>
                    </m:sSub>
                    <m:r>
                      <a:rPr lang="en-US" altLang="zh-CN" sz="1800" b="0" i="0" smtClean="0">
                        <a:solidFill>
                          <a:srgbClr val="244061"/>
                        </a:solidFill>
                        <a:latin typeface="Cambria Math" pitchFamily="34" charset="0"/>
                        <a:ea typeface="Cambria Math" pitchFamily="34" charset="-122"/>
                        <a:cs typeface="Cambria Math" pitchFamily="34" charset="-120"/>
                      </a:rPr>
                      <m:t>=27</m:t>
                    </m:r>
                  </m:oMath>
                </a14:m>
                <a:r>
                  <a:rPr lang="en-US" altLang="zh-CN" sz="1800" b="0" i="0" dirty="0">
                    <a:solidFill>
                      <a:srgbClr val="244061"/>
                    </a:solidFill>
                    <a:latin typeface="Times New Roman" pitchFamily="34" charset="0"/>
                    <a:ea typeface="微软雅黑" pitchFamily="34" charset="-122"/>
                    <a:cs typeface="Times New Roman" pitchFamily="34" charset="-120"/>
                  </a:rPr>
                  <a:t>，则过点</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𝑃</m:t>
                    </m:r>
                    <m:r>
                      <a:rPr lang="en-US" altLang="zh-CN" sz="1800" b="0" i="0" smtClean="0">
                        <a:solidFill>
                          <a:srgbClr val="244061"/>
                        </a:solidFill>
                        <a:latin typeface="Cambria Math" pitchFamily="34" charset="0"/>
                        <a:ea typeface="Cambria Math" pitchFamily="34" charset="-122"/>
                        <a:cs typeface="Cambria Math" pitchFamily="34" charset="-120"/>
                      </a:rPr>
                      <m:t>(3,</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3</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𝑄</m:t>
                    </m:r>
                    <m:r>
                      <a:rPr lang="en-US" altLang="zh-CN" sz="1800" b="0" i="0" smtClean="0">
                        <a:solidFill>
                          <a:srgbClr val="244061"/>
                        </a:solidFill>
                        <a:latin typeface="Cambria Math" pitchFamily="34" charset="0"/>
                        <a:ea typeface="Cambria Math" pitchFamily="34" charset="-122"/>
                        <a:cs typeface="Cambria Math" pitchFamily="34" charset="-120"/>
                      </a:rPr>
                      <m:t>(5,</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5</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的直线的斜率为(</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3" name="QC_7_BD.99_1#eb5e426c7?vaa=1&amp;vcp=1&amp;vop=1&amp;pid=915c9ea63&amp;color=36,64,97&amp;vtp=1&amp;bbb=1"/>
              <p:cNvSpPr>
                <a:spLocks noRot="1" noChangeAspect="1" noMove="1" noResize="1" noEditPoints="1" noAdjustHandles="1" noChangeArrowheads="1" noChangeShapeType="1" noTextEdit="1"/>
              </p:cNvSpPr>
              <p:nvPr/>
            </p:nvSpPr>
            <p:spPr>
              <a:xfrm>
                <a:off x="539496" y="1300375"/>
                <a:ext cx="11109960" cy="332105"/>
              </a:xfrm>
              <a:prstGeom prst="rect">
                <a:avLst/>
              </a:prstGeom>
              <a:blipFill>
                <a:blip r:embed="rId3"/>
                <a:stretch>
                  <a:fillRect l="-1317" t="-7273" b="-41818"/>
                </a:stretch>
              </a:blipFill>
              <a:ln/>
            </p:spPr>
            <p:txBody>
              <a:bodyPr/>
              <a:lstStyle/>
              <a:p>
                <a:r>
                  <a:rPr lang="zh-CN" altLang="en-US">
                    <a:noFill/>
                  </a:rPr>
                  <a:t> </a:t>
                </a:r>
              </a:p>
            </p:txBody>
          </p:sp>
        </mc:Fallback>
      </mc:AlternateContent>
      <p:sp>
        <p:nvSpPr>
          <p:cNvPr id="4" name="QC_7_AN.102_1#eb5e426c7.bracket?vaa=1&amp;vcp=1&amp;vop=1&amp;pid=915c9ea63&amp;color=36,64,97&amp;vpa=17&amp;vtp=1"/>
          <p:cNvSpPr/>
          <p:nvPr/>
        </p:nvSpPr>
        <p:spPr>
          <a:xfrm>
            <a:off x="9537954" y="1354352"/>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A</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5" name="QC_7_BD.99_2#eb5e426c7.choices?vaa=1&amp;vcp=1&amp;vop=1&amp;pid=915c9ea63&amp;color=36,64,97&amp;vtp=1&amp;bbb=1"/>
              <p:cNvSpPr/>
              <p:nvPr/>
            </p:nvSpPr>
            <p:spPr>
              <a:xfrm>
                <a:off x="539496" y="1635016"/>
                <a:ext cx="11109960" cy="496888"/>
              </a:xfrm>
              <a:prstGeom prst="rect">
                <a:avLst/>
              </a:prstGeom>
              <a:noFill/>
              <a:ln/>
            </p:spPr>
            <p:txBody>
              <a:bodyPr wrap="none" lIns="0" tIns="0" rIns="0" bIns="0" rtlCol="0" anchor="t"/>
              <a:lstStyle/>
              <a:p>
                <a:pPr latinLnBrk="1">
                  <a:lnSpc>
                    <a:spcPts val="4200"/>
                  </a:lnSpc>
                  <a:tabLst>
                    <a:tab pos="2752090" algn="l"/>
                    <a:tab pos="5466080" algn="l"/>
                    <a:tab pos="8383270"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r>
                  <a:rPr lang="en-US" altLang="zh-CN" sz="1800" b="0" i="0">
                    <a:solidFill>
                      <a:srgbClr val="244061"/>
                    </a:solidFill>
                    <a:latin typeface="Times New Roman" pitchFamily="34" charset="0"/>
                    <a:ea typeface="微软雅黑" pitchFamily="34" charset="-122"/>
                    <a:cs typeface="Times New Roman" pitchFamily="34" charset="-120"/>
                  </a:rPr>
                  <a:t>.4</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4</m:t>
                        </m:r>
                      </m:den>
                    </m:f>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−4</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5" name="QC_7_BD.99_2#eb5e426c7.choices?vaa=1&amp;vcp=1&amp;vop=1&amp;pid=915c9ea63&amp;color=36,64,97&amp;vtp=1&amp;bbb=1"/>
              <p:cNvSpPr>
                <a:spLocks noRot="1" noChangeAspect="1" noMove="1" noResize="1" noEditPoints="1" noAdjustHandles="1" noChangeArrowheads="1" noChangeShapeType="1" noTextEdit="1"/>
              </p:cNvSpPr>
              <p:nvPr/>
            </p:nvSpPr>
            <p:spPr>
              <a:xfrm>
                <a:off x="539496" y="1635016"/>
                <a:ext cx="11109960" cy="496888"/>
              </a:xfrm>
              <a:prstGeom prst="rect">
                <a:avLst/>
              </a:prstGeom>
              <a:blipFill>
                <a:blip r:embed="rId4"/>
                <a:stretch>
                  <a:fillRect l="-1317" b="-1707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C_7_AS.100_1#eb5e426c7?vaa=1&amp;vcp=1&amp;vop=1&amp;pid=915c9ea63&amp;color=36,64,97&amp;vtp=1&amp;bbb=1&amp;hb=1"/>
              <p:cNvSpPr/>
              <p:nvPr/>
            </p:nvSpPr>
            <p:spPr>
              <a:xfrm>
                <a:off x="539496" y="2142127"/>
                <a:ext cx="11109960" cy="1146048"/>
              </a:xfrm>
              <a:prstGeom prst="rect">
                <a:avLst/>
              </a:prstGeom>
              <a:noFill/>
              <a:ln/>
            </p:spPr>
            <p:txBody>
              <a:bodyPr wrap="none" lIns="0" tIns="0" rIns="0" bIns="0" rtlCol="0" anchor="t"/>
              <a:lstStyle/>
              <a:p>
                <a:pPr algn="l" latinLnBrk="1">
                  <a:lnSpc>
                    <a:spcPts val="30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a:rPr lang="en-US" altLang="zh-CN" sz="1800" b="0" i="0" smtClean="0">
                        <a:solidFill>
                          <a:srgbClr val="FF8827"/>
                        </a:solidFill>
                        <a:latin typeface="Cambria Math" pitchFamily="34" charset="0"/>
                        <a:ea typeface="Cambria Math" pitchFamily="34" charset="-122"/>
                        <a:cs typeface="Cambria Math" pitchFamily="34" charset="-120"/>
                      </a:rPr>
                      <m:t>(</m:t>
                    </m:r>
                  </m:oMath>
                </a14:m>
                <a:r>
                  <a:rPr lang="en-US" altLang="zh-CN" sz="1800" b="0" i="0" dirty="0">
                    <a:solidFill>
                      <a:srgbClr val="FF8827"/>
                    </a:solidFill>
                    <a:latin typeface="Times New Roman" pitchFamily="34" charset="0"/>
                    <a:ea typeface="微软雅黑" pitchFamily="34" charset="-122"/>
                    <a:cs typeface="Times New Roman" pitchFamily="34" charset="-120"/>
                  </a:rPr>
                  <a:t>提示：利用点</a:t>
                </a:r>
                <a14:m>
                  <m:oMath xmlns:m="http://schemas.openxmlformats.org/officeDocument/2006/math">
                    <m:r>
                      <a:rPr lang="en-US" altLang="zh-CN" sz="1800" b="0" i="0" smtClean="0">
                        <a:solidFill>
                          <a:srgbClr val="FF8827"/>
                        </a:solidFill>
                        <a:latin typeface="Cambria Math" pitchFamily="34" charset="0"/>
                        <a:ea typeface="Cambria Math" pitchFamily="34" charset="-122"/>
                        <a:cs typeface="Cambria Math" pitchFamily="34" charset="-120"/>
                      </a:rPr>
                      <m:t>(</m:t>
                    </m:r>
                    <m:r>
                      <a:rPr lang="en-US" altLang="zh-CN" sz="1800" b="0" i="0" smtClean="0">
                        <a:solidFill>
                          <a:srgbClr val="FF8827"/>
                        </a:solidFill>
                        <a:latin typeface="Cambria Math" pitchFamily="34" charset="0"/>
                        <a:ea typeface="Cambria Math" pitchFamily="34" charset="-122"/>
                        <a:cs typeface="Cambria Math" pitchFamily="34" charset="-120"/>
                      </a:rPr>
                      <m:t>𝑛</m:t>
                    </m:r>
                    <m:r>
                      <a:rPr lang="en-US" altLang="zh-CN" sz="1800" b="0" i="0" smtClean="0">
                        <a:solidFill>
                          <a:srgbClr val="FF8827"/>
                        </a:solidFill>
                        <a:latin typeface="Cambria Math" pitchFamily="34" charset="0"/>
                        <a:ea typeface="Cambria Math" pitchFamily="34" charset="-122"/>
                        <a:cs typeface="Cambria Math" pitchFamily="34" charset="-120"/>
                      </a:rPr>
                      <m:t>,</m:t>
                    </m:r>
                    <m:sSub>
                      <m:sSubPr>
                        <m:ctrlPr>
                          <a:rPr lang="en-US" altLang="zh-CN" sz="1800" b="0" i="1" dirty="0" smtClean="0">
                            <a:solidFill>
                              <a:srgbClr val="FF8827"/>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FF8827"/>
                            </a:solidFill>
                            <a:latin typeface="Cambria Math" pitchFamily="34" charset="0"/>
                            <a:ea typeface="Cambria Math" pitchFamily="34" charset="-122"/>
                            <a:cs typeface="Cambria Math" pitchFamily="34" charset="-120"/>
                          </a:rPr>
                          <m:t>𝑎</m:t>
                        </m:r>
                      </m:e>
                      <m:sub>
                        <m:r>
                          <a:rPr lang="en-US" altLang="zh-CN" sz="1800" b="0" i="0">
                            <a:solidFill>
                              <a:srgbClr val="FF8827"/>
                            </a:solidFill>
                            <a:latin typeface="Cambria Math" pitchFamily="34" charset="0"/>
                            <a:ea typeface="Cambria Math" pitchFamily="34" charset="-122"/>
                            <a:cs typeface="Cambria Math" pitchFamily="34" charset="-120"/>
                          </a:rPr>
                          <m:t>𝑛</m:t>
                        </m:r>
                      </m:sub>
                    </m:sSub>
                    <m:r>
                      <a:rPr lang="en-US" altLang="zh-CN" sz="1800" b="0" i="0" smtClean="0">
                        <a:solidFill>
                          <a:srgbClr val="FF8827"/>
                        </a:solidFill>
                        <a:latin typeface="Cambria Math" pitchFamily="34" charset="0"/>
                        <a:ea typeface="Cambria Math" pitchFamily="34" charset="-122"/>
                        <a:cs typeface="Cambria Math" pitchFamily="34" charset="-120"/>
                      </a:rPr>
                      <m:t>)</m:t>
                    </m:r>
                  </m:oMath>
                </a14:m>
                <a:r>
                  <a:rPr lang="en-US" altLang="zh-CN" sz="1800" b="0" i="0" dirty="0">
                    <a:solidFill>
                      <a:srgbClr val="FF8827"/>
                    </a:solidFill>
                    <a:latin typeface="Times New Roman" pitchFamily="34" charset="0"/>
                    <a:ea typeface="微软雅黑" pitchFamily="34" charset="-122"/>
                    <a:cs typeface="Times New Roman" pitchFamily="34" charset="-120"/>
                  </a:rPr>
                  <a:t>在同一条直线上求解</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由数列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是等差数列知，</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可看作关于</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𝑛</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的一次函数</a:t>
                </a:r>
                <a:r>
                  <a:rPr lang="en-US" altLang="zh-CN" sz="1800" b="0" i="0">
                    <a:solidFill>
                      <a:srgbClr val="003760"/>
                    </a:solidFill>
                    <a:latin typeface="Times New Roman" pitchFamily="34" charset="0"/>
                    <a:ea typeface="微软雅黑" pitchFamily="34" charset="-122"/>
                    <a:cs typeface="Times New Roman" pitchFamily="34" charset="-120"/>
                  </a:rPr>
                  <a:t>，其</a:t>
                </a:r>
              </a:p>
              <a:p>
                <a:pPr latinLnBrk="1">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图象是一条直线上等间隔的点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，因此过点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m:t>
                    </m:r>
                    <m:r>
                      <a:rPr lang="en-US" altLang="zh-CN" sz="1800" b="0" i="0" smtClean="0">
                        <a:solidFill>
                          <a:srgbClr val="003760"/>
                        </a:solidFill>
                        <a:latin typeface="Cambria Math" pitchFamily="34" charset="0"/>
                        <a:ea typeface="Cambria Math" pitchFamily="34" charset="-122"/>
                        <a:cs typeface="Cambria Math" pitchFamily="34" charset="-120"/>
                      </a:rPr>
                      <m:t>(3,</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𝑄</m:t>
                    </m:r>
                    <m:r>
                      <a:rPr lang="en-US" altLang="zh-CN" sz="1800" b="0" i="0" smtClean="0">
                        <a:solidFill>
                          <a:srgbClr val="003760"/>
                        </a:solidFill>
                        <a:latin typeface="Cambria Math" pitchFamily="34" charset="0"/>
                        <a:ea typeface="Cambria Math" pitchFamily="34" charset="-122"/>
                        <a:cs typeface="Cambria Math" pitchFamily="34" charset="-120"/>
                      </a:rPr>
                      <m:t>(5,</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5</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的直线的斜率即为过点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(4,</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4</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(7,</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7</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的直线</a:t>
                </a:r>
              </a:p>
              <a:p>
                <a:pPr latinLnBrk="1">
                  <a:lnSpc>
                    <a:spcPts val="3000"/>
                  </a:lnSpc>
                </a:pPr>
                <a:r>
                  <a:rPr lang="en-US" altLang="zh-CN" b="0" i="0">
                    <a:solidFill>
                      <a:srgbClr val="003760"/>
                    </a:solidFill>
                    <a:latin typeface="Times New Roman" pitchFamily="34" charset="0"/>
                    <a:ea typeface="微软雅黑" pitchFamily="34" charset="-122"/>
                    <a:cs typeface="Times New Roman" pitchFamily="34" charset="-120"/>
                  </a:rPr>
                  <a:t>的斜率</a:t>
                </a:r>
                <a:r>
                  <a:rPr lang="en-US" altLang="zh-CN" b="0" i="0" dirty="0">
                    <a:solidFill>
                      <a:srgbClr val="003760"/>
                    </a:solidFill>
                    <a:latin typeface="Times New Roman" pitchFamily="34" charset="0"/>
                    <a:ea typeface="微软雅黑" pitchFamily="34" charset="-122"/>
                    <a:cs typeface="Times New Roman" pitchFamily="34" charset="-120"/>
                  </a:rPr>
                  <a:t>，所以所求直线的斜率</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𝑘</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7</m:t>
                            </m:r>
                          </m:sub>
                        </m:sSub>
                        <m:r>
                          <a:rPr lang="en-US" altLang="zh-CN" b="0" i="0">
                            <a:solidFill>
                              <a:srgbClr val="003760"/>
                            </a:solidFill>
                            <a:latin typeface="Cambria Math" pitchFamily="34" charset="0"/>
                            <a:ea typeface="Cambria Math" pitchFamily="34" charset="-122"/>
                            <a:cs typeface="Cambria Math" pitchFamily="34" charset="-120"/>
                          </a:rPr>
                          <m:t>−</m:t>
                        </m:r>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4</m:t>
                            </m:r>
                          </m:sub>
                        </m:sSub>
                      </m:num>
                      <m:den>
                        <m:r>
                          <a:rPr lang="en-US" altLang="zh-CN" b="0" i="0">
                            <a:solidFill>
                              <a:srgbClr val="003760"/>
                            </a:solidFill>
                            <a:latin typeface="Cambria Math" pitchFamily="34" charset="0"/>
                            <a:ea typeface="Cambria Math" pitchFamily="34" charset="-122"/>
                            <a:cs typeface="Cambria Math" pitchFamily="34" charset="-120"/>
                          </a:rPr>
                          <m:t>7−4</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27−15</m:t>
                        </m:r>
                      </m:num>
                      <m:den>
                        <m:r>
                          <a:rPr lang="en-US" altLang="zh-CN" b="0" i="0">
                            <a:solidFill>
                              <a:srgbClr val="003760"/>
                            </a:solidFill>
                            <a:latin typeface="Cambria Math" pitchFamily="34" charset="0"/>
                            <a:ea typeface="Cambria Math" pitchFamily="34" charset="-122"/>
                            <a:cs typeface="Cambria Math" pitchFamily="34" charset="-120"/>
                          </a:rPr>
                          <m:t>3</m:t>
                        </m:r>
                      </m:den>
                    </m:f>
                    <m:r>
                      <a:rPr lang="en-US" altLang="zh-CN" b="0" i="0" smtClean="0">
                        <a:solidFill>
                          <a:srgbClr val="003760"/>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6" name="QC_7_AS.100_1#eb5e426c7?vaa=1&amp;vcp=1&amp;vop=1&amp;pid=915c9ea63&amp;color=36,64,97&amp;vtp=1&amp;bbb=1&amp;hb=1"/>
              <p:cNvSpPr>
                <a:spLocks noRot="1" noChangeAspect="1" noMove="1" noResize="1" noEditPoints="1" noAdjustHandles="1" noChangeArrowheads="1" noChangeShapeType="1" noTextEdit="1"/>
              </p:cNvSpPr>
              <p:nvPr/>
            </p:nvSpPr>
            <p:spPr>
              <a:xfrm>
                <a:off x="539496" y="2142127"/>
                <a:ext cx="11109960" cy="1146048"/>
              </a:xfrm>
              <a:prstGeom prst="rect">
                <a:avLst/>
              </a:prstGeom>
              <a:blipFill>
                <a:blip r:embed="rId5"/>
                <a:stretch>
                  <a:fillRect l="-1317" t="-1064" r="-988" b="-7447"/>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C_7_EX.104_1#eb5e426c7?vaa=1&amp;vcp=1&amp;vop=1&amp;pid=915c9ea63&amp;color=36,64,97&amp;vtp=1&amp;bbb=1&amp;hb=1"/>
              <p:cNvSpPr/>
              <p:nvPr/>
            </p:nvSpPr>
            <p:spPr>
              <a:xfrm>
                <a:off x="539496" y="3437681"/>
                <a:ext cx="11109960" cy="2511587"/>
              </a:xfrm>
              <a:prstGeom prst="rect">
                <a:avLst/>
              </a:prstGeom>
              <a:noFill/>
              <a:ln/>
            </p:spPr>
            <p:txBody>
              <a:bodyPr wrap="none" lIns="0" tIns="0" rIns="0" bIns="0" rtlCol="0" anchor="t"/>
              <a:lstStyle/>
              <a:p>
                <a:pPr algn="l" latinLnBrk="1">
                  <a:lnSpc>
                    <a:spcPts val="30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【方法总结】利用一次函数的性质解等差数列问题的思路</a:t>
                </a:r>
                <a:endParaRPr lang="en-US" altLang="zh-CN" sz="1800" dirty="0">
                  <a:solidFill>
                    <a:srgbClr val="244061"/>
                  </a:solidFill>
                </a:endParaRPr>
              </a:p>
              <a:p>
                <a:pPr latinLnBrk="1">
                  <a:lnSpc>
                    <a:spcPts val="3000"/>
                  </a:lnSpc>
                </a:pPr>
                <a:r>
                  <a:rPr lang="en-US" altLang="zh-CN" b="0" i="0" dirty="0">
                    <a:solidFill>
                      <a:srgbClr val="244061"/>
                    </a:solidFill>
                    <a:latin typeface="SimSun" panose="02010600030101010101" pitchFamily="2" charset="-122"/>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（1）等差数列的图象是同一条直线上的一系列孤立的点，因此涉及等差数列中的项、过两点的直线的斜率</a:t>
                </a:r>
              </a:p>
              <a:p>
                <a:pPr latinLnBrk="1">
                  <a:lnSpc>
                    <a:spcPts val="3000"/>
                  </a:lnSpc>
                </a:pPr>
                <a:r>
                  <a:rPr lang="en-US" altLang="zh-CN" sz="1800" b="0" i="0" dirty="0" err="1">
                    <a:solidFill>
                      <a:srgbClr val="244061"/>
                    </a:solidFill>
                    <a:latin typeface="Times New Roman" pitchFamily="34" charset="0"/>
                    <a:ea typeface="微软雅黑" pitchFamily="34" charset="-122"/>
                    <a:cs typeface="Times New Roman" pitchFamily="34" charset="-120"/>
                  </a:rPr>
                  <a:t>及数列的单调性的问题，利用多点共线可快速求解</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a:p>
                <a:pPr latinLnBrk="1">
                  <a:lnSpc>
                    <a:spcPts val="3000"/>
                  </a:lnSpc>
                </a:pPr>
                <a:r>
                  <a:rPr lang="en-US" altLang="zh-CN" b="0" i="0" dirty="0">
                    <a:solidFill>
                      <a:srgbClr val="244061"/>
                    </a:solidFill>
                    <a:latin typeface="SimSun" panose="02010600030101010101" pitchFamily="2" charset="-122"/>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（2）若</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𝑎</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𝑏</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𝑐</m:t>
                    </m:r>
                  </m:oMath>
                </a14:m>
                <a:r>
                  <a:rPr lang="en-US" altLang="zh-CN" sz="1800" b="0" i="0" dirty="0">
                    <a:solidFill>
                      <a:srgbClr val="244061"/>
                    </a:solidFill>
                    <a:latin typeface="Times New Roman" pitchFamily="34" charset="0"/>
                    <a:ea typeface="微软雅黑" pitchFamily="34" charset="-122"/>
                    <a:cs typeface="Times New Roman" pitchFamily="34" charset="-120"/>
                  </a:rPr>
                  <a:t>成等差数列，公差为</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𝑑</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𝑑</m:t>
                    </m:r>
                    <m:r>
                      <a:rPr lang="en-US" altLang="zh-CN" sz="1800" b="0" i="0" smtClean="0">
                        <a:solidFill>
                          <a:srgbClr val="244061"/>
                        </a:solidFill>
                        <a:latin typeface="Cambria Math" pitchFamily="34" charset="0"/>
                        <a:ea typeface="Cambria Math" pitchFamily="34" charset="-122"/>
                        <a:cs typeface="Cambria Math" pitchFamily="34" charset="-120"/>
                      </a:rPr>
                      <m:t>≠0)</m:t>
                    </m:r>
                  </m:oMath>
                </a14:m>
                <a:r>
                  <a:rPr lang="en-US" altLang="zh-CN" sz="1800" b="0" i="0" dirty="0">
                    <a:solidFill>
                      <a:srgbClr val="244061"/>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𝑎</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𝑙</m:t>
                    </m:r>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𝑏</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𝑚</m:t>
                    </m:r>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𝑐</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𝑛</m:t>
                    </m:r>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三点共线，则</a:t>
                </a:r>
                <a:r>
                  <a:rPr lang="en-US" altLang="zh-CN" sz="100" b="0" i="0" kern="0" spc="-99900" dirty="0">
                    <a:solidFill>
                      <a:srgbClr val="FFFFFF"/>
                    </a:solidFill>
                    <a:latin typeface="Times New Roman" pitchFamily="34" charset="0"/>
                    <a:ea typeface="微软雅黑" pitchFamily="34" charset="-122"/>
                    <a:cs typeface="Times New Roman" pitchFamily="34" charset="-120"/>
                  </a:rPr>
                  <a:t> </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𝑚</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𝑙</m:t>
                        </m:r>
                      </m:num>
                      <m:den>
                        <m:r>
                          <a:rPr lang="en-US" altLang="zh-CN" sz="1800" b="0" i="0">
                            <a:solidFill>
                              <a:srgbClr val="244061"/>
                            </a:solidFill>
                            <a:latin typeface="Cambria Math" pitchFamily="34" charset="0"/>
                            <a:ea typeface="Cambria Math" pitchFamily="34" charset="-122"/>
                            <a:cs typeface="Cambria Math" pitchFamily="34" charset="-120"/>
                          </a:rPr>
                          <m:t>𝑏</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𝑎</m:t>
                        </m:r>
                      </m:den>
                    </m:f>
                    <m:r>
                      <a:rPr lang="en-US" altLang="zh-CN" sz="1800" b="0" i="0" smtClean="0">
                        <a:solidFill>
                          <a:srgbClr val="244061"/>
                        </a:solidFill>
                        <a:latin typeface="Cambria Math" pitchFamily="34" charset="0"/>
                        <a:ea typeface="Cambria Math" pitchFamily="34" charset="-122"/>
                        <a:cs typeface="Cambria Math" pitchFamily="34" charset="-120"/>
                      </a:rPr>
                      <m:t>=</m:t>
                    </m:r>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𝑚</m:t>
                        </m:r>
                      </m:num>
                      <m:den>
                        <m:r>
                          <a:rPr lang="en-US" altLang="zh-CN" sz="1800" b="0" i="0">
                            <a:solidFill>
                              <a:srgbClr val="244061"/>
                            </a:solidFill>
                            <a:latin typeface="Cambria Math" pitchFamily="34" charset="0"/>
                            <a:ea typeface="Cambria Math" pitchFamily="34" charset="-122"/>
                            <a:cs typeface="Cambria Math" pitchFamily="34" charset="-120"/>
                          </a:rPr>
                          <m:t>𝑐</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𝑏</m:t>
                        </m:r>
                      </m:den>
                    </m:f>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𝑘</m:t>
                    </m:r>
                  </m:oMath>
                </a14:m>
                <a:r>
                  <a:rPr lang="zh-CN" altLang="en-US" sz="1800" b="0" i="0" dirty="0">
                    <a:solidFill>
                      <a:srgbClr val="244061"/>
                    </a:solidFill>
                    <a:latin typeface="Cambria Math" pitchFamily="34" charset="0"/>
                    <a:ea typeface="Cambria Math" pitchFamily="34" charset="-122"/>
                    <a:cs typeface="Cambria Math" pitchFamily="34" charset="-120"/>
                  </a:rPr>
                  <a:t> </a:t>
                </a:r>
              </a:p>
              <a:p>
                <a:pPr latinLnBrk="1">
                  <a:lnSpc>
                    <a:spcPts val="3000"/>
                  </a:lnSpc>
                </a:pP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𝑘</m:t>
                    </m:r>
                  </m:oMath>
                </a14:m>
                <a:r>
                  <a:rPr lang="en-US" altLang="zh-CN" sz="1800" b="0" i="0" dirty="0">
                    <a:solidFill>
                      <a:srgbClr val="244061"/>
                    </a:solidFill>
                    <a:latin typeface="Times New Roman" pitchFamily="34" charset="0"/>
                    <a:ea typeface="微软雅黑" pitchFamily="34" charset="-122"/>
                    <a:cs typeface="Times New Roman" pitchFamily="34" charset="-120"/>
                  </a:rPr>
                  <a:t>为常数），所以</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𝑚</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𝑙</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𝑛</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𝑚</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𝑘𝑑</m:t>
                    </m:r>
                  </m:oMath>
                </a14:m>
                <a:r>
                  <a:rPr lang="en-US" altLang="zh-CN" sz="1800" b="0" i="0" dirty="0">
                    <a:solidFill>
                      <a:srgbClr val="244061"/>
                    </a:solidFill>
                    <a:latin typeface="Times New Roman" pitchFamily="34" charset="0"/>
                    <a:ea typeface="微软雅黑" pitchFamily="34" charset="-122"/>
                    <a:cs typeface="Times New Roman" pitchFamily="34" charset="-120"/>
                  </a:rPr>
                  <a:t>，故</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𝑙</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𝑚</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𝑛</m:t>
                    </m:r>
                  </m:oMath>
                </a14:m>
                <a:r>
                  <a:rPr lang="en-US" altLang="zh-CN" sz="1800" b="0" i="0" dirty="0">
                    <a:solidFill>
                      <a:srgbClr val="244061"/>
                    </a:solidFill>
                    <a:latin typeface="Times New Roman" pitchFamily="34" charset="0"/>
                    <a:ea typeface="微软雅黑" pitchFamily="34" charset="-122"/>
                    <a:cs typeface="Times New Roman" pitchFamily="34" charset="-120"/>
                  </a:rPr>
                  <a:t>成等差数列.反之，若</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𝑎</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𝑏</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𝑐</m:t>
                    </m:r>
                  </m:oMath>
                </a14:m>
                <a:r>
                  <a:rPr lang="en-US" altLang="zh-CN" sz="1800" b="0" i="0" dirty="0">
                    <a:solidFill>
                      <a:srgbClr val="244061"/>
                    </a:solidFill>
                    <a:latin typeface="Times New Roman" pitchFamily="34" charset="0"/>
                    <a:ea typeface="微软雅黑" pitchFamily="34" charset="-122"/>
                    <a:cs typeface="Times New Roman" pitchFamily="34" charset="-120"/>
                  </a:rPr>
                  <a:t>和</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𝑙</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𝑚</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𝑛</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err="1">
                    <a:solidFill>
                      <a:srgbClr val="244061"/>
                    </a:solidFill>
                    <a:latin typeface="Times New Roman" pitchFamily="34" charset="0"/>
                    <a:ea typeface="微软雅黑" pitchFamily="34" charset="-122"/>
                    <a:cs typeface="Times New Roman" pitchFamily="34" charset="-120"/>
                  </a:rPr>
                  <a:t>两组数都成等差数</a:t>
                </a:r>
                <a:endParaRPr lang="en-US" altLang="zh-CN" sz="1800" b="0" i="0" dirty="0">
                  <a:solidFill>
                    <a:srgbClr val="244061"/>
                  </a:solidFill>
                  <a:latin typeface="Times New Roman" pitchFamily="34" charset="0"/>
                  <a:ea typeface="微软雅黑" pitchFamily="34" charset="-122"/>
                  <a:cs typeface="Times New Roman" pitchFamily="34" charset="-120"/>
                </a:endParaRPr>
              </a:p>
              <a:p>
                <a:pPr latinLnBrk="1">
                  <a:lnSpc>
                    <a:spcPts val="2800"/>
                  </a:lnSpc>
                </a:pPr>
                <a:r>
                  <a:rPr lang="en-US" altLang="zh-CN" b="0" i="0" dirty="0" err="1">
                    <a:solidFill>
                      <a:srgbClr val="244061"/>
                    </a:solidFill>
                    <a:latin typeface="Times New Roman" pitchFamily="34" charset="0"/>
                    <a:ea typeface="微软雅黑" pitchFamily="34" charset="-122"/>
                    <a:cs typeface="Times New Roman" pitchFamily="34" charset="-120"/>
                  </a:rPr>
                  <a:t>列，则点</a:t>
                </a:r>
                <a14:m>
                  <m:oMath xmlns:m="http://schemas.openxmlformats.org/officeDocument/2006/math">
                    <m:r>
                      <a:rPr lang="en-US" altLang="zh-CN" b="0" i="0" smtClean="0">
                        <a:solidFill>
                          <a:srgbClr val="244061"/>
                        </a:solidFill>
                        <a:latin typeface="Cambria Math" pitchFamily="34" charset="0"/>
                        <a:ea typeface="Cambria Math" pitchFamily="34" charset="-122"/>
                        <a:cs typeface="Cambria Math" pitchFamily="34" charset="-120"/>
                      </a:rPr>
                      <m:t>(</m:t>
                    </m:r>
                    <m:r>
                      <a:rPr lang="en-US" altLang="zh-CN" b="0" i="0" smtClean="0">
                        <a:solidFill>
                          <a:srgbClr val="244061"/>
                        </a:solidFill>
                        <a:latin typeface="Cambria Math" pitchFamily="34" charset="0"/>
                        <a:ea typeface="Cambria Math" pitchFamily="34" charset="-122"/>
                        <a:cs typeface="Cambria Math" pitchFamily="34" charset="-120"/>
                      </a:rPr>
                      <m:t>𝑎</m:t>
                    </m:r>
                    <m:r>
                      <a:rPr lang="en-US" altLang="zh-CN" b="0" i="0" smtClean="0">
                        <a:solidFill>
                          <a:srgbClr val="244061"/>
                        </a:solidFill>
                        <a:latin typeface="Cambria Math" pitchFamily="34" charset="0"/>
                        <a:ea typeface="Cambria Math" pitchFamily="34" charset="-122"/>
                        <a:cs typeface="Cambria Math" pitchFamily="34" charset="-120"/>
                      </a:rPr>
                      <m:t>,</m:t>
                    </m:r>
                    <m:r>
                      <a:rPr lang="en-US" altLang="zh-CN" b="0" i="0" smtClean="0">
                        <a:solidFill>
                          <a:srgbClr val="244061"/>
                        </a:solidFill>
                        <a:latin typeface="Cambria Math" pitchFamily="34" charset="0"/>
                        <a:ea typeface="Cambria Math" pitchFamily="34" charset="-122"/>
                        <a:cs typeface="Cambria Math" pitchFamily="34" charset="-120"/>
                      </a:rPr>
                      <m:t>𝑙</m:t>
                    </m:r>
                    <m:r>
                      <a:rPr lang="en-US" altLang="zh-CN" b="0" i="0" smtClean="0">
                        <a:solidFill>
                          <a:srgbClr val="244061"/>
                        </a:solidFill>
                        <a:latin typeface="Cambria Math" pitchFamily="34" charset="0"/>
                        <a:ea typeface="Cambria Math" pitchFamily="34" charset="-122"/>
                        <a:cs typeface="Cambria Math" pitchFamily="34" charset="-120"/>
                      </a:rPr>
                      <m:t>)</m:t>
                    </m:r>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244061"/>
                        </a:solidFill>
                        <a:latin typeface="Cambria Math" pitchFamily="34" charset="0"/>
                        <a:ea typeface="Cambria Math" pitchFamily="34" charset="-122"/>
                        <a:cs typeface="Cambria Math" pitchFamily="34" charset="-120"/>
                      </a:rPr>
                      <m:t>(</m:t>
                    </m:r>
                    <m:r>
                      <a:rPr lang="en-US" altLang="zh-CN" b="0" i="0" smtClean="0">
                        <a:solidFill>
                          <a:srgbClr val="244061"/>
                        </a:solidFill>
                        <a:latin typeface="Cambria Math" pitchFamily="34" charset="0"/>
                        <a:ea typeface="Cambria Math" pitchFamily="34" charset="-122"/>
                        <a:cs typeface="Cambria Math" pitchFamily="34" charset="-120"/>
                      </a:rPr>
                      <m:t>𝑏</m:t>
                    </m:r>
                    <m:r>
                      <a:rPr lang="en-US" altLang="zh-CN" b="0" i="0" smtClean="0">
                        <a:solidFill>
                          <a:srgbClr val="244061"/>
                        </a:solidFill>
                        <a:latin typeface="Cambria Math" pitchFamily="34" charset="0"/>
                        <a:ea typeface="Cambria Math" pitchFamily="34" charset="-122"/>
                        <a:cs typeface="Cambria Math" pitchFamily="34" charset="-120"/>
                      </a:rPr>
                      <m:t>,</m:t>
                    </m:r>
                    <m:r>
                      <a:rPr lang="en-US" altLang="zh-CN" b="0" i="0" smtClean="0">
                        <a:solidFill>
                          <a:srgbClr val="244061"/>
                        </a:solidFill>
                        <a:latin typeface="Cambria Math" pitchFamily="34" charset="0"/>
                        <a:ea typeface="Cambria Math" pitchFamily="34" charset="-122"/>
                        <a:cs typeface="Cambria Math" pitchFamily="34" charset="-120"/>
                      </a:rPr>
                      <m:t>𝑚</m:t>
                    </m:r>
                    <m:r>
                      <a:rPr lang="en-US" altLang="zh-CN" b="0" i="0" smtClean="0">
                        <a:solidFill>
                          <a:srgbClr val="244061"/>
                        </a:solidFill>
                        <a:latin typeface="Cambria Math" pitchFamily="34" charset="0"/>
                        <a:ea typeface="Cambria Math" pitchFamily="34" charset="-122"/>
                        <a:cs typeface="Cambria Math" pitchFamily="34" charset="-120"/>
                      </a:rPr>
                      <m:t>)</m:t>
                    </m:r>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244061"/>
                        </a:solidFill>
                        <a:latin typeface="Cambria Math" pitchFamily="34" charset="0"/>
                        <a:ea typeface="Cambria Math" pitchFamily="34" charset="-122"/>
                        <a:cs typeface="Cambria Math" pitchFamily="34" charset="-120"/>
                      </a:rPr>
                      <m:t>(</m:t>
                    </m:r>
                    <m:r>
                      <a:rPr lang="en-US" altLang="zh-CN" b="0" i="0" smtClean="0">
                        <a:solidFill>
                          <a:srgbClr val="244061"/>
                        </a:solidFill>
                        <a:latin typeface="Cambria Math" pitchFamily="34" charset="0"/>
                        <a:ea typeface="Cambria Math" pitchFamily="34" charset="-122"/>
                        <a:cs typeface="Cambria Math" pitchFamily="34" charset="-120"/>
                      </a:rPr>
                      <m:t>𝑐</m:t>
                    </m:r>
                    <m:r>
                      <a:rPr lang="en-US" altLang="zh-CN" b="0" i="0" smtClean="0">
                        <a:solidFill>
                          <a:srgbClr val="244061"/>
                        </a:solidFill>
                        <a:latin typeface="Cambria Math" pitchFamily="34" charset="0"/>
                        <a:ea typeface="Cambria Math" pitchFamily="34" charset="-122"/>
                        <a:cs typeface="Cambria Math" pitchFamily="34" charset="-120"/>
                      </a:rPr>
                      <m:t>,</m:t>
                    </m:r>
                    <m:r>
                      <a:rPr lang="en-US" altLang="zh-CN" b="0" i="0" smtClean="0">
                        <a:solidFill>
                          <a:srgbClr val="244061"/>
                        </a:solidFill>
                        <a:latin typeface="Cambria Math" pitchFamily="34" charset="0"/>
                        <a:ea typeface="Cambria Math" pitchFamily="34" charset="-122"/>
                        <a:cs typeface="Cambria Math" pitchFamily="34" charset="-120"/>
                      </a:rPr>
                      <m:t>𝑛</m:t>
                    </m:r>
                    <m:r>
                      <a:rPr lang="en-US" altLang="zh-CN"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必共线.</a:t>
                </a:r>
                <a:endParaRPr lang="en-US" altLang="zh-CN" dirty="0">
                  <a:solidFill>
                    <a:srgbClr val="244061"/>
                  </a:solidFill>
                </a:endParaRPr>
              </a:p>
            </p:txBody>
          </p:sp>
        </mc:Choice>
        <mc:Fallback>
          <p:sp>
            <p:nvSpPr>
              <p:cNvPr id="8" name="QC_7_EX.104_1#eb5e426c7?vaa=1&amp;vcp=1&amp;vop=1&amp;pid=915c9ea63&amp;color=36,64,97&amp;vtp=1&amp;bbb=1&amp;hb=1"/>
              <p:cNvSpPr>
                <a:spLocks noRot="1" noChangeAspect="1" noMove="1" noResize="1" noEditPoints="1" noAdjustHandles="1" noChangeArrowheads="1" noChangeShapeType="1" noTextEdit="1"/>
              </p:cNvSpPr>
              <p:nvPr/>
            </p:nvSpPr>
            <p:spPr>
              <a:xfrm>
                <a:off x="539496" y="3437681"/>
                <a:ext cx="11109960" cy="2511587"/>
              </a:xfrm>
              <a:prstGeom prst="rect">
                <a:avLst/>
              </a:prstGeom>
              <a:blipFill>
                <a:blip r:embed="rId6"/>
                <a:stretch>
                  <a:fillRect l="-1317" t="-485" r="-126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4">
                                            <p:bg/>
                                          </p:spTgt>
                                        </p:tgtEl>
                                        <p:attrNameLst>
                                          <p:attrName>style.visibility</p:attrName>
                                        </p:attrNameLst>
                                      </p:cBhvr>
                                      <p:to>
                                        <p:strVal val="visible"/>
                                      </p:to>
                                    </p:set>
                                    <p:animEffect transition="in" filter="fade">
                                      <p:cBhvr>
                                        <p:cTn id="29" dur="500"/>
                                        <p:tgtEl>
                                          <p:spTgt spid="4">
                                            <p:bg/>
                                          </p:spTgt>
                                        </p:tgtEl>
                                      </p:cBhvr>
                                    </p:animEffect>
                                    <p:anim calcmode="lin" valueType="num">
                                      <p:cBhvr>
                                        <p:cTn id="30" dur="500" fill="hold"/>
                                        <p:tgtEl>
                                          <p:spTgt spid="4">
                                            <p:bg/>
                                          </p:spTgt>
                                        </p:tgtEl>
                                        <p:attrNameLst>
                                          <p:attrName>ppt_x</p:attrName>
                                        </p:attrNameLst>
                                      </p:cBhvr>
                                      <p:tavLst>
                                        <p:tav tm="0">
                                          <p:val>
                                            <p:strVal val="#ppt_x"/>
                                          </p:val>
                                        </p:tav>
                                        <p:tav tm="100000">
                                          <p:val>
                                            <p:strVal val="#ppt_x"/>
                                          </p:val>
                                        </p:tav>
                                      </p:tavLst>
                                    </p:anim>
                                    <p:anim calcmode="lin" valueType="num">
                                      <p:cBhvr>
                                        <p:cTn id="31" dur="500" fill="hold"/>
                                        <p:tgtEl>
                                          <p:spTgt spid="4">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4">
                                            <p:txEl>
                                              <p:pRg st="0" end="0"/>
                                            </p:txEl>
                                          </p:spTgt>
                                        </p:tgtEl>
                                        <p:attrNameLst>
                                          <p:attrName>style.visibility</p:attrName>
                                        </p:attrNameLst>
                                      </p:cBhvr>
                                      <p:to>
                                        <p:strVal val="visible"/>
                                      </p:to>
                                    </p:set>
                                    <p:animEffect transition="in" filter="fade">
                                      <p:cBhvr>
                                        <p:cTn id="34" dur="500"/>
                                        <p:tgtEl>
                                          <p:spTgt spid="4">
                                            <p:txEl>
                                              <p:pRg st="0" end="0"/>
                                            </p:txEl>
                                          </p:spTgt>
                                        </p:tgtEl>
                                      </p:cBhvr>
                                    </p:animEffect>
                                    <p:anim calcmode="lin" valueType="num">
                                      <p:cBhvr>
                                        <p:cTn id="3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8">
                                            <p:bg/>
                                          </p:spTgt>
                                        </p:tgtEl>
                                        <p:attrNameLst>
                                          <p:attrName>style.visibility</p:attrName>
                                        </p:attrNameLst>
                                      </p:cBhvr>
                                      <p:to>
                                        <p:strVal val="visible"/>
                                      </p:to>
                                    </p:set>
                                    <p:animEffect transition="in" filter="fade">
                                      <p:cBhvr>
                                        <p:cTn id="41" dur="500"/>
                                        <p:tgtEl>
                                          <p:spTgt spid="8">
                                            <p:bg/>
                                          </p:spTgt>
                                        </p:tgtEl>
                                      </p:cBhvr>
                                    </p:animEffect>
                                    <p:anim calcmode="lin" valueType="num">
                                      <p:cBhvr>
                                        <p:cTn id="42" dur="500" fill="hold"/>
                                        <p:tgtEl>
                                          <p:spTgt spid="8">
                                            <p:bg/>
                                          </p:spTgt>
                                        </p:tgtEl>
                                        <p:attrNameLst>
                                          <p:attrName>ppt_x</p:attrName>
                                        </p:attrNameLst>
                                      </p:cBhvr>
                                      <p:tavLst>
                                        <p:tav tm="0">
                                          <p:val>
                                            <p:strVal val="#ppt_x"/>
                                          </p:val>
                                        </p:tav>
                                        <p:tav tm="100000">
                                          <p:val>
                                            <p:strVal val="#ppt_x"/>
                                          </p:val>
                                        </p:tav>
                                      </p:tavLst>
                                    </p:anim>
                                    <p:anim calcmode="lin" valueType="num">
                                      <p:cBhvr>
                                        <p:cTn id="43" dur="500" fill="hold"/>
                                        <p:tgtEl>
                                          <p:spTgt spid="8">
                                            <p:bg/>
                                          </p:spTgt>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8">
                                            <p:txEl>
                                              <p:pRg st="0" end="0"/>
                                            </p:txEl>
                                          </p:spTgt>
                                        </p:tgtEl>
                                        <p:attrNameLst>
                                          <p:attrName>style.visibility</p:attrName>
                                        </p:attrNameLst>
                                      </p:cBhvr>
                                      <p:to>
                                        <p:strVal val="visible"/>
                                      </p:to>
                                    </p:set>
                                    <p:animEffect transition="in" filter="fade">
                                      <p:cBhvr>
                                        <p:cTn id="46" dur="500"/>
                                        <p:tgtEl>
                                          <p:spTgt spid="8">
                                            <p:txEl>
                                              <p:pRg st="0" end="0"/>
                                            </p:txEl>
                                          </p:spTgt>
                                        </p:tgtEl>
                                      </p:cBhvr>
                                    </p:animEffect>
                                    <p:anim calcmode="lin" valueType="num">
                                      <p:cBhvr>
                                        <p:cTn id="4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48" dur="500" fill="hold"/>
                                        <p:tgtEl>
                                          <p:spTgt spid="8">
                                            <p:txEl>
                                              <p:pRg st="0" end="0"/>
                                            </p:txEl>
                                          </p:spTgt>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8">
                                            <p:txEl>
                                              <p:pRg st="1" end="1"/>
                                            </p:txEl>
                                          </p:spTgt>
                                        </p:tgtEl>
                                        <p:attrNameLst>
                                          <p:attrName>style.visibility</p:attrName>
                                        </p:attrNameLst>
                                      </p:cBhvr>
                                      <p:to>
                                        <p:strVal val="visible"/>
                                      </p:to>
                                    </p:set>
                                    <p:animEffect transition="in" filter="fade">
                                      <p:cBhvr>
                                        <p:cTn id="51" dur="500"/>
                                        <p:tgtEl>
                                          <p:spTgt spid="8">
                                            <p:txEl>
                                              <p:pRg st="1" end="1"/>
                                            </p:txEl>
                                          </p:spTgt>
                                        </p:tgtEl>
                                      </p:cBhvr>
                                    </p:animEffect>
                                    <p:anim calcmode="lin" valueType="num">
                                      <p:cBhvr>
                                        <p:cTn id="52"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53" dur="500" fill="hold"/>
                                        <p:tgtEl>
                                          <p:spTgt spid="8">
                                            <p:txEl>
                                              <p:pRg st="1" end="1"/>
                                            </p:txEl>
                                          </p:spTgt>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8">
                                            <p:txEl>
                                              <p:pRg st="2" end="2"/>
                                            </p:txEl>
                                          </p:spTgt>
                                        </p:tgtEl>
                                        <p:attrNameLst>
                                          <p:attrName>style.visibility</p:attrName>
                                        </p:attrNameLst>
                                      </p:cBhvr>
                                      <p:to>
                                        <p:strVal val="visible"/>
                                      </p:to>
                                    </p:set>
                                    <p:animEffect transition="in" filter="fade">
                                      <p:cBhvr>
                                        <p:cTn id="56" dur="500"/>
                                        <p:tgtEl>
                                          <p:spTgt spid="8">
                                            <p:txEl>
                                              <p:pRg st="2" end="2"/>
                                            </p:txEl>
                                          </p:spTgt>
                                        </p:tgtEl>
                                      </p:cBhvr>
                                    </p:animEffect>
                                    <p:anim calcmode="lin" valueType="num">
                                      <p:cBhvr>
                                        <p:cTn id="57"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58" dur="500" fill="hold"/>
                                        <p:tgtEl>
                                          <p:spTgt spid="8">
                                            <p:txEl>
                                              <p:pRg st="2" end="2"/>
                                            </p:txEl>
                                          </p:spTgt>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8">
                                            <p:txEl>
                                              <p:pRg st="3" end="3"/>
                                            </p:txEl>
                                          </p:spTgt>
                                        </p:tgtEl>
                                        <p:attrNameLst>
                                          <p:attrName>style.visibility</p:attrName>
                                        </p:attrNameLst>
                                      </p:cBhvr>
                                      <p:to>
                                        <p:strVal val="visible"/>
                                      </p:to>
                                    </p:set>
                                    <p:animEffect transition="in" filter="fade">
                                      <p:cBhvr>
                                        <p:cTn id="61" dur="500"/>
                                        <p:tgtEl>
                                          <p:spTgt spid="8">
                                            <p:txEl>
                                              <p:pRg st="3" end="3"/>
                                            </p:txEl>
                                          </p:spTgt>
                                        </p:tgtEl>
                                      </p:cBhvr>
                                    </p:animEffect>
                                    <p:anim calcmode="lin" valueType="num">
                                      <p:cBhvr>
                                        <p:cTn id="62"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63" dur="500" fill="hold"/>
                                        <p:tgtEl>
                                          <p:spTgt spid="8">
                                            <p:txEl>
                                              <p:pRg st="3" end="3"/>
                                            </p:txEl>
                                          </p:spTgt>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8">
                                            <p:txEl>
                                              <p:pRg st="4" end="4"/>
                                            </p:txEl>
                                          </p:spTgt>
                                        </p:tgtEl>
                                        <p:attrNameLst>
                                          <p:attrName>style.visibility</p:attrName>
                                        </p:attrNameLst>
                                      </p:cBhvr>
                                      <p:to>
                                        <p:strVal val="visible"/>
                                      </p:to>
                                    </p:set>
                                    <p:animEffect transition="in" filter="fade">
                                      <p:cBhvr>
                                        <p:cTn id="66" dur="500"/>
                                        <p:tgtEl>
                                          <p:spTgt spid="8">
                                            <p:txEl>
                                              <p:pRg st="4" end="4"/>
                                            </p:txEl>
                                          </p:spTgt>
                                        </p:tgtEl>
                                      </p:cBhvr>
                                    </p:animEffect>
                                    <p:anim calcmode="lin" valueType="num">
                                      <p:cBhvr>
                                        <p:cTn id="67"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p:cTn id="68" dur="500" fill="hold"/>
                                        <p:tgtEl>
                                          <p:spTgt spid="8">
                                            <p:txEl>
                                              <p:pRg st="4" end="4"/>
                                            </p:txEl>
                                          </p:spTgt>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8">
                                            <p:txEl>
                                              <p:pRg st="5" end="5"/>
                                            </p:txEl>
                                          </p:spTgt>
                                        </p:tgtEl>
                                        <p:attrNameLst>
                                          <p:attrName>style.visibility</p:attrName>
                                        </p:attrNameLst>
                                      </p:cBhvr>
                                      <p:to>
                                        <p:strVal val="visible"/>
                                      </p:to>
                                    </p:set>
                                    <p:animEffect transition="in" filter="fade">
                                      <p:cBhvr>
                                        <p:cTn id="71" dur="500"/>
                                        <p:tgtEl>
                                          <p:spTgt spid="8">
                                            <p:txEl>
                                              <p:pRg st="5" end="5"/>
                                            </p:txEl>
                                          </p:spTgt>
                                        </p:tgtEl>
                                      </p:cBhvr>
                                    </p:animEffect>
                                    <p:anim calcmode="lin" valueType="num">
                                      <p:cBhvr>
                                        <p:cTn id="72" dur="500" fill="hold"/>
                                        <p:tgtEl>
                                          <p:spTgt spid="8">
                                            <p:txEl>
                                              <p:pRg st="5" end="5"/>
                                            </p:txEl>
                                          </p:spTgt>
                                        </p:tgtEl>
                                        <p:attrNameLst>
                                          <p:attrName>ppt_x</p:attrName>
                                        </p:attrNameLst>
                                      </p:cBhvr>
                                      <p:tavLst>
                                        <p:tav tm="0">
                                          <p:val>
                                            <p:strVal val="#ppt_x"/>
                                          </p:val>
                                        </p:tav>
                                        <p:tav tm="100000">
                                          <p:val>
                                            <p:strVal val="#ppt_x"/>
                                          </p:val>
                                        </p:tav>
                                      </p:tavLst>
                                    </p:anim>
                                    <p:anim calcmode="lin" valueType="num">
                                      <p:cBhvr>
                                        <p:cTn id="73" dur="500" fill="hold"/>
                                        <p:tgtEl>
                                          <p:spTgt spid="8">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8"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3&amp;si=33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104_1#ed5bb204f?vaa=1&amp;vcp=1&amp;vop=1&amp;pid=915c9ea63&amp;color=36,64,97&amp;vtp=1&amp;bt=1&amp;bbb=1&amp;hb=1"/>
              <p:cNvSpPr/>
              <p:nvPr/>
            </p:nvSpPr>
            <p:spPr>
              <a:xfrm>
                <a:off x="539496" y="2251506"/>
                <a:ext cx="11109960" cy="7702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5-1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在等差数列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中，</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smtClean="0">
                        <a:solidFill>
                          <a:srgbClr val="244061"/>
                        </a:solidFill>
                        <a:latin typeface="Cambria Math" pitchFamily="34" charset="0"/>
                        <a:ea typeface="Cambria Math" pitchFamily="34" charset="-122"/>
                        <a:cs typeface="Cambria Math" pitchFamily="34" charset="-120"/>
                      </a:rPr>
                      <m:t>=3</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6</m:t>
                        </m:r>
                      </m:sub>
                    </m:sSub>
                    <m:r>
                      <a:rPr lang="en-US" altLang="zh-CN" sz="1800" b="0" i="0" smtClean="0">
                        <a:solidFill>
                          <a:srgbClr val="244061"/>
                        </a:solidFill>
                        <a:latin typeface="Cambria Math" pitchFamily="34" charset="0"/>
                        <a:ea typeface="Cambria Math" pitchFamily="34" charset="-122"/>
                        <a:cs typeface="Cambria Math" pitchFamily="34" charset="-120"/>
                      </a:rPr>
                      <m:t>=11</m:t>
                    </m:r>
                  </m:oMath>
                </a14:m>
                <a:r>
                  <a:rPr lang="en-US" altLang="zh-CN" sz="1800" b="0" i="0" dirty="0">
                    <a:solidFill>
                      <a:srgbClr val="244061"/>
                    </a:solidFill>
                    <a:latin typeface="Times New Roman" pitchFamily="34" charset="0"/>
                    <a:ea typeface="微软雅黑" pitchFamily="34" charset="-122"/>
                    <a:cs typeface="Times New Roman" pitchFamily="34" charset="-120"/>
                  </a:rPr>
                  <a:t>，直线</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𝑙</m:t>
                    </m:r>
                  </m:oMath>
                </a14:m>
                <a:r>
                  <a:rPr lang="en-US" altLang="zh-CN" sz="1800" b="0" i="0" dirty="0">
                    <a:solidFill>
                      <a:srgbClr val="244061"/>
                    </a:solidFill>
                    <a:latin typeface="Times New Roman" pitchFamily="34" charset="0"/>
                    <a:ea typeface="微软雅黑" pitchFamily="34" charset="-122"/>
                    <a:cs typeface="Times New Roman" pitchFamily="34" charset="-120"/>
                  </a:rPr>
                  <a:t>过点</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𝑀</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𝑚</m:t>
                    </m:r>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𝑚</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𝑁</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𝑛</m:t>
                    </m:r>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𝑚</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𝑛</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𝑚</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𝑛</m:t>
                    </m:r>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244061"/>
                            </a:solidFill>
                            <a:latin typeface="Cambria Math" pitchFamily="34" charset="0"/>
                            <a:ea typeface="Cambria Math" pitchFamily="34" charset="-122"/>
                            <a:cs typeface="Cambria Math" pitchFamily="34" charset="-120"/>
                          </a:rPr>
                          <m:t>𝐍</m:t>
                        </m:r>
                      </m:e>
                      <m:sub>
                        <m:r>
                          <a:rPr lang="en-US" altLang="zh-CN" sz="1800" b="0" i="0">
                            <a:solidFill>
                              <a:srgbClr val="244061"/>
                            </a:solidFill>
                            <a:latin typeface="Cambria Math" pitchFamily="34" charset="0"/>
                            <a:ea typeface="Cambria Math" pitchFamily="34" charset="-122"/>
                            <a:cs typeface="Cambria Math" pitchFamily="34" charset="-120"/>
                          </a:rPr>
                          <m:t>+</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，则直线</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𝑙</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的斜率为</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Choice>
        <mc:Fallback xmlns="">
          <p:sp>
            <p:nvSpPr>
              <p:cNvPr id="2" name="QC_7_BD.104_1#ed5bb204f?vaa=1&amp;vcp=1&amp;vop=1&amp;pid=915c9ea63&amp;color=36,64,97&amp;vtp=1&amp;bt=1&amp;bbb=1&amp;hb=1"/>
              <p:cNvSpPr>
                <a:spLocks noRot="1" noChangeAspect="1" noMove="1" noResize="1" noEditPoints="1" noAdjustHandles="1" noChangeArrowheads="1" noChangeShapeType="1" noTextEdit="1"/>
              </p:cNvSpPr>
              <p:nvPr/>
            </p:nvSpPr>
            <p:spPr>
              <a:xfrm>
                <a:off x="539496" y="2251506"/>
                <a:ext cx="11109960" cy="770255"/>
              </a:xfrm>
              <a:prstGeom prst="rect">
                <a:avLst/>
              </a:prstGeom>
              <a:blipFill>
                <a:blip r:embed="rId3"/>
                <a:stretch>
                  <a:fillRect l="-1317" b="-18110"/>
                </a:stretch>
              </a:blipFill>
              <a:ln/>
            </p:spPr>
            <p:txBody>
              <a:bodyPr/>
              <a:lstStyle/>
              <a:p>
                <a:r>
                  <a:rPr lang="zh-CN" altLang="en-US">
                    <a:noFill/>
                  </a:rPr>
                  <a:t> </a:t>
                </a:r>
              </a:p>
            </p:txBody>
          </p:sp>
        </mc:Fallback>
      </mc:AlternateContent>
      <p:sp>
        <p:nvSpPr>
          <p:cNvPr id="3" name="QC_7_AN.106_1#ed5bb204f.bracket?vaa=1&amp;vcp=1&amp;vop=1&amp;pid=915c9ea63&amp;color=36,64,97&amp;vpa=18&amp;vtp=1"/>
          <p:cNvSpPr/>
          <p:nvPr/>
        </p:nvSpPr>
        <p:spPr>
          <a:xfrm>
            <a:off x="701421" y="2749727"/>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A</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4" name="QC_7_BD.104_2#ed5bb204f.choices?vaa=1&amp;vcp=1&amp;vop=1&amp;pid=915c9ea63&amp;color=36,64,97&amp;vtp=1&amp;bbb=1"/>
              <p:cNvSpPr/>
              <p:nvPr/>
            </p:nvSpPr>
            <p:spPr>
              <a:xfrm>
                <a:off x="539496" y="3068560"/>
                <a:ext cx="11109960" cy="355600"/>
              </a:xfrm>
              <a:prstGeom prst="rect">
                <a:avLst/>
              </a:prstGeom>
              <a:noFill/>
              <a:ln/>
            </p:spPr>
            <p:txBody>
              <a:bodyPr wrap="none" lIns="0" tIns="0" rIns="0" bIns="0" rtlCol="0" anchor="t"/>
              <a:lstStyle/>
              <a:p>
                <a:pPr latinLnBrk="1">
                  <a:lnSpc>
                    <a:spcPts val="3200"/>
                  </a:lnSpc>
                  <a:tabLst>
                    <a:tab pos="2748915" algn="l"/>
                    <a:tab pos="5662930" algn="l"/>
                    <a:tab pos="838644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r>
                  <a:rPr lang="en-US" altLang="zh-CN" sz="1800" b="0" i="0">
                    <a:solidFill>
                      <a:srgbClr val="244061"/>
                    </a:solidFill>
                    <a:latin typeface="Times New Roman" pitchFamily="34" charset="0"/>
                    <a:ea typeface="微软雅黑" pitchFamily="34" charset="-122"/>
                    <a:cs typeface="Times New Roman" pitchFamily="34" charset="-120"/>
                  </a:rPr>
                  <a:t>.2</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−2</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C.4</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7_BD.104_2#ed5bb204f.choices?vaa=1&amp;vcp=1&amp;vop=1&amp;pid=915c9ea63&amp;color=36,64,97&amp;vtp=1&amp;bbb=1"/>
              <p:cNvSpPr>
                <a:spLocks noRot="1" noChangeAspect="1" noMove="1" noResize="1" noEditPoints="1" noAdjustHandles="1" noChangeArrowheads="1" noChangeShapeType="1" noTextEdit="1"/>
              </p:cNvSpPr>
              <p:nvPr/>
            </p:nvSpPr>
            <p:spPr>
              <a:xfrm>
                <a:off x="539496" y="3068560"/>
                <a:ext cx="11109960" cy="355600"/>
              </a:xfrm>
              <a:prstGeom prst="rect">
                <a:avLst/>
              </a:prstGeom>
              <a:blipFill>
                <a:blip r:embed="rId4"/>
                <a:stretch>
                  <a:fillRect l="-1317"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7_AS.105_1#ed5bb204f?vaa=1&amp;vcp=1&amp;vop=1&amp;pid=915c9ea63&amp;color=36,64,97&amp;vtp=1&amp;bbb=1"/>
              <p:cNvSpPr/>
              <p:nvPr/>
            </p:nvSpPr>
            <p:spPr>
              <a:xfrm>
                <a:off x="539496" y="3429177"/>
                <a:ext cx="11109960" cy="12573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设等差数列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的公差为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𝑑</m:t>
                    </m:r>
                  </m:oMath>
                </a14:m>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=3</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6</m:t>
                        </m:r>
                      </m:sub>
                    </m:sSub>
                    <m:r>
                      <a:rPr lang="en-US" altLang="zh-CN" sz="1800" b="0" i="0" smtClean="0">
                        <a:solidFill>
                          <a:srgbClr val="003760"/>
                        </a:solidFill>
                        <a:latin typeface="Cambria Math" pitchFamily="34" charset="0"/>
                        <a:ea typeface="Cambria Math" pitchFamily="34" charset="-122"/>
                        <a:cs typeface="Cambria Math" pitchFamily="34" charset="-120"/>
                      </a:rPr>
                      <m:t>=11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6</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=4</m:t>
                    </m:r>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=8</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𝑀</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𝑚</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𝑚</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𝑁</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，则直线</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𝑙</m:t>
                    </m:r>
                  </m:oMath>
                </a14:m>
                <a:r>
                  <a:rPr lang="en-US" altLang="zh-CN" sz="1800" b="0" i="0" dirty="0">
                    <a:solidFill>
                      <a:srgbClr val="003760"/>
                    </a:solidFill>
                    <a:latin typeface="Times New Roman" pitchFamily="34" charset="0"/>
                    <a:ea typeface="微软雅黑" pitchFamily="34" charset="-122"/>
                    <a:cs typeface="Times New Roman" pitchFamily="34" charset="-120"/>
                  </a:rPr>
                  <a:t>的斜率为</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𝑚</m:t>
                        </m:r>
                      </m:num>
                      <m:den>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𝑚</m:t>
                        </m:r>
                      </m:den>
                    </m:f>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.故选A.</a:t>
                </a:r>
                <a:endParaRPr lang="en-US" altLang="zh-CN" sz="1800" dirty="0">
                  <a:solidFill>
                    <a:srgbClr val="003760"/>
                  </a:solidFill>
                </a:endParaRPr>
              </a:p>
            </p:txBody>
          </p:sp>
        </mc:Choice>
        <mc:Fallback xmlns="">
          <p:sp>
            <p:nvSpPr>
              <p:cNvPr id="5" name="QC_7_AS.105_1#ed5bb204f?vaa=1&amp;vcp=1&amp;vop=1&amp;pid=915c9ea63&amp;color=36,64,97&amp;vtp=1&amp;bbb=1"/>
              <p:cNvSpPr>
                <a:spLocks noRot="1" noChangeAspect="1" noMove="1" noResize="1" noEditPoints="1" noAdjustHandles="1" noChangeArrowheads="1" noChangeShapeType="1" noTextEdit="1"/>
              </p:cNvSpPr>
              <p:nvPr/>
            </p:nvSpPr>
            <p:spPr>
              <a:xfrm>
                <a:off x="539496" y="3429177"/>
                <a:ext cx="11109960" cy="1257300"/>
              </a:xfrm>
              <a:prstGeom prst="rect">
                <a:avLst/>
              </a:prstGeom>
              <a:blipFill>
                <a:blip r:embed="rId5"/>
                <a:stretch>
                  <a:fillRect l="-1317" b="-631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4&amp;si=34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7_BD.108_1#9767493a4?vaa=1&amp;vcp=1&amp;vop=1&amp;pid=915c9ea63&amp;color=36,64,97&amp;vtp=1&amp;bt=1&amp;bbb=1&amp;hb=1"/>
              <p:cNvSpPr/>
              <p:nvPr/>
            </p:nvSpPr>
            <p:spPr>
              <a:xfrm>
                <a:off x="539496" y="2377395"/>
                <a:ext cx="11109960" cy="685800"/>
              </a:xfrm>
              <a:prstGeom prst="rect">
                <a:avLst/>
              </a:prstGeom>
              <a:noFill/>
              <a:ln/>
            </p:spPr>
            <p:txBody>
              <a:bodyPr wrap="none" lIns="0" tIns="0" rIns="0" bIns="0" rtlCol="0" anchor="t"/>
              <a:lstStyle/>
              <a:p>
                <a:pPr latinLnBrk="1">
                  <a:lnSpc>
                    <a:spcPts val="5400"/>
                  </a:lnSpc>
                </a:pPr>
                <a:r>
                  <a:rPr lang="en-US" altLang="zh-CN" b="1" i="0" dirty="0">
                    <a:solidFill>
                      <a:srgbClr val="244061"/>
                    </a:solidFill>
                    <a:latin typeface="Times New Roman" pitchFamily="34" charset="0"/>
                    <a:ea typeface="微软雅黑" pitchFamily="34" charset="-122"/>
                    <a:cs typeface="Times New Roman" pitchFamily="34" charset="-120"/>
                  </a:rPr>
                  <a:t>5-2</a:t>
                </a:r>
                <a:r>
                  <a:rPr lang="en-US" altLang="zh-CN" b="1" i="0" dirty="0">
                    <a:solidFill>
                      <a:srgbClr val="244061"/>
                    </a:solidFill>
                    <a:latin typeface="SimSun" pitchFamily="34" charset="0"/>
                    <a:ea typeface="SimSun" pitchFamily="34" charset="-122"/>
                    <a:cs typeface="SimSun" pitchFamily="34" charset="-120"/>
                  </a:rPr>
                  <a:t> </a:t>
                </a:r>
                <a:r>
                  <a:rPr lang="en-US" altLang="zh-CN" b="0" i="0" dirty="0">
                    <a:solidFill>
                      <a:srgbClr val="244061"/>
                    </a:solidFill>
                    <a:latin typeface="仿宋" pitchFamily="34" charset="0"/>
                    <a:ea typeface="仿宋" pitchFamily="34" charset="-122"/>
                    <a:cs typeface="仿宋" pitchFamily="34" charset="-120"/>
                  </a:rPr>
                  <a:t>[浙江杭州2025高二期末]</a:t>
                </a:r>
                <a:r>
                  <a:rPr lang="en-US" altLang="zh-CN" b="0" i="0" dirty="0">
                    <a:solidFill>
                      <a:srgbClr val="244061"/>
                    </a:solidFill>
                    <a:latin typeface="SimSun" pitchFamily="34" charset="0"/>
                    <a:ea typeface="SimSun" pitchFamily="34" charset="-122"/>
                    <a:cs typeface="SimSu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数列</a:t>
                </a:r>
                <a14:m>
                  <m:oMath xmlns:m="http://schemas.openxmlformats.org/officeDocument/2006/math">
                    <m:sSub>
                      <m:sSubPr>
                        <m:ctrlPr>
                          <a:rPr lang="en-US" altLang="zh-CN"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𝑎</m:t>
                        </m:r>
                      </m:e>
                      <m:sub>
                        <m:r>
                          <a:rPr lang="en-US" altLang="zh-CN" b="0" i="0">
                            <a:solidFill>
                              <a:srgbClr val="244061"/>
                            </a:solidFill>
                            <a:latin typeface="Cambria Math" pitchFamily="34" charset="0"/>
                            <a:ea typeface="Cambria Math" pitchFamily="34" charset="-122"/>
                            <a:cs typeface="Cambria Math" pitchFamily="34" charset="-120"/>
                          </a:rPr>
                          <m:t>𝑛</m:t>
                        </m:r>
                      </m:sub>
                    </m:sSub>
                    <m:r>
                      <a:rPr lang="en-US" altLang="zh-CN" b="0" i="0" smtClean="0">
                        <a:solidFill>
                          <a:srgbClr val="244061"/>
                        </a:solidFill>
                        <a:latin typeface="Cambria Math" pitchFamily="34" charset="0"/>
                        <a:ea typeface="Cambria Math" pitchFamily="34" charset="-122"/>
                        <a:cs typeface="Cambria Math" pitchFamily="34" charset="-120"/>
                      </a:rPr>
                      <m:t>=</m:t>
                    </m:r>
                    <m:d>
                      <m:dPr>
                        <m:begChr m:val="{"/>
                        <m:endChr m:val=""/>
                        <m:ctrlPr>
                          <a:rPr lang="en-US" altLang="zh-CN" b="0" i="1" dirty="0" smtClean="0">
                            <a:solidFill>
                              <a:srgbClr val="244061"/>
                            </a:solidFill>
                            <a:latin typeface="Cambria Math" panose="02040503050406030204" pitchFamily="18" charset="0"/>
                            <a:ea typeface="微软雅黑" pitchFamily="34" charset="-122"/>
                            <a:cs typeface="Times New Roman" pitchFamily="34" charset="-120"/>
                          </a:rPr>
                        </m:ctrlPr>
                      </m:dPr>
                      <m:e>
                        <m:eqArr>
                          <m:eqArr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eqArrPr>
                          <m:e>
                            <m:r>
                              <a:rPr lang="en-US" altLang="zh-CN" b="0" i="0" dirty="0">
                                <a:solidFill>
                                  <a:srgbClr val="244061"/>
                                </a:solidFill>
                                <a:latin typeface="Cambria Math" panose="02040503050406030204" pitchFamily="18" charset="0"/>
                                <a:ea typeface="微软雅黑" pitchFamily="34" charset="-122"/>
                                <a:cs typeface="Times New Roman" pitchFamily="34" charset="-120"/>
                              </a:rPr>
                              <m:t>&amp;</m:t>
                            </m:r>
                            <m:r>
                              <a:rPr lang="en-US" altLang="zh-CN" b="0" i="0">
                                <a:solidFill>
                                  <a:srgbClr val="244061"/>
                                </a:solidFill>
                                <a:latin typeface="Cambria Math" pitchFamily="34" charset="0"/>
                                <a:ea typeface="Cambria Math" pitchFamily="34" charset="-122"/>
                                <a:cs typeface="Cambria Math" pitchFamily="34" charset="-120"/>
                              </a:rPr>
                              <m:t>18,</m:t>
                            </m:r>
                            <m:r>
                              <a:rPr lang="en-US" altLang="zh-CN" b="0" i="0">
                                <a:solidFill>
                                  <a:srgbClr val="244061"/>
                                </a:solidFill>
                                <a:latin typeface="Cambria Math" pitchFamily="34" charset="0"/>
                                <a:ea typeface="Cambria Math" pitchFamily="34" charset="-122"/>
                                <a:cs typeface="Cambria Math" pitchFamily="34" charset="-120"/>
                              </a:rPr>
                              <m:t>𝑛</m:t>
                            </m:r>
                            <m:r>
                              <a:rPr lang="en-US" altLang="zh-CN" b="0" i="0">
                                <a:solidFill>
                                  <a:srgbClr val="244061"/>
                                </a:solidFill>
                                <a:latin typeface="Cambria Math" pitchFamily="34" charset="0"/>
                                <a:ea typeface="Cambria Math" pitchFamily="34" charset="-122"/>
                                <a:cs typeface="Cambria Math" pitchFamily="34" charset="-120"/>
                              </a:rPr>
                              <m:t>=1,</m:t>
                            </m:r>
                          </m:e>
                          <m:e>
                            <m:r>
                              <a:rPr lang="en-US" altLang="zh-CN" b="0" i="0" dirty="0">
                                <a:solidFill>
                                  <a:srgbClr val="244061"/>
                                </a:solidFill>
                                <a:latin typeface="Cambria Math" panose="02040503050406030204" pitchFamily="18" charset="0"/>
                                <a:ea typeface="微软雅黑" pitchFamily="34" charset="-122"/>
                                <a:cs typeface="Times New Roman" pitchFamily="34" charset="-120"/>
                              </a:rPr>
                              <m:t>&amp;</m:t>
                            </m:r>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𝑎</m:t>
                                </m:r>
                              </m:e>
                              <m:sub>
                                <m:r>
                                  <a:rPr lang="en-US" altLang="zh-CN" b="0" i="0">
                                    <a:solidFill>
                                      <a:srgbClr val="244061"/>
                                    </a:solidFill>
                                    <a:latin typeface="Cambria Math" pitchFamily="34" charset="0"/>
                                    <a:ea typeface="Cambria Math" pitchFamily="34" charset="-122"/>
                                    <a:cs typeface="Cambria Math" pitchFamily="34" charset="-120"/>
                                  </a:rPr>
                                  <m:t>𝑛</m:t>
                                </m:r>
                                <m:r>
                                  <a:rPr lang="en-US" altLang="zh-CN" b="0" i="0">
                                    <a:solidFill>
                                      <a:srgbClr val="244061"/>
                                    </a:solidFill>
                                    <a:latin typeface="Cambria Math" pitchFamily="34" charset="0"/>
                                    <a:ea typeface="Cambria Math" pitchFamily="34" charset="-122"/>
                                    <a:cs typeface="Cambria Math" pitchFamily="34" charset="-120"/>
                                  </a:rPr>
                                  <m:t>−1</m:t>
                                </m:r>
                              </m:sub>
                            </m:sSub>
                            <m:r>
                              <a:rPr lang="en-US" altLang="zh-CN" b="0" i="0">
                                <a:solidFill>
                                  <a:srgbClr val="244061"/>
                                </a:solidFill>
                                <a:latin typeface="Cambria Math" pitchFamily="34" charset="0"/>
                                <a:ea typeface="Cambria Math" pitchFamily="34" charset="-122"/>
                                <a:cs typeface="Cambria Math" pitchFamily="34" charset="-120"/>
                              </a:rPr>
                              <m:t>−4,1&lt;</m:t>
                            </m:r>
                            <m:r>
                              <a:rPr lang="en-US" altLang="zh-CN" b="0" i="0">
                                <a:solidFill>
                                  <a:srgbClr val="244061"/>
                                </a:solidFill>
                                <a:latin typeface="Cambria Math" pitchFamily="34" charset="0"/>
                                <a:ea typeface="Cambria Math" pitchFamily="34" charset="-122"/>
                                <a:cs typeface="Cambria Math" pitchFamily="34" charset="-120"/>
                              </a:rPr>
                              <m:t>𝑛</m:t>
                            </m:r>
                            <m:r>
                              <a:rPr lang="en-US" altLang="zh-CN" b="0" i="0">
                                <a:solidFill>
                                  <a:srgbClr val="244061"/>
                                </a:solidFill>
                                <a:latin typeface="Cambria Math" pitchFamily="34" charset="0"/>
                                <a:ea typeface="Cambria Math" pitchFamily="34" charset="-122"/>
                                <a:cs typeface="Cambria Math" pitchFamily="34" charset="-120"/>
                              </a:rPr>
                              <m:t>≤6,</m:t>
                            </m:r>
                          </m:e>
                        </m:eqArr>
                      </m:e>
                    </m:d>
                  </m:oMath>
                </a14:m>
                <a:r>
                  <a:rPr lang="en-US" altLang="zh-CN" b="0" i="0" dirty="0">
                    <a:solidFill>
                      <a:srgbClr val="244061"/>
                    </a:solidFill>
                    <a:latin typeface="Times New Roman" pitchFamily="34" charset="0"/>
                    <a:ea typeface="微软雅黑" pitchFamily="34" charset="-122"/>
                    <a:cs typeface="Times New Roman" pitchFamily="34" charset="-120"/>
                  </a:rPr>
                  <a:t>通过数列</a:t>
                </a:r>
                <a14:m>
                  <m:oMath xmlns:m="http://schemas.openxmlformats.org/officeDocument/2006/math">
                    <m:r>
                      <a:rPr lang="en-US" altLang="zh-CN" b="0" i="0" smtClean="0">
                        <a:solidFill>
                          <a:srgbClr val="244061"/>
                        </a:solidFill>
                        <a:latin typeface="Cambria Math" pitchFamily="34" charset="0"/>
                        <a:ea typeface="Cambria Math" pitchFamily="34" charset="-122"/>
                        <a:cs typeface="Cambria Math" pitchFamily="34" charset="-120"/>
                      </a:rPr>
                      <m:t>{</m:t>
                    </m:r>
                    <m:sSub>
                      <m:sSubPr>
                        <m:ctrlPr>
                          <a:rPr lang="en-US" altLang="zh-CN"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𝑎</m:t>
                        </m:r>
                      </m:e>
                      <m:sub>
                        <m:r>
                          <a:rPr lang="en-US" altLang="zh-CN" b="0" i="0">
                            <a:solidFill>
                              <a:srgbClr val="244061"/>
                            </a:solidFill>
                            <a:latin typeface="Cambria Math" pitchFamily="34" charset="0"/>
                            <a:ea typeface="Cambria Math" pitchFamily="34" charset="-122"/>
                            <a:cs typeface="Cambria Math" pitchFamily="34" charset="-120"/>
                          </a:rPr>
                          <m:t>𝑛</m:t>
                        </m:r>
                      </m:sub>
                    </m:sSub>
                    <m:r>
                      <a:rPr lang="en-US" altLang="zh-CN"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图象上所有点的直线的斜率为</a:t>
                </a:r>
                <a:r>
                  <a:rPr lang="en-US" altLang="zh-CN" i="0">
                    <a:solidFill>
                      <a:srgbClr val="244061"/>
                    </a:solidFill>
                    <a:latin typeface="SimSun" pitchFamily="34" charset="0"/>
                    <a:ea typeface="SimSun" pitchFamily="34" charset="-122"/>
                    <a:cs typeface="SimSun" pitchFamily="34" charset="-120"/>
                  </a:rPr>
                  <a:t>____</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Choice>
        <mc:Fallback xmlns="">
          <p:sp>
            <p:nvSpPr>
              <p:cNvPr id="2" name="QB_7_BD.108_1#9767493a4?vaa=1&amp;vcp=1&amp;vop=1&amp;pid=915c9ea63&amp;color=36,64,97&amp;vtp=1&amp;bt=1&amp;bbb=1&amp;hb=1"/>
              <p:cNvSpPr>
                <a:spLocks noRot="1" noChangeAspect="1" noMove="1" noResize="1" noEditPoints="1" noAdjustHandles="1" noChangeArrowheads="1" noChangeShapeType="1" noTextEdit="1"/>
              </p:cNvSpPr>
              <p:nvPr/>
            </p:nvSpPr>
            <p:spPr>
              <a:xfrm>
                <a:off x="539496" y="2377395"/>
                <a:ext cx="11109960" cy="685800"/>
              </a:xfrm>
              <a:prstGeom prst="rect">
                <a:avLst/>
              </a:prstGeom>
              <a:blipFill>
                <a:blip r:embed="rId3"/>
                <a:stretch>
                  <a:fillRect l="-1317" r="-1482" b="-178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7_AN.110_1#9767493a4.blank?vaa=1&amp;vcp=1&amp;vop=1&amp;pid=915c9ea63&amp;color=36,64,97&amp;vpa=19&amp;vtp=1&amp;bbb=1"/>
              <p:cNvSpPr/>
              <p:nvPr/>
            </p:nvSpPr>
            <p:spPr>
              <a:xfrm>
                <a:off x="10993945" y="2573418"/>
                <a:ext cx="415925" cy="260350"/>
              </a:xfrm>
              <a:prstGeom prst="rect">
                <a:avLst/>
              </a:prstGeom>
              <a:noFill/>
              <a:ln/>
            </p:spPr>
            <p:txBody>
              <a:bodyPr wrap="none" lIns="0" tIns="0" rIns="0" bIns="0" rtlCol="0" anchor="t"/>
              <a:lstStyle/>
              <a:p>
                <a:pPr algn="ctr" latinLnBrk="1">
                  <a:lnSpc>
                    <a:spcPts val="2200"/>
                  </a:lnSpc>
                </a:pPr>
                <a14:m>
                  <m:oMath xmlns:m="http://schemas.openxmlformats.org/officeDocument/2006/math">
                    <m:r>
                      <a:rPr lang="en-US" altLang="zh-CN" b="0" i="0" smtClean="0">
                        <a:solidFill>
                          <a:srgbClr val="6565FF"/>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QB_7_AN.110_1#9767493a4.blank?vaa=1&amp;vcp=1&amp;vop=1&amp;pid=915c9ea63&amp;color=36,64,97&amp;vpa=19&amp;vtp=1&amp;bbb=1"/>
              <p:cNvSpPr>
                <a:spLocks noRot="1" noChangeAspect="1" noMove="1" noResize="1" noEditPoints="1" noAdjustHandles="1" noChangeArrowheads="1" noChangeShapeType="1" noTextEdit="1"/>
              </p:cNvSpPr>
              <p:nvPr/>
            </p:nvSpPr>
            <p:spPr>
              <a:xfrm>
                <a:off x="10993945" y="2573418"/>
                <a:ext cx="415925" cy="260350"/>
              </a:xfrm>
              <a:prstGeom prst="rect">
                <a:avLst/>
              </a:prstGeom>
              <a:blipFill>
                <a:blip r:embed="rId4"/>
                <a:stretch>
                  <a:fillRect r="-4348" b="-1162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7_AS.109_1#9767493a4?vaa=1&amp;vcp=1&amp;vop=1&amp;pid=915c9ea63&amp;color=36,64,97&amp;vtp=1&amp;bbb=1"/>
              <p:cNvSpPr/>
              <p:nvPr/>
            </p:nvSpPr>
            <p:spPr>
              <a:xfrm>
                <a:off x="539496" y="3056590"/>
                <a:ext cx="11109960" cy="16114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1&lt;</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≤6</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是首项为18，公差为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的等差数列，</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=18−4(</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−1)=22−4</m:t>
                    </m:r>
                    <m:r>
                      <a:rPr lang="en-US" altLang="zh-CN" sz="1800" b="0" i="0" smtClean="0">
                        <a:solidFill>
                          <a:srgbClr val="003760"/>
                        </a:solidFill>
                        <a:latin typeface="Cambria Math" pitchFamily="34" charset="0"/>
                        <a:ea typeface="Cambria Math" pitchFamily="34" charset="-122"/>
                        <a:cs typeface="Cambria Math" pitchFamily="34" charset="-120"/>
                      </a:rPr>
                      <m:t>𝑛</m:t>
                    </m:r>
                  </m:oMath>
                </a14:m>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,2,</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,6，</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以通过数列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图象上所有点的直线的斜率为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4" name="QB_7_AS.109_1#9767493a4?vaa=1&amp;vcp=1&amp;vop=1&amp;pid=915c9ea63&amp;color=36,64,97&amp;vtp=1&amp;bbb=1"/>
              <p:cNvSpPr>
                <a:spLocks noRot="1" noChangeAspect="1" noMove="1" noResize="1" noEditPoints="1" noAdjustHandles="1" noChangeArrowheads="1" noChangeShapeType="1" noTextEdit="1"/>
              </p:cNvSpPr>
              <p:nvPr/>
            </p:nvSpPr>
            <p:spPr>
              <a:xfrm>
                <a:off x="539496" y="3056590"/>
                <a:ext cx="11109960" cy="1611440"/>
              </a:xfrm>
              <a:prstGeom prst="rect">
                <a:avLst/>
              </a:prstGeom>
              <a:blipFill>
                <a:blip r:embed="rId5"/>
                <a:stretch>
                  <a:fillRect l="-1317" b="-867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bg/>
                                          </p:spTgt>
                                        </p:tgtEl>
                                        <p:attrNameLst>
                                          <p:attrName>style.visibility</p:attrName>
                                        </p:attrNameLst>
                                      </p:cBhvr>
                                      <p:to>
                                        <p:strVal val="visible"/>
                                      </p:to>
                                    </p:set>
                                    <p:animEffect transition="in" filter="fade">
                                      <p:cBhvr>
                                        <p:cTn id="34" dur="500"/>
                                        <p:tgtEl>
                                          <p:spTgt spid="3">
                                            <p:bg/>
                                          </p:spTgt>
                                        </p:tgtEl>
                                      </p:cBhvr>
                                    </p:animEffect>
                                    <p:anim calcmode="lin" valueType="num">
                                      <p:cBhvr>
                                        <p:cTn id="35" dur="500" fill="hold"/>
                                        <p:tgtEl>
                                          <p:spTgt spid="3">
                                            <p:bg/>
                                          </p:spTgt>
                                        </p:tgtEl>
                                        <p:attrNameLst>
                                          <p:attrName>ppt_x</p:attrName>
                                        </p:attrNameLst>
                                      </p:cBhvr>
                                      <p:tavLst>
                                        <p:tav tm="0">
                                          <p:val>
                                            <p:strVal val="#ppt_x"/>
                                          </p:val>
                                        </p:tav>
                                        <p:tav tm="100000">
                                          <p:val>
                                            <p:strVal val="#ppt_x"/>
                                          </p:val>
                                        </p:tav>
                                      </p:tavLst>
                                    </p:anim>
                                    <p:anim calcmode="lin" valueType="num">
                                      <p:cBhvr>
                                        <p:cTn id="36" dur="500" fill="hold"/>
                                        <p:tgtEl>
                                          <p:spTgt spid="3">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5&amp;si=35checked= 1 &amp; amp; version = 1.0.5checked=1&amp;version=1.0.5">
    <p:spTree>
      <p:nvGrpSpPr>
        <p:cNvPr id="1" name=""/>
        <p:cNvGrpSpPr/>
        <p:nvPr/>
      </p:nvGrpSpPr>
      <p:grpSpPr>
        <a:xfrm>
          <a:off x="0" y="0"/>
          <a:ext cx="0" cy="0"/>
          <a:chOff x="0" y="0"/>
          <a:chExt cx="0" cy="0"/>
        </a:xfrm>
      </p:grpSpPr>
      <p:sp>
        <p:nvSpPr>
          <p:cNvPr id="2" name="C_6_BD#389fd4c15?vcp=1&amp;pid=06d1858c7&amp;color=101,101,255&amp;vtp=1&amp;bt=1&amp;bbb=1"/>
          <p:cNvSpPr/>
          <p:nvPr/>
        </p:nvSpPr>
        <p:spPr>
          <a:xfrm>
            <a:off x="539496" y="828000"/>
            <a:ext cx="11109960" cy="440563"/>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题型5</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等差数列的性质应用</a:t>
            </a:r>
            <a:endParaRPr lang="en-US" altLang="zh-CN" sz="2200" dirty="0"/>
          </a:p>
        </p:txBody>
      </p:sp>
      <mc:AlternateContent xmlns:mc="http://schemas.openxmlformats.org/markup-compatibility/2006" xmlns:a14="http://schemas.microsoft.com/office/drawing/2010/main">
        <mc:Choice Requires="a14">
          <p:sp>
            <p:nvSpPr>
              <p:cNvPr id="3" name="QO_7_BD.112_1#2c559d16c?vcp=1&amp;vop=1&amp;pid=389fd4c15&amp;color=36,64,97&amp;vtp=1&amp;bbb=1&amp;hb=1"/>
              <p:cNvSpPr/>
              <p:nvPr/>
            </p:nvSpPr>
            <p:spPr>
              <a:xfrm>
                <a:off x="539496" y="1323442"/>
                <a:ext cx="11109960" cy="76073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例6</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的首项</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=3</m:t>
                    </m:r>
                  </m:oMath>
                </a14:m>
                <a:r>
                  <a:rPr lang="en-US" altLang="zh-CN" sz="1800" b="0" i="0" dirty="0">
                    <a:solidFill>
                      <a:srgbClr val="244061"/>
                    </a:solidFill>
                    <a:latin typeface="Times New Roman" pitchFamily="34" charset="0"/>
                    <a:ea typeface="微软雅黑" pitchFamily="34" charset="-122"/>
                    <a:cs typeface="Times New Roman" pitchFamily="34" charset="-120"/>
                  </a:rPr>
                  <a:t>，通项公式为</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2</m:t>
                        </m:r>
                      </m:e>
                      <m:sup>
                        <m:r>
                          <a:rPr lang="en-US" altLang="zh-CN" sz="1800" b="0" i="0">
                            <a:solidFill>
                              <a:srgbClr val="244061"/>
                            </a:solidFill>
                            <a:latin typeface="Cambria Math" pitchFamily="34" charset="0"/>
                            <a:ea typeface="Cambria Math" pitchFamily="34" charset="-122"/>
                            <a:cs typeface="Cambria Math" pitchFamily="34" charset="-120"/>
                          </a:rPr>
                          <m:t>𝑛</m:t>
                        </m:r>
                      </m:sup>
                    </m:sSup>
                    <m:r>
                      <a:rPr lang="en-US" altLang="zh-CN" sz="1800" b="0" i="0">
                        <a:solidFill>
                          <a:srgbClr val="244061"/>
                        </a:solidFill>
                        <a:latin typeface="Cambria Math" pitchFamily="34" charset="0"/>
                        <a:ea typeface="Cambria Math" pitchFamily="34" charset="-122"/>
                        <a:cs typeface="Cambria Math" pitchFamily="34" charset="-120"/>
                      </a:rPr>
                      <m:t>𝑝</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𝑛𝑞</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m:rPr>
                            <m:sty m:val="p"/>
                          </m:rPr>
                          <a:rPr lang="en-US" altLang="zh-CN" sz="1800" b="0" i="0">
                            <a:solidFill>
                              <a:srgbClr val="244061"/>
                            </a:solidFill>
                            <a:latin typeface="Cambria Math" pitchFamily="34" charset="0"/>
                            <a:ea typeface="Cambria Math" pitchFamily="34" charset="-122"/>
                            <a:cs typeface="Cambria Math" pitchFamily="34" charset="-120"/>
                          </a:rPr>
                          <m:t>N</m:t>
                        </m:r>
                      </m:e>
                      <m:sub>
                        <m:r>
                          <a:rPr lang="en-US" altLang="zh-CN" sz="1800" b="0" i="0">
                            <a:solidFill>
                              <a:srgbClr val="244061"/>
                            </a:solidFill>
                            <a:latin typeface="Cambria Math" pitchFamily="34" charset="0"/>
                            <a:ea typeface="Cambria Math" pitchFamily="34" charset="-122"/>
                            <a:cs typeface="Cambria Math" pitchFamily="34" charset="-120"/>
                          </a:rPr>
                          <m:t>+</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𝑝</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𝑞</m:t>
                    </m:r>
                  </m:oMath>
                </a14:m>
                <a:r>
                  <a:rPr lang="en-US" altLang="zh-CN" sz="1800" b="0" i="0" dirty="0">
                    <a:solidFill>
                      <a:srgbClr val="244061"/>
                    </a:solidFill>
                    <a:latin typeface="Times New Roman" pitchFamily="34" charset="0"/>
                    <a:ea typeface="微软雅黑" pitchFamily="34" charset="-122"/>
                    <a:cs typeface="Times New Roman" pitchFamily="34" charset="-120"/>
                  </a:rPr>
                  <a:t>为常数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，且</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4</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5</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成等差数列，</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求</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𝑝</m:t>
                    </m:r>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𝑞</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的值．</a:t>
                </a:r>
                <a:endParaRPr lang="en-US" altLang="zh-CN" dirty="0"/>
              </a:p>
            </p:txBody>
          </p:sp>
        </mc:Choice>
        <mc:Fallback xmlns="">
          <p:sp>
            <p:nvSpPr>
              <p:cNvPr id="3" name="QO_7_BD.112_1#2c559d16c?vcp=1&amp;vop=1&amp;pid=389fd4c15&amp;color=36,64,97&amp;vtp=1&amp;bbb=1&amp;hb=1"/>
              <p:cNvSpPr>
                <a:spLocks noRot="1" noChangeAspect="1" noMove="1" noResize="1" noEditPoints="1" noAdjustHandles="1" noChangeArrowheads="1" noChangeShapeType="1" noTextEdit="1"/>
              </p:cNvSpPr>
              <p:nvPr/>
            </p:nvSpPr>
            <p:spPr>
              <a:xfrm>
                <a:off x="539496" y="1323442"/>
                <a:ext cx="11109960" cy="760730"/>
              </a:xfrm>
              <a:prstGeom prst="rect">
                <a:avLst/>
              </a:prstGeom>
              <a:blipFill>
                <a:blip r:embed="rId3"/>
                <a:stretch>
                  <a:fillRect l="-1317" r="-2470" b="-1840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7_EX.113_1#2c559d16c?vcp=1&amp;vop=1&amp;pid=389fd4c15&amp;color=36,64,97&amp;vtp=1&amp;bbb=1&amp;hb=1"/>
              <p:cNvSpPr/>
              <p:nvPr/>
            </p:nvSpPr>
            <p:spPr>
              <a:xfrm>
                <a:off x="539496" y="2094551"/>
                <a:ext cx="11109960" cy="760730"/>
              </a:xfrm>
              <a:prstGeom prst="rect">
                <a:avLst/>
              </a:prstGeom>
              <a:noFill/>
              <a:ln/>
            </p:spPr>
            <p:txBody>
              <a:bodyPr wrap="none" lIns="0" tIns="0" rIns="0" bIns="0" rtlCol="0" anchor="t"/>
              <a:lstStyle/>
              <a:p>
                <a:pPr algn="l" latinLnBrk="1">
                  <a:lnSpc>
                    <a:spcPts val="32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【思路分析】</a:t>
                </a:r>
                <a:r>
                  <a:rPr lang="en-US" altLang="zh-CN" sz="1800" b="0" i="0" dirty="0">
                    <a:solidFill>
                      <a:srgbClr val="244061"/>
                    </a:solidFill>
                    <a:latin typeface="Times New Roman" pitchFamily="34" charset="0"/>
                    <a:ea typeface="微软雅黑" pitchFamily="34" charset="-122"/>
                    <a:cs typeface="Times New Roman" pitchFamily="34" charset="-120"/>
                  </a:rPr>
                  <a:t>由</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=3</m:t>
                    </m:r>
                  </m:oMath>
                </a14:m>
                <a:r>
                  <a:rPr lang="en-US" altLang="zh-CN" sz="1800" b="0" i="0" dirty="0">
                    <a:solidFill>
                      <a:srgbClr val="244061"/>
                    </a:solidFill>
                    <a:latin typeface="Times New Roman" pitchFamily="34" charset="0"/>
                    <a:ea typeface="微软雅黑" pitchFamily="34" charset="-122"/>
                    <a:cs typeface="Times New Roman" pitchFamily="34" charset="-120"/>
                  </a:rPr>
                  <a:t>得出一个关于</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𝑝</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𝑞</m:t>
                    </m:r>
                  </m:oMath>
                </a14:m>
                <a:r>
                  <a:rPr lang="en-US" altLang="zh-CN" sz="1800" b="0" i="0" dirty="0">
                    <a:solidFill>
                      <a:srgbClr val="244061"/>
                    </a:solidFill>
                    <a:latin typeface="Times New Roman" pitchFamily="34" charset="0"/>
                    <a:ea typeface="微软雅黑" pitchFamily="34" charset="-122"/>
                    <a:cs typeface="Times New Roman" pitchFamily="34" charset="-120"/>
                  </a:rPr>
                  <a:t>的等式，再由</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4</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5</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成等差数列得出一个关于</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𝑝</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𝑞</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的等式，</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两式联立即可求解</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4" name="QO_7_EX.113_1#2c559d16c?vcp=1&amp;vop=1&amp;pid=389fd4c15&amp;color=36,64,97&amp;vtp=1&amp;bbb=1&amp;hb=1"/>
              <p:cNvSpPr>
                <a:spLocks noRot="1" noChangeAspect="1" noMove="1" noResize="1" noEditPoints="1" noAdjustHandles="1" noChangeArrowheads="1" noChangeShapeType="1" noTextEdit="1"/>
              </p:cNvSpPr>
              <p:nvPr/>
            </p:nvSpPr>
            <p:spPr>
              <a:xfrm>
                <a:off x="539496" y="2094551"/>
                <a:ext cx="11109960" cy="760730"/>
              </a:xfrm>
              <a:prstGeom prst="rect">
                <a:avLst/>
              </a:prstGeom>
              <a:blipFill>
                <a:blip r:embed="rId4"/>
                <a:stretch>
                  <a:fillRect l="-1317" r="-439" b="-1854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7_AN.114_1#2c559d16c?vcp=1&amp;vop=1&amp;pid=389fd4c15&amp;color=36,64,97&amp;vtp=1&amp;bbb=1"/>
              <p:cNvSpPr/>
              <p:nvPr/>
            </p:nvSpPr>
            <p:spPr>
              <a:xfrm>
                <a:off x="539496" y="2860361"/>
                <a:ext cx="11109960" cy="1979740"/>
              </a:xfrm>
              <a:prstGeom prst="rect">
                <a:avLst/>
              </a:prstGeom>
              <a:noFill/>
              <a:ln/>
            </p:spPr>
            <p:txBody>
              <a:bodyPr wrap="none" lIns="0" tIns="0" rIns="0" bIns="0" rtlCol="0" anchor="t"/>
              <a:lstStyle/>
              <a:p>
                <a:pPr algn="l" latinLnBrk="1">
                  <a:lnSpc>
                    <a:spcPts val="3200"/>
                  </a:lnSpc>
                </a:pPr>
                <a:r>
                  <a:rPr lang="en-US" altLang="zh-CN" sz="1800" b="0" i="0" dirty="0">
                    <a:solidFill>
                      <a:srgbClr val="6565FF"/>
                    </a:solidFill>
                    <a:latin typeface="Times New Roman" pitchFamily="34" charset="0"/>
                    <a:ea typeface="微软雅黑" pitchFamily="34" charset="-122"/>
                    <a:cs typeface="Times New Roman" pitchFamily="34" charset="-120"/>
                  </a:rPr>
                  <a:t>【解】由</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=3</m:t>
                    </m:r>
                  </m:oMath>
                </a14:m>
                <a:r>
                  <a:rPr lang="en-US" altLang="zh-CN" sz="1800" b="0" i="0" dirty="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①</a:t>
                </a:r>
                <a:endParaRPr lang="en-US" altLang="zh-CN" sz="1800" dirty="0"/>
              </a:p>
              <a:p>
                <a:pPr latinLnBrk="1">
                  <a:lnSpc>
                    <a:spcPts val="3200"/>
                  </a:lnSpc>
                </a:pPr>
                <a:r>
                  <a:rPr lang="en-US" altLang="zh-CN" b="0" i="0">
                    <a:solidFill>
                      <a:srgbClr val="6565FF"/>
                    </a:solidFill>
                    <a:latin typeface="Times New Roman" pitchFamily="34" charset="0"/>
                    <a:ea typeface="微软雅黑" pitchFamily="34" charset="-122"/>
                    <a:cs typeface="Times New Roman" pitchFamily="34" charset="-120"/>
                  </a:rPr>
                  <a:t>因</a:t>
                </a:r>
                <a:r>
                  <a:rPr lang="en-US" altLang="zh-CN" sz="1800" b="0" i="0">
                    <a:solidFill>
                      <a:srgbClr val="6565FF"/>
                    </a:solidFill>
                    <a:latin typeface="Times New Roman" pitchFamily="34" charset="0"/>
                    <a:ea typeface="微软雅黑" pitchFamily="34" charset="-122"/>
                    <a:cs typeface="Times New Roman" pitchFamily="34" charset="-120"/>
                  </a:rPr>
                  <a:t>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4</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5</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成等差数列，所以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4</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5</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200"/>
                  </a:lnSpc>
                </a:pPr>
                <a:r>
                  <a:rPr lang="en-US" altLang="zh-CN" b="0" i="0">
                    <a:solidFill>
                      <a:srgbClr val="6565FF"/>
                    </a:solidFill>
                    <a:latin typeface="Times New Roman" pitchFamily="34" charset="0"/>
                    <a:ea typeface="微软雅黑" pitchFamily="34" charset="-122"/>
                    <a:cs typeface="Times New Roman" pitchFamily="34" charset="-120"/>
                  </a:rPr>
                  <a:t>又</a:t>
                </a:r>
                <a:r>
                  <a:rPr lang="en-US" altLang="zh-CN" sz="1800" b="0" i="0">
                    <a:solidFill>
                      <a:srgbClr val="6565FF"/>
                    </a:solidFill>
                    <a:latin typeface="Times New Roman" pitchFamily="34" charset="0"/>
                    <a:ea typeface="微软雅黑" pitchFamily="34" charset="-122"/>
                    <a:cs typeface="Times New Roman" pitchFamily="34" charset="-120"/>
                  </a:rPr>
                  <a:t>因为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4</m:t>
                        </m:r>
                      </m:sub>
                    </m:sSub>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4</m:t>
                        </m:r>
                      </m:sup>
                    </m:sSup>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+4</m:t>
                    </m:r>
                    <m:r>
                      <a:rPr lang="en-US" altLang="zh-CN" sz="1800" b="0" i="0">
                        <a:solidFill>
                          <a:srgbClr val="6565FF"/>
                        </a:solidFill>
                        <a:latin typeface="Cambria Math" pitchFamily="34" charset="0"/>
                        <a:ea typeface="Cambria Math" pitchFamily="34" charset="-122"/>
                        <a:cs typeface="Cambria Math" pitchFamily="34" charset="-120"/>
                      </a:rPr>
                      <m:t>𝑞</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5</m:t>
                        </m:r>
                      </m:sub>
                    </m:sSub>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5</m:t>
                        </m:r>
                      </m:sup>
                    </m:sSup>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+5</m:t>
                    </m:r>
                    <m:r>
                      <a:rPr lang="en-US" altLang="zh-CN" sz="1800" b="0" i="0">
                        <a:solidFill>
                          <a:srgbClr val="6565FF"/>
                        </a:solidFill>
                        <a:latin typeface="Cambria Math" pitchFamily="34" charset="0"/>
                        <a:ea typeface="Cambria Math" pitchFamily="34" charset="-122"/>
                        <a:cs typeface="Cambria Math" pitchFamily="34" charset="-120"/>
                      </a:rPr>
                      <m:t>𝑞</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2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5</m:t>
                        </m:r>
                      </m:sup>
                    </m:sSup>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+8</m:t>
                    </m:r>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=3+</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5</m:t>
                        </m:r>
                      </m:sup>
                    </m:sSup>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+5</m:t>
                    </m:r>
                    <m:r>
                      <a:rPr lang="en-US" altLang="zh-CN" sz="1800" b="0" i="0">
                        <a:solidFill>
                          <a:srgbClr val="6565FF"/>
                        </a:solidFill>
                        <a:latin typeface="Cambria Math" pitchFamily="34" charset="0"/>
                        <a:ea typeface="Cambria Math" pitchFamily="34" charset="-122"/>
                        <a:cs typeface="Cambria Math" pitchFamily="34" charset="-120"/>
                      </a:rPr>
                      <m:t>𝑞</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．②</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由</a:t>
                </a:r>
                <a:r>
                  <a:rPr lang="en-US" altLang="zh-CN" sz="1800" b="0" i="0" dirty="0">
                    <a:solidFill>
                      <a:srgbClr val="6565FF"/>
                    </a:solidFill>
                    <a:latin typeface="Times New Roman" pitchFamily="34" charset="0"/>
                    <a:ea typeface="微软雅黑" pitchFamily="34" charset="-122"/>
                    <a:cs typeface="Times New Roman" pitchFamily="34" charset="-120"/>
                  </a:rPr>
                  <a:t>①②得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.故所求</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𝑝</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𝑞</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的值都是1.</a:t>
                </a:r>
                <a:endParaRPr lang="en-US" altLang="zh-CN" sz="1800" dirty="0"/>
              </a:p>
            </p:txBody>
          </p:sp>
        </mc:Choice>
        <mc:Fallback xmlns="">
          <p:sp>
            <p:nvSpPr>
              <p:cNvPr id="5" name="QO_7_AN.114_1#2c559d16c?vcp=1&amp;vop=1&amp;pid=389fd4c15&amp;color=36,64,97&amp;vtp=1&amp;bbb=1"/>
              <p:cNvSpPr>
                <a:spLocks noRot="1" noChangeAspect="1" noMove="1" noResize="1" noEditPoints="1" noAdjustHandles="1" noChangeArrowheads="1" noChangeShapeType="1" noTextEdit="1"/>
              </p:cNvSpPr>
              <p:nvPr/>
            </p:nvSpPr>
            <p:spPr>
              <a:xfrm>
                <a:off x="539496" y="2860361"/>
                <a:ext cx="11109960" cy="1979740"/>
              </a:xfrm>
              <a:prstGeom prst="rect">
                <a:avLst/>
              </a:prstGeom>
              <a:blipFill>
                <a:blip r:embed="rId5"/>
                <a:stretch>
                  <a:fillRect l="-1317" b="-707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7_EX.115_1#2c559d16c?vcp=1&amp;vop=1&amp;pid=389fd4c15&amp;color=36,64,97&amp;vtp=1&amp;bbb=1&amp;hb=1"/>
              <p:cNvSpPr/>
              <p:nvPr/>
            </p:nvSpPr>
            <p:spPr>
              <a:xfrm>
                <a:off x="539496" y="4850197"/>
                <a:ext cx="11109960" cy="1201039"/>
              </a:xfrm>
              <a:prstGeom prst="rect">
                <a:avLst/>
              </a:prstGeom>
              <a:noFill/>
              <a:ln/>
            </p:spPr>
            <p:txBody>
              <a:bodyPr wrap="none" lIns="0" tIns="0" rIns="0" bIns="0" rtlCol="0" anchor="t"/>
              <a:lstStyle/>
              <a:p>
                <a:pPr algn="l" latinLnBrk="1">
                  <a:lnSpc>
                    <a:spcPts val="32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【方法总结】</a:t>
                </a:r>
                <a:r>
                  <a:rPr lang="en-US" altLang="zh-CN" sz="1800" b="0" i="0" dirty="0">
                    <a:solidFill>
                      <a:srgbClr val="244061"/>
                    </a:solidFill>
                    <a:latin typeface="Times New Roman" pitchFamily="34" charset="0"/>
                    <a:ea typeface="微软雅黑" pitchFamily="34" charset="-122"/>
                    <a:cs typeface="Times New Roman" pitchFamily="34" charset="-120"/>
                  </a:rPr>
                  <a:t>运用等差数列的性质，能够简化问题，减少计算量，提高正确率.若等差数列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的公差为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 </a:t>
                </a:r>
              </a:p>
              <a:p>
                <a:pPr latinLnBrk="1">
                  <a:lnSpc>
                    <a:spcPts val="3200"/>
                  </a:lnSpc>
                </a:pPr>
                <a:r>
                  <a:rPr lang="en-US" altLang="zh-CN" sz="1800" b="0" i="0">
                    <a:solidFill>
                      <a:srgbClr val="244061"/>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①</m:t>
                    </m:r>
                    <m:r>
                      <a:rPr lang="en-US" altLang="zh-CN" sz="1800" b="0" i="0">
                        <a:solidFill>
                          <a:srgbClr val="244061"/>
                        </a:solidFill>
                        <a:latin typeface="Cambria Math" pitchFamily="34" charset="0"/>
                        <a:ea typeface="Cambria Math" pitchFamily="34" charset="-122"/>
                        <a:cs typeface="Cambria Math" pitchFamily="34" charset="-120"/>
                      </a:rPr>
                      <m:t>𝑑</m:t>
                    </m:r>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𝑚</m:t>
                            </m:r>
                          </m:sub>
                        </m:sSub>
                      </m:num>
                      <m:den>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𝑚</m:t>
                        </m:r>
                      </m:den>
                    </m:f>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𝑚</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244061"/>
                            </a:solidFill>
                            <a:latin typeface="Cambria Math" pitchFamily="34" charset="0"/>
                            <a:ea typeface="Cambria Math" pitchFamily="34" charset="-122"/>
                            <a:cs typeface="Cambria Math" pitchFamily="34" charset="-120"/>
                          </a:rPr>
                          <m:t>𝐍</m:t>
                        </m:r>
                      </m:e>
                      <m:sub>
                        <m:r>
                          <a:rPr lang="en-US" altLang="zh-CN" sz="1800" b="0" i="0">
                            <a:solidFill>
                              <a:srgbClr val="244061"/>
                            </a:solidFill>
                            <a:latin typeface="Cambria Math" pitchFamily="34" charset="0"/>
                            <a:ea typeface="Cambria Math" pitchFamily="34" charset="-122"/>
                            <a:cs typeface="Cambria Math" pitchFamily="34" charset="-120"/>
                          </a:rPr>
                          <m:t>+</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𝑚</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②</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𝑚</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𝑚</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𝑑</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𝑚</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244061"/>
                            </a:solidFill>
                            <a:latin typeface="Cambria Math" pitchFamily="34" charset="0"/>
                            <a:ea typeface="Cambria Math" pitchFamily="34" charset="-122"/>
                            <a:cs typeface="Cambria Math" pitchFamily="34" charset="-120"/>
                          </a:rPr>
                          <m:t>𝐍</m:t>
                        </m:r>
                      </m:e>
                      <m:sub>
                        <m:r>
                          <a:rPr lang="en-US" altLang="zh-CN" sz="1800" b="0" i="0">
                            <a:solidFill>
                              <a:srgbClr val="244061"/>
                            </a:solidFill>
                            <a:latin typeface="Cambria Math" pitchFamily="34" charset="0"/>
                            <a:ea typeface="Cambria Math" pitchFamily="34" charset="-122"/>
                            <a:cs typeface="Cambria Math" pitchFamily="34" charset="-120"/>
                          </a:rPr>
                          <m:t>+</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；③若</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𝑚</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𝑝</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𝑞</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𝑚</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𝑛</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𝑝</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p>
              <a:p>
                <a:pPr latinLnBrk="1">
                  <a:lnSpc>
                    <a:spcPts val="3300"/>
                  </a:lnSpc>
                </a:pP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𝑞</m:t>
                    </m:r>
                    <m:r>
                      <a:rPr lang="en-US" altLang="zh-CN" b="0" i="0">
                        <a:solidFill>
                          <a:srgbClr val="244061"/>
                        </a:solidFill>
                        <a:latin typeface="Cambria Math" pitchFamily="34" charset="0"/>
                        <a:ea typeface="Cambria Math" pitchFamily="34" charset="-122"/>
                        <a:cs typeface="Cambria Math" pitchFamily="34" charset="-120"/>
                      </a:rPr>
                      <m:t>∈</m:t>
                    </m:r>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1" i="0">
                            <a:solidFill>
                              <a:srgbClr val="244061"/>
                            </a:solidFill>
                            <a:latin typeface="Cambria Math" pitchFamily="34" charset="0"/>
                            <a:ea typeface="Cambria Math" pitchFamily="34" charset="-122"/>
                            <a:cs typeface="Cambria Math" pitchFamily="34" charset="-120"/>
                          </a:rPr>
                          <m:t>𝐍</m:t>
                        </m:r>
                      </m:e>
                      <m:sub>
                        <m:r>
                          <a:rPr lang="en-US" altLang="zh-CN" b="0" i="0">
                            <a:solidFill>
                              <a:srgbClr val="244061"/>
                            </a:solidFill>
                            <a:latin typeface="Cambria Math" pitchFamily="34" charset="0"/>
                            <a:ea typeface="Cambria Math" pitchFamily="34" charset="-122"/>
                            <a:cs typeface="Cambria Math" pitchFamily="34" charset="-120"/>
                          </a:rPr>
                          <m:t>+</m:t>
                        </m:r>
                      </m:sub>
                    </m:sSub>
                  </m:oMath>
                </a14:m>
                <a:r>
                  <a:rPr lang="en-US" altLang="zh-CN" b="0" i="0" dirty="0">
                    <a:solidFill>
                      <a:srgbClr val="244061"/>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𝑎</m:t>
                        </m:r>
                      </m:e>
                      <m:sub>
                        <m:r>
                          <a:rPr lang="en-US" altLang="zh-CN" b="0" i="0">
                            <a:solidFill>
                              <a:srgbClr val="244061"/>
                            </a:solidFill>
                            <a:latin typeface="Cambria Math" pitchFamily="34" charset="0"/>
                            <a:ea typeface="Cambria Math" pitchFamily="34" charset="-122"/>
                            <a:cs typeface="Cambria Math" pitchFamily="34" charset="-120"/>
                          </a:rPr>
                          <m:t>𝑚</m:t>
                        </m:r>
                      </m:sub>
                    </m:sSub>
                    <m:r>
                      <a:rPr lang="en-US" altLang="zh-CN" b="0" i="0">
                        <a:solidFill>
                          <a:srgbClr val="244061"/>
                        </a:solidFill>
                        <a:latin typeface="Cambria Math" pitchFamily="34" charset="0"/>
                        <a:ea typeface="Cambria Math" pitchFamily="34" charset="-122"/>
                        <a:cs typeface="Cambria Math" pitchFamily="34" charset="-120"/>
                      </a:rPr>
                      <m:t>+</m:t>
                    </m:r>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𝑎</m:t>
                        </m:r>
                      </m:e>
                      <m:sub>
                        <m:r>
                          <a:rPr lang="en-US" altLang="zh-CN" b="0" i="0">
                            <a:solidFill>
                              <a:srgbClr val="244061"/>
                            </a:solidFill>
                            <a:latin typeface="Cambria Math" pitchFamily="34" charset="0"/>
                            <a:ea typeface="Cambria Math" pitchFamily="34" charset="-122"/>
                            <a:cs typeface="Cambria Math" pitchFamily="34" charset="-120"/>
                          </a:rPr>
                          <m:t>𝑛</m:t>
                        </m:r>
                      </m:sub>
                    </m:sSub>
                    <m:r>
                      <a:rPr lang="en-US" altLang="zh-CN" b="0" i="0">
                        <a:solidFill>
                          <a:srgbClr val="244061"/>
                        </a:solidFill>
                        <a:latin typeface="Cambria Math" pitchFamily="34" charset="0"/>
                        <a:ea typeface="Cambria Math" pitchFamily="34" charset="-122"/>
                        <a:cs typeface="Cambria Math" pitchFamily="34" charset="-120"/>
                      </a:rPr>
                      <m:t>=</m:t>
                    </m:r>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𝑎</m:t>
                        </m:r>
                      </m:e>
                      <m:sub>
                        <m:r>
                          <a:rPr lang="en-US" altLang="zh-CN" b="0" i="0">
                            <a:solidFill>
                              <a:srgbClr val="244061"/>
                            </a:solidFill>
                            <a:latin typeface="Cambria Math" pitchFamily="34" charset="0"/>
                            <a:ea typeface="Cambria Math" pitchFamily="34" charset="-122"/>
                            <a:cs typeface="Cambria Math" pitchFamily="34" charset="-120"/>
                          </a:rPr>
                          <m:t>𝑝</m:t>
                        </m:r>
                      </m:sub>
                    </m:sSub>
                    <m:r>
                      <a:rPr lang="en-US" altLang="zh-CN" b="0" i="0">
                        <a:solidFill>
                          <a:srgbClr val="244061"/>
                        </a:solidFill>
                        <a:latin typeface="Cambria Math" pitchFamily="34" charset="0"/>
                        <a:ea typeface="Cambria Math" pitchFamily="34" charset="-122"/>
                        <a:cs typeface="Cambria Math" pitchFamily="34" charset="-120"/>
                      </a:rPr>
                      <m:t>+</m:t>
                    </m:r>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𝑎</m:t>
                        </m:r>
                      </m:e>
                      <m:sub>
                        <m:r>
                          <a:rPr lang="en-US" altLang="zh-CN" b="0" i="0">
                            <a:solidFill>
                              <a:srgbClr val="244061"/>
                            </a:solidFill>
                            <a:latin typeface="Cambria Math" pitchFamily="34" charset="0"/>
                            <a:ea typeface="Cambria Math" pitchFamily="34" charset="-122"/>
                            <a:cs typeface="Cambria Math" pitchFamily="34" charset="-120"/>
                          </a:rPr>
                          <m:t>𝑞</m:t>
                        </m:r>
                      </m:sub>
                    </m:sSub>
                  </m:oMath>
                </a14:m>
                <a:r>
                  <a:rPr lang="en-US" altLang="zh-CN" b="0" i="0" dirty="0">
                    <a:solidFill>
                      <a:srgbClr val="244061"/>
                    </a:solidFill>
                    <a:latin typeface="Times New Roman" pitchFamily="34" charset="0"/>
                    <a:ea typeface="微软雅黑" pitchFamily="34" charset="-122"/>
                    <a:cs typeface="Times New Roman" pitchFamily="34" charset="-120"/>
                  </a:rPr>
                  <a:t>，特别地，当</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𝑚</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𝑛</m:t>
                    </m:r>
                    <m:r>
                      <a:rPr lang="en-US" altLang="zh-CN" b="0" i="0">
                        <a:solidFill>
                          <a:srgbClr val="244061"/>
                        </a:solidFill>
                        <a:latin typeface="Cambria Math" pitchFamily="34" charset="0"/>
                        <a:ea typeface="Cambria Math" pitchFamily="34" charset="-122"/>
                        <a:cs typeface="Cambria Math" pitchFamily="34" charset="-120"/>
                      </a:rPr>
                      <m:t>=2</m:t>
                    </m:r>
                    <m:r>
                      <a:rPr lang="en-US" altLang="zh-CN" b="0" i="0">
                        <a:solidFill>
                          <a:srgbClr val="244061"/>
                        </a:solidFill>
                        <a:latin typeface="Cambria Math" pitchFamily="34" charset="0"/>
                        <a:ea typeface="Cambria Math" pitchFamily="34" charset="-122"/>
                        <a:cs typeface="Cambria Math" pitchFamily="34" charset="-120"/>
                      </a:rPr>
                      <m:t>𝑝</m:t>
                    </m:r>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𝑚</m:t>
                    </m:r>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𝑛</m:t>
                    </m:r>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𝑝</m:t>
                    </m:r>
                    <m:r>
                      <a:rPr lang="en-US" altLang="zh-CN" b="0" i="0">
                        <a:solidFill>
                          <a:srgbClr val="244061"/>
                        </a:solidFill>
                        <a:latin typeface="Cambria Math" pitchFamily="34" charset="0"/>
                        <a:ea typeface="Cambria Math" pitchFamily="34" charset="-122"/>
                        <a:cs typeface="Cambria Math" pitchFamily="34" charset="-120"/>
                      </a:rPr>
                      <m:t>∈</m:t>
                    </m:r>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1" i="0">
                            <a:solidFill>
                              <a:srgbClr val="244061"/>
                            </a:solidFill>
                            <a:latin typeface="Cambria Math" pitchFamily="34" charset="0"/>
                            <a:ea typeface="Cambria Math" pitchFamily="34" charset="-122"/>
                            <a:cs typeface="Cambria Math" pitchFamily="34" charset="-120"/>
                          </a:rPr>
                          <m:t>𝐍</m:t>
                        </m:r>
                      </m:e>
                      <m:sub>
                        <m:r>
                          <a:rPr lang="en-US" altLang="zh-CN" b="0" i="0">
                            <a:solidFill>
                              <a:srgbClr val="244061"/>
                            </a:solidFill>
                            <a:latin typeface="Cambria Math" pitchFamily="34" charset="0"/>
                            <a:ea typeface="Cambria Math" pitchFamily="34" charset="-122"/>
                            <a:cs typeface="Cambria Math" pitchFamily="34" charset="-120"/>
                          </a:rPr>
                          <m:t>+</m:t>
                        </m:r>
                      </m:sub>
                    </m:sSub>
                  </m:oMath>
                </a14:m>
                <a:r>
                  <a:rPr lang="en-US" altLang="zh-CN" b="0" i="0" dirty="0">
                    <a:solidFill>
                      <a:srgbClr val="244061"/>
                    </a:solidFill>
                    <a:latin typeface="Times New Roman" pitchFamily="34" charset="0"/>
                    <a:ea typeface="微软雅黑" pitchFamily="34" charset="-122"/>
                    <a:cs typeface="Times New Roman" pitchFamily="34" charset="-120"/>
                  </a:rPr>
                  <a:t>时，有</a:t>
                </a:r>
                <a14:m>
                  <m:oMath xmlns:m="http://schemas.openxmlformats.org/officeDocument/2006/math">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𝑎</m:t>
                        </m:r>
                      </m:e>
                      <m:sub>
                        <m:r>
                          <a:rPr lang="en-US" altLang="zh-CN" b="0" i="0">
                            <a:solidFill>
                              <a:srgbClr val="244061"/>
                            </a:solidFill>
                            <a:latin typeface="Cambria Math" pitchFamily="34" charset="0"/>
                            <a:ea typeface="Cambria Math" pitchFamily="34" charset="-122"/>
                            <a:cs typeface="Cambria Math" pitchFamily="34" charset="-120"/>
                          </a:rPr>
                          <m:t>𝑚</m:t>
                        </m:r>
                      </m:sub>
                    </m:sSub>
                    <m:r>
                      <a:rPr lang="en-US" altLang="zh-CN" b="0" i="0">
                        <a:solidFill>
                          <a:srgbClr val="244061"/>
                        </a:solidFill>
                        <a:latin typeface="Cambria Math" pitchFamily="34" charset="0"/>
                        <a:ea typeface="Cambria Math" pitchFamily="34" charset="-122"/>
                        <a:cs typeface="Cambria Math" pitchFamily="34" charset="-120"/>
                      </a:rPr>
                      <m:t>+</m:t>
                    </m:r>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𝑎</m:t>
                        </m:r>
                      </m:e>
                      <m:sub>
                        <m:r>
                          <a:rPr lang="en-US" altLang="zh-CN" b="0" i="0">
                            <a:solidFill>
                              <a:srgbClr val="244061"/>
                            </a:solidFill>
                            <a:latin typeface="Cambria Math" pitchFamily="34" charset="0"/>
                            <a:ea typeface="Cambria Math" pitchFamily="34" charset="-122"/>
                            <a:cs typeface="Cambria Math" pitchFamily="34" charset="-120"/>
                          </a:rPr>
                          <m:t>𝑛</m:t>
                        </m:r>
                      </m:sub>
                    </m:sSub>
                    <m:r>
                      <a:rPr lang="en-US" altLang="zh-CN" b="0" i="0">
                        <a:solidFill>
                          <a:srgbClr val="244061"/>
                        </a:solidFill>
                        <a:latin typeface="Cambria Math" pitchFamily="34" charset="0"/>
                        <a:ea typeface="Cambria Math" pitchFamily="34" charset="-122"/>
                        <a:cs typeface="Cambria Math" pitchFamily="34" charset="-120"/>
                      </a:rPr>
                      <m:t>=2</m:t>
                    </m:r>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𝑎</m:t>
                        </m:r>
                      </m:e>
                      <m:sub>
                        <m:r>
                          <a:rPr lang="en-US" altLang="zh-CN" b="0" i="0">
                            <a:solidFill>
                              <a:srgbClr val="244061"/>
                            </a:solidFill>
                            <a:latin typeface="Cambria Math" pitchFamily="34" charset="0"/>
                            <a:ea typeface="Cambria Math" pitchFamily="34" charset="-122"/>
                            <a:cs typeface="Cambria Math" pitchFamily="34" charset="-120"/>
                          </a:rPr>
                          <m:t>𝑝</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6" name="QO_7_EX.115_1#2c559d16c?vcp=1&amp;vop=1&amp;pid=389fd4c15&amp;color=36,64,97&amp;vtp=1&amp;bbb=1&amp;hb=1"/>
              <p:cNvSpPr>
                <a:spLocks noRot="1" noChangeAspect="1" noMove="1" noResize="1" noEditPoints="1" noAdjustHandles="1" noChangeArrowheads="1" noChangeShapeType="1" noTextEdit="1"/>
              </p:cNvSpPr>
              <p:nvPr/>
            </p:nvSpPr>
            <p:spPr>
              <a:xfrm>
                <a:off x="539496" y="4850197"/>
                <a:ext cx="11109960" cy="1201039"/>
              </a:xfrm>
              <a:prstGeom prst="rect">
                <a:avLst/>
              </a:prstGeom>
              <a:blipFill>
                <a:blip r:embed="rId6"/>
                <a:stretch>
                  <a:fillRect l="-1317" r="-165" b="-964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5">
                                            <p:bg/>
                                          </p:spTgt>
                                        </p:tgtEl>
                                        <p:attrNameLst>
                                          <p:attrName>style.visibility</p:attrName>
                                        </p:attrNameLst>
                                      </p:cBhvr>
                                      <p:to>
                                        <p:strVal val="visible"/>
                                      </p:to>
                                    </p:set>
                                    <p:animEffect transition="in" filter="fade">
                                      <p:cBhvr>
                                        <p:cTn id="24" dur="500"/>
                                        <p:tgtEl>
                                          <p:spTgt spid="5">
                                            <p:bg/>
                                          </p:spTgt>
                                        </p:tgtEl>
                                      </p:cBhvr>
                                    </p:animEffect>
                                    <p:anim calcmode="lin" valueType="num">
                                      <p:cBhvr>
                                        <p:cTn id="25" dur="500" fill="hold"/>
                                        <p:tgtEl>
                                          <p:spTgt spid="5">
                                            <p:bg/>
                                          </p:spTgt>
                                        </p:tgtEl>
                                        <p:attrNameLst>
                                          <p:attrName>ppt_x</p:attrName>
                                        </p:attrNameLst>
                                      </p:cBhvr>
                                      <p:tavLst>
                                        <p:tav tm="0">
                                          <p:val>
                                            <p:strVal val="#ppt_x"/>
                                          </p:val>
                                        </p:tav>
                                        <p:tav tm="100000">
                                          <p:val>
                                            <p:strVal val="#ppt_x"/>
                                          </p:val>
                                        </p:tav>
                                      </p:tavLst>
                                    </p:anim>
                                    <p:anim calcmode="lin" valueType="num">
                                      <p:cBhvr>
                                        <p:cTn id="26" dur="500" fill="hold"/>
                                        <p:tgtEl>
                                          <p:spTgt spid="5">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anim calcmode="lin" valueType="num">
                                      <p:cBhvr>
                                        <p:cTn id="30"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5">
                                            <p:txEl>
                                              <p:pRg st="0" end="0"/>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5">
                                            <p:txEl>
                                              <p:pRg st="1" end="1"/>
                                            </p:txEl>
                                          </p:spTgt>
                                        </p:tgtEl>
                                        <p:attrNameLst>
                                          <p:attrName>style.visibility</p:attrName>
                                        </p:attrNameLst>
                                      </p:cBhvr>
                                      <p:to>
                                        <p:strVal val="visible"/>
                                      </p:to>
                                    </p:set>
                                    <p:animEffect transition="in" filter="fade">
                                      <p:cBhvr>
                                        <p:cTn id="34" dur="500"/>
                                        <p:tgtEl>
                                          <p:spTgt spid="5">
                                            <p:txEl>
                                              <p:pRg st="1" end="1"/>
                                            </p:txEl>
                                          </p:spTgt>
                                        </p:tgtEl>
                                      </p:cBhvr>
                                    </p:animEffect>
                                    <p:anim calcmode="lin" valueType="num">
                                      <p:cBhvr>
                                        <p:cTn id="3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36" dur="500" fill="hold"/>
                                        <p:tgtEl>
                                          <p:spTgt spid="5">
                                            <p:txEl>
                                              <p:pRg st="1" end="1"/>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5">
                                            <p:txEl>
                                              <p:pRg st="2" end="2"/>
                                            </p:txEl>
                                          </p:spTgt>
                                        </p:tgtEl>
                                        <p:attrNameLst>
                                          <p:attrName>style.visibility</p:attrName>
                                        </p:attrNameLst>
                                      </p:cBhvr>
                                      <p:to>
                                        <p:strVal val="visible"/>
                                      </p:to>
                                    </p:set>
                                    <p:animEffect transition="in" filter="fade">
                                      <p:cBhvr>
                                        <p:cTn id="39" dur="500"/>
                                        <p:tgtEl>
                                          <p:spTgt spid="5">
                                            <p:txEl>
                                              <p:pRg st="2" end="2"/>
                                            </p:txEl>
                                          </p:spTgt>
                                        </p:tgtEl>
                                      </p:cBhvr>
                                    </p:animEffect>
                                    <p:anim calcmode="lin" valueType="num">
                                      <p:cBhvr>
                                        <p:cTn id="40"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41" dur="500" fill="hold"/>
                                        <p:tgtEl>
                                          <p:spTgt spid="5">
                                            <p:txEl>
                                              <p:pRg st="2" end="2"/>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5">
                                            <p:txEl>
                                              <p:pRg st="3" end="3"/>
                                            </p:txEl>
                                          </p:spTgt>
                                        </p:tgtEl>
                                        <p:attrNameLst>
                                          <p:attrName>style.visibility</p:attrName>
                                        </p:attrNameLst>
                                      </p:cBhvr>
                                      <p:to>
                                        <p:strVal val="visible"/>
                                      </p:to>
                                    </p:set>
                                    <p:animEffect transition="in" filter="fade">
                                      <p:cBhvr>
                                        <p:cTn id="44" dur="500"/>
                                        <p:tgtEl>
                                          <p:spTgt spid="5">
                                            <p:txEl>
                                              <p:pRg st="3" end="3"/>
                                            </p:txEl>
                                          </p:spTgt>
                                        </p:tgtEl>
                                      </p:cBhvr>
                                    </p:animEffect>
                                    <p:anim calcmode="lin" valueType="num">
                                      <p:cBhvr>
                                        <p:cTn id="4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46" dur="500" fill="hold"/>
                                        <p:tgtEl>
                                          <p:spTgt spid="5">
                                            <p:txEl>
                                              <p:pRg st="3" end="3"/>
                                            </p:txEl>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5">
                                            <p:txEl>
                                              <p:pRg st="4" end="4"/>
                                            </p:txEl>
                                          </p:spTgt>
                                        </p:tgtEl>
                                        <p:attrNameLst>
                                          <p:attrName>style.visibility</p:attrName>
                                        </p:attrNameLst>
                                      </p:cBhvr>
                                      <p:to>
                                        <p:strVal val="visible"/>
                                      </p:to>
                                    </p:set>
                                    <p:animEffect transition="in" filter="fade">
                                      <p:cBhvr>
                                        <p:cTn id="49" dur="500"/>
                                        <p:tgtEl>
                                          <p:spTgt spid="5">
                                            <p:txEl>
                                              <p:pRg st="4" end="4"/>
                                            </p:txEl>
                                          </p:spTgt>
                                        </p:tgtEl>
                                      </p:cBhvr>
                                    </p:animEffect>
                                    <p:anim calcmode="lin" valueType="num">
                                      <p:cBhvr>
                                        <p:cTn id="50"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51"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6">
                                            <p:bg/>
                                          </p:spTgt>
                                        </p:tgtEl>
                                        <p:attrNameLst>
                                          <p:attrName>style.visibility</p:attrName>
                                        </p:attrNameLst>
                                      </p:cBhvr>
                                      <p:to>
                                        <p:strVal val="visible"/>
                                      </p:to>
                                    </p:set>
                                    <p:animEffect transition="in" filter="fade">
                                      <p:cBhvr>
                                        <p:cTn id="56" dur="500"/>
                                        <p:tgtEl>
                                          <p:spTgt spid="6">
                                            <p:bg/>
                                          </p:spTgt>
                                        </p:tgtEl>
                                      </p:cBhvr>
                                    </p:animEffect>
                                    <p:anim calcmode="lin" valueType="num">
                                      <p:cBhvr>
                                        <p:cTn id="57" dur="500" fill="hold"/>
                                        <p:tgtEl>
                                          <p:spTgt spid="6">
                                            <p:bg/>
                                          </p:spTgt>
                                        </p:tgtEl>
                                        <p:attrNameLst>
                                          <p:attrName>ppt_x</p:attrName>
                                        </p:attrNameLst>
                                      </p:cBhvr>
                                      <p:tavLst>
                                        <p:tav tm="0">
                                          <p:val>
                                            <p:strVal val="#ppt_x"/>
                                          </p:val>
                                        </p:tav>
                                        <p:tav tm="100000">
                                          <p:val>
                                            <p:strVal val="#ppt_x"/>
                                          </p:val>
                                        </p:tav>
                                      </p:tavLst>
                                    </p:anim>
                                    <p:anim calcmode="lin" valueType="num">
                                      <p:cBhvr>
                                        <p:cTn id="58" dur="500" fill="hold"/>
                                        <p:tgtEl>
                                          <p:spTgt spid="6">
                                            <p:bg/>
                                          </p:spTgt>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6">
                                            <p:txEl>
                                              <p:pRg st="0" end="0"/>
                                            </p:txEl>
                                          </p:spTgt>
                                        </p:tgtEl>
                                        <p:attrNameLst>
                                          <p:attrName>style.visibility</p:attrName>
                                        </p:attrNameLst>
                                      </p:cBhvr>
                                      <p:to>
                                        <p:strVal val="visible"/>
                                      </p:to>
                                    </p:set>
                                    <p:animEffect transition="in" filter="fade">
                                      <p:cBhvr>
                                        <p:cTn id="61" dur="500"/>
                                        <p:tgtEl>
                                          <p:spTgt spid="6">
                                            <p:txEl>
                                              <p:pRg st="0" end="0"/>
                                            </p:txEl>
                                          </p:spTgt>
                                        </p:tgtEl>
                                      </p:cBhvr>
                                    </p:animEffect>
                                    <p:anim calcmode="lin" valueType="num">
                                      <p:cBhvr>
                                        <p:cTn id="6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63" dur="500" fill="hold"/>
                                        <p:tgtEl>
                                          <p:spTgt spid="6">
                                            <p:txEl>
                                              <p:pRg st="0" end="0"/>
                                            </p:txEl>
                                          </p:spTgt>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6">
                                            <p:txEl>
                                              <p:pRg st="1" end="1"/>
                                            </p:txEl>
                                          </p:spTgt>
                                        </p:tgtEl>
                                        <p:attrNameLst>
                                          <p:attrName>style.visibility</p:attrName>
                                        </p:attrNameLst>
                                      </p:cBhvr>
                                      <p:to>
                                        <p:strVal val="visible"/>
                                      </p:to>
                                    </p:set>
                                    <p:animEffect transition="in" filter="fade">
                                      <p:cBhvr>
                                        <p:cTn id="66" dur="500"/>
                                        <p:tgtEl>
                                          <p:spTgt spid="6">
                                            <p:txEl>
                                              <p:pRg st="1" end="1"/>
                                            </p:txEl>
                                          </p:spTgt>
                                        </p:tgtEl>
                                      </p:cBhvr>
                                    </p:animEffect>
                                    <p:anim calcmode="lin" valueType="num">
                                      <p:cBhvr>
                                        <p:cTn id="6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68" dur="500" fill="hold"/>
                                        <p:tgtEl>
                                          <p:spTgt spid="6">
                                            <p:txEl>
                                              <p:pRg st="1" end="1"/>
                                            </p:txEl>
                                          </p:spTgt>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6">
                                            <p:txEl>
                                              <p:pRg st="2" end="2"/>
                                            </p:txEl>
                                          </p:spTgt>
                                        </p:tgtEl>
                                        <p:attrNameLst>
                                          <p:attrName>style.visibility</p:attrName>
                                        </p:attrNameLst>
                                      </p:cBhvr>
                                      <p:to>
                                        <p:strVal val="visible"/>
                                      </p:to>
                                    </p:set>
                                    <p:animEffect transition="in" filter="fade">
                                      <p:cBhvr>
                                        <p:cTn id="71" dur="500"/>
                                        <p:tgtEl>
                                          <p:spTgt spid="6">
                                            <p:txEl>
                                              <p:pRg st="2" end="2"/>
                                            </p:txEl>
                                          </p:spTgt>
                                        </p:tgtEl>
                                      </p:cBhvr>
                                    </p:animEffect>
                                    <p:anim calcmode="lin" valueType="num">
                                      <p:cBhvr>
                                        <p:cTn id="72"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73" dur="5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6&amp;si=36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116_1#10c62b75e?vaa=1&amp;vcp=1&amp;vop=1&amp;pid=389fd4c15&amp;color=36,64,97&amp;vtp=1&amp;bt=1&amp;bbb=1"/>
              <p:cNvSpPr/>
              <p:nvPr/>
            </p:nvSpPr>
            <p:spPr>
              <a:xfrm>
                <a:off x="539496" y="2556972"/>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6-1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在等差数列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中，已知</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=2</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3</m:t>
                        </m:r>
                      </m:sub>
                    </m:sSub>
                    <m:r>
                      <a:rPr lang="en-US" altLang="zh-CN" sz="1800" b="0" i="0" smtClean="0">
                        <a:solidFill>
                          <a:srgbClr val="244061"/>
                        </a:solidFill>
                        <a:latin typeface="Cambria Math" pitchFamily="34" charset="0"/>
                        <a:ea typeface="Cambria Math" pitchFamily="34" charset="-122"/>
                        <a:cs typeface="Cambria Math" pitchFamily="34" charset="-120"/>
                      </a:rPr>
                      <m:t>=16</m:t>
                    </m:r>
                  </m:oMath>
                </a14:m>
                <a:r>
                  <a:rPr lang="en-US" altLang="zh-CN" sz="1800" b="0" i="0" dirty="0">
                    <a:solidFill>
                      <a:srgbClr val="244061"/>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4</m:t>
                        </m:r>
                      </m:sub>
                    </m:sSub>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5</m:t>
                        </m:r>
                      </m:sub>
                    </m:sSub>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6</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2" name="QC_7_BD.116_1#10c62b75e?vaa=1&amp;vcp=1&amp;vop=1&amp;pid=389fd4c15&amp;color=36,64,97&amp;vtp=1&amp;bt=1&amp;bbb=1"/>
              <p:cNvSpPr>
                <a:spLocks noRot="1" noChangeAspect="1" noMove="1" noResize="1" noEditPoints="1" noAdjustHandles="1" noChangeArrowheads="1" noChangeShapeType="1" noTextEdit="1"/>
              </p:cNvSpPr>
              <p:nvPr/>
            </p:nvSpPr>
            <p:spPr>
              <a:xfrm>
                <a:off x="539496" y="2556972"/>
                <a:ext cx="11109960" cy="360680"/>
              </a:xfrm>
              <a:prstGeom prst="rect">
                <a:avLst/>
              </a:prstGeom>
              <a:blipFill>
                <a:blip r:embed="rId3"/>
                <a:stretch>
                  <a:fillRect l="-1317" b="-38333"/>
                </a:stretch>
              </a:blipFill>
              <a:ln/>
            </p:spPr>
            <p:txBody>
              <a:bodyPr/>
              <a:lstStyle/>
              <a:p>
                <a:r>
                  <a:rPr lang="zh-CN" altLang="en-US">
                    <a:noFill/>
                  </a:rPr>
                  <a:t> </a:t>
                </a:r>
              </a:p>
            </p:txBody>
          </p:sp>
        </mc:Fallback>
      </mc:AlternateContent>
      <p:sp>
        <p:nvSpPr>
          <p:cNvPr id="3" name="QC_7_AN.118_1#10c62b75e.bracket?vaa=1&amp;vcp=1&amp;vop=1&amp;pid=389fd4c15&amp;color=36,64,97&amp;vpa=20&amp;vtp=1"/>
          <p:cNvSpPr/>
          <p:nvPr/>
        </p:nvSpPr>
        <p:spPr>
          <a:xfrm>
            <a:off x="7716901" y="2636474"/>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C</a:t>
            </a:r>
            <a:endParaRPr lang="en-US" altLang="zh-CN" sz="2000" dirty="0">
              <a:solidFill>
                <a:srgbClr val="6565FF"/>
              </a:solidFill>
            </a:endParaRPr>
          </a:p>
        </p:txBody>
      </p:sp>
      <p:sp>
        <p:nvSpPr>
          <p:cNvPr id="4" name="QC_7_BD.116_2#10c62b75e.choices?vaa=1&amp;vcp=1&amp;vop=1&amp;pid=389fd4c15&amp;color=36,64,97&amp;vtp=1&amp;bbb=1"/>
          <p:cNvSpPr/>
          <p:nvPr/>
        </p:nvSpPr>
        <p:spPr>
          <a:xfrm>
            <a:off x="539496" y="2929082"/>
            <a:ext cx="11109960" cy="360680"/>
          </a:xfrm>
          <a:prstGeom prst="rect">
            <a:avLst/>
          </a:prstGeom>
          <a:noFill/>
          <a:ln/>
        </p:spPr>
        <p:txBody>
          <a:bodyPr wrap="none" lIns="0" tIns="0" rIns="0" bIns="0" rtlCol="0" anchor="t"/>
          <a:lstStyle/>
          <a:p>
            <a:pPr latinLnBrk="1">
              <a:lnSpc>
                <a:spcPts val="3200"/>
              </a:lnSpc>
              <a:tabLst>
                <a:tab pos="2844165" algn="l"/>
                <a:tab pos="5662930" algn="l"/>
                <a:tab pos="848169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r>
              <a:rPr lang="en-US" altLang="zh-CN" sz="1800" b="0" i="0">
                <a:solidFill>
                  <a:srgbClr val="244061"/>
                </a:solidFill>
                <a:latin typeface="Times New Roman" pitchFamily="34" charset="0"/>
                <a:ea typeface="微软雅黑" pitchFamily="34" charset="-122"/>
                <a:cs typeface="Times New Roman" pitchFamily="34" charset="-120"/>
              </a:rPr>
              <a:t>.50</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B.52</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C.54</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.56</a:t>
            </a:r>
            <a:endParaRPr lang="en-US" altLang="zh-CN" sz="1800" dirty="0">
              <a:solidFill>
                <a:srgbClr val="244061"/>
              </a:solidFill>
            </a:endParaRPr>
          </a:p>
        </p:txBody>
      </p:sp>
      <mc:AlternateContent xmlns:mc="http://schemas.openxmlformats.org/markup-compatibility/2006" xmlns:a14="http://schemas.microsoft.com/office/drawing/2010/main">
        <mc:Choice Requires="a14">
          <p:sp>
            <p:nvSpPr>
              <p:cNvPr id="5" name="QC_7_AS.117_1#10c62b75e?vaa=1&amp;vcp=1&amp;vop=1&amp;pid=389fd4c15&amp;color=36,64,97&amp;vtp=1&amp;bbb=1"/>
              <p:cNvSpPr/>
              <p:nvPr/>
            </p:nvSpPr>
            <p:spPr>
              <a:xfrm>
                <a:off x="539496" y="3293572"/>
                <a:ext cx="11109960" cy="11923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设等差数列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的公差为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=2</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+3</m:t>
                    </m:r>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=4+3</m:t>
                    </m:r>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=16</m:t>
                    </m:r>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4</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5</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6</m:t>
                        </m:r>
                      </m:sub>
                    </m:sSub>
                    <m:r>
                      <a:rPr lang="en-US" altLang="zh-CN" sz="1800" b="0" i="0" smtClean="0">
                        <a:solidFill>
                          <a:srgbClr val="003760"/>
                        </a:solidFill>
                        <a:latin typeface="Cambria Math" pitchFamily="34" charset="0"/>
                        <a:ea typeface="Cambria Math" pitchFamily="34" charset="-122"/>
                        <a:cs typeface="Cambria Math" pitchFamily="34" charset="-120"/>
                      </a:rPr>
                      <m:t>=3</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5</m:t>
                        </m:r>
                      </m:sub>
                    </m:sSub>
                    <m:r>
                      <a:rPr lang="en-US" altLang="zh-CN" sz="1800" b="0" i="0" smtClean="0">
                        <a:solidFill>
                          <a:srgbClr val="003760"/>
                        </a:solidFill>
                        <a:latin typeface="Cambria Math" pitchFamily="34" charset="0"/>
                        <a:ea typeface="Cambria Math" pitchFamily="34" charset="-122"/>
                        <a:cs typeface="Cambria Math" pitchFamily="34" charset="-120"/>
                      </a:rPr>
                      <m:t>=3(</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+4</m:t>
                    </m:r>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)=3×(2+16)=54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5" name="QC_7_AS.117_1#10c62b75e?vaa=1&amp;vcp=1&amp;vop=1&amp;pid=389fd4c15&amp;color=36,64,97&amp;vtp=1&amp;bbb=1"/>
              <p:cNvSpPr>
                <a:spLocks noRot="1" noChangeAspect="1" noMove="1" noResize="1" noEditPoints="1" noAdjustHandles="1" noChangeArrowheads="1" noChangeShapeType="1" noTextEdit="1"/>
              </p:cNvSpPr>
              <p:nvPr/>
            </p:nvSpPr>
            <p:spPr>
              <a:xfrm>
                <a:off x="539496" y="3293572"/>
                <a:ext cx="11109960" cy="1192340"/>
              </a:xfrm>
              <a:prstGeom prst="rect">
                <a:avLst/>
              </a:prstGeom>
              <a:blipFill>
                <a:blip r:embed="rId4"/>
                <a:stretch>
                  <a:fillRect l="-1317" b="-1173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7&amp;si=37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120_1#05b05b7d0?vaa=1&amp;vcp=1&amp;vop=1&amp;pid=389fd4c15&amp;color=36,64,97&amp;vtp=1&amp;bt=1&amp;bbb=1"/>
              <p:cNvSpPr/>
              <p:nvPr/>
            </p:nvSpPr>
            <p:spPr>
              <a:xfrm>
                <a:off x="539496" y="2556972"/>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6-2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在等差数列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中，若</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r>
                          <m:rPr>
                            <m:nor/>
                          </m:rPr>
                          <a:rPr lang="en-US" altLang="zh-CN" sz="1800" b="0" i="0">
                            <a:solidFill>
                              <a:srgbClr val="244061"/>
                            </a:solidFill>
                            <a:latin typeface="Cambria Math" pitchFamily="34" charset="0"/>
                            <a:ea typeface="Cambria Math" pitchFamily="34" charset="-122"/>
                            <a:cs typeface="Cambria Math" pitchFamily="34" charset="-120"/>
                          </a:rPr>
                          <m:t> </m:t>
                        </m:r>
                        <m:r>
                          <a:rPr lang="en-US" altLang="zh-CN" sz="1800" b="0" i="0">
                            <a:solidFill>
                              <a:srgbClr val="244061"/>
                            </a:solidFill>
                            <a:latin typeface="Cambria Math" pitchFamily="34" charset="0"/>
                            <a:ea typeface="Cambria Math" pitchFamily="34" charset="-122"/>
                            <a:cs typeface="Cambria Math" pitchFamily="34" charset="-120"/>
                          </a:rPr>
                          <m:t>020</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为函数</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𝑦</m:t>
                    </m:r>
                    <m:r>
                      <a:rPr lang="en-US" altLang="zh-CN" sz="1800" b="0" i="0" smtClean="0">
                        <a:solidFill>
                          <a:srgbClr val="244061"/>
                        </a:solidFill>
                        <a:latin typeface="Cambria Math" pitchFamily="34" charset="0"/>
                        <a:ea typeface="Cambria Math" pitchFamily="34" charset="-122"/>
                        <a:cs typeface="Cambria Math" pitchFamily="34" charset="-120"/>
                      </a:rPr>
                      <m:t>=</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𝑥</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smtClean="0">
                        <a:solidFill>
                          <a:srgbClr val="244061"/>
                        </a:solidFill>
                        <a:latin typeface="Cambria Math" pitchFamily="34" charset="0"/>
                        <a:ea typeface="Cambria Math" pitchFamily="34" charset="-122"/>
                        <a:cs typeface="Cambria Math" pitchFamily="34" charset="-120"/>
                      </a:rPr>
                      <m:t>−10</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+16</m:t>
                    </m:r>
                  </m:oMath>
                </a14:m>
                <a:r>
                  <a:rPr lang="en-US" altLang="zh-CN" sz="1800" b="0" i="0" dirty="0">
                    <a:solidFill>
                      <a:srgbClr val="244061"/>
                    </a:solidFill>
                    <a:latin typeface="Times New Roman" pitchFamily="34" charset="0"/>
                    <a:ea typeface="微软雅黑" pitchFamily="34" charset="-122"/>
                    <a:cs typeface="Times New Roman" pitchFamily="34" charset="-120"/>
                  </a:rPr>
                  <a:t>的两个零点，则</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r>
                          <m:rPr>
                            <m:nor/>
                          </m:rPr>
                          <a:rPr lang="en-US" altLang="zh-CN" sz="1800" b="0" i="0">
                            <a:solidFill>
                              <a:srgbClr val="244061"/>
                            </a:solidFill>
                            <a:latin typeface="Cambria Math" pitchFamily="34" charset="0"/>
                            <a:ea typeface="Cambria Math" pitchFamily="34" charset="-122"/>
                            <a:cs typeface="Cambria Math" pitchFamily="34" charset="-120"/>
                          </a:rPr>
                          <m:t> </m:t>
                        </m:r>
                        <m:r>
                          <a:rPr lang="en-US" altLang="zh-CN" sz="1800" b="0" i="0">
                            <a:solidFill>
                              <a:srgbClr val="244061"/>
                            </a:solidFill>
                            <a:latin typeface="Cambria Math" pitchFamily="34" charset="0"/>
                            <a:ea typeface="Cambria Math" pitchFamily="34" charset="-122"/>
                            <a:cs typeface="Cambria Math" pitchFamily="34" charset="-120"/>
                          </a:rPr>
                          <m:t>011</m:t>
                        </m:r>
                      </m:sub>
                    </m:sSub>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r>
                          <m:rPr>
                            <m:nor/>
                          </m:rPr>
                          <a:rPr lang="en-US" altLang="zh-CN" sz="1800" b="0" i="0">
                            <a:solidFill>
                              <a:srgbClr val="244061"/>
                            </a:solidFill>
                            <a:latin typeface="Cambria Math" pitchFamily="34" charset="0"/>
                            <a:ea typeface="Cambria Math" pitchFamily="34" charset="-122"/>
                            <a:cs typeface="Cambria Math" pitchFamily="34" charset="-120"/>
                          </a:rPr>
                          <m:t> </m:t>
                        </m:r>
                        <m:r>
                          <a:rPr lang="en-US" altLang="zh-CN" sz="1800" b="0" i="0">
                            <a:solidFill>
                              <a:srgbClr val="244061"/>
                            </a:solidFill>
                            <a:latin typeface="Cambria Math" pitchFamily="34" charset="0"/>
                            <a:ea typeface="Cambria Math" pitchFamily="34" charset="-122"/>
                            <a:cs typeface="Cambria Math" pitchFamily="34" charset="-120"/>
                          </a:rPr>
                          <m:t>021</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2" name="QC_7_BD.120_1#05b05b7d0?vaa=1&amp;vcp=1&amp;vop=1&amp;pid=389fd4c15&amp;color=36,64,97&amp;vtp=1&amp;bt=1&amp;bbb=1"/>
              <p:cNvSpPr>
                <a:spLocks noRot="1" noChangeAspect="1" noMove="1" noResize="1" noEditPoints="1" noAdjustHandles="1" noChangeArrowheads="1" noChangeShapeType="1" noTextEdit="1"/>
              </p:cNvSpPr>
              <p:nvPr/>
            </p:nvSpPr>
            <p:spPr>
              <a:xfrm>
                <a:off x="539496" y="2556972"/>
                <a:ext cx="11109960" cy="360680"/>
              </a:xfrm>
              <a:prstGeom prst="rect">
                <a:avLst/>
              </a:prstGeom>
              <a:blipFill>
                <a:blip r:embed="rId3"/>
                <a:stretch>
                  <a:fillRect l="-1317" b="-38333"/>
                </a:stretch>
              </a:blipFill>
              <a:ln/>
            </p:spPr>
            <p:txBody>
              <a:bodyPr/>
              <a:lstStyle/>
              <a:p>
                <a:r>
                  <a:rPr lang="zh-CN" altLang="en-US">
                    <a:noFill/>
                  </a:rPr>
                  <a:t> </a:t>
                </a:r>
              </a:p>
            </p:txBody>
          </p:sp>
        </mc:Fallback>
      </mc:AlternateContent>
      <p:sp>
        <p:nvSpPr>
          <p:cNvPr id="3" name="QC_7_AN.122_1#05b05b7d0.bracket?vaa=1&amp;vcp=1&amp;vop=1&amp;pid=389fd4c15&amp;color=36,64,97&amp;vpa=21&amp;vtp=1"/>
          <p:cNvSpPr/>
          <p:nvPr/>
        </p:nvSpPr>
        <p:spPr>
          <a:xfrm>
            <a:off x="10706799" y="2636474"/>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B</a:t>
            </a:r>
            <a:endParaRPr lang="en-US" altLang="zh-CN" sz="2000" dirty="0">
              <a:solidFill>
                <a:srgbClr val="6565FF"/>
              </a:solidFill>
            </a:endParaRPr>
          </a:p>
        </p:txBody>
      </p:sp>
      <p:sp>
        <p:nvSpPr>
          <p:cNvPr id="4" name="QC_7_BD.120_2#05b05b7d0.choices?vaa=1&amp;vcp=1&amp;vop=1&amp;pid=389fd4c15&amp;color=36,64,97&amp;vtp=1&amp;bbb=1"/>
          <p:cNvSpPr/>
          <p:nvPr/>
        </p:nvSpPr>
        <p:spPr>
          <a:xfrm>
            <a:off x="539496" y="2929082"/>
            <a:ext cx="11109960" cy="360680"/>
          </a:xfrm>
          <a:prstGeom prst="rect">
            <a:avLst/>
          </a:prstGeom>
          <a:noFill/>
          <a:ln/>
        </p:spPr>
        <p:txBody>
          <a:bodyPr wrap="none" lIns="0" tIns="0" rIns="0" bIns="0" rtlCol="0" anchor="t"/>
          <a:lstStyle/>
          <a:p>
            <a:pPr latinLnBrk="1">
              <a:lnSpc>
                <a:spcPts val="3200"/>
              </a:lnSpc>
              <a:tabLst>
                <a:tab pos="2844165" algn="l"/>
                <a:tab pos="5662930" algn="l"/>
                <a:tab pos="848169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r>
              <a:rPr lang="en-US" altLang="zh-CN" sz="1800" b="0" i="0">
                <a:solidFill>
                  <a:srgbClr val="244061"/>
                </a:solidFill>
                <a:latin typeface="Times New Roman" pitchFamily="34" charset="0"/>
                <a:ea typeface="微软雅黑" pitchFamily="34" charset="-122"/>
                <a:cs typeface="Times New Roman" pitchFamily="34" charset="-120"/>
              </a:rPr>
              <a:t>.10</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B.15</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C.20</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.40</a:t>
            </a:r>
            <a:endParaRPr lang="en-US" altLang="zh-CN" sz="1800" dirty="0">
              <a:solidFill>
                <a:srgbClr val="244061"/>
              </a:solidFill>
            </a:endParaRPr>
          </a:p>
        </p:txBody>
      </p:sp>
      <mc:AlternateContent xmlns:mc="http://schemas.openxmlformats.org/markup-compatibility/2006" xmlns:a14="http://schemas.microsoft.com/office/drawing/2010/main">
        <mc:Choice Requires="a14">
          <p:sp>
            <p:nvSpPr>
              <p:cNvPr id="5" name="QC_7_AS.121_1#05b05b7d0?vaa=1&amp;vcp=1&amp;vop=1&amp;pid=389fd4c15&amp;color=36,64,97&amp;vtp=1&amp;bbb=1"/>
              <p:cNvSpPr/>
              <p:nvPr/>
            </p:nvSpPr>
            <p:spPr>
              <a:xfrm>
                <a:off x="539496" y="3293572"/>
                <a:ext cx="11109960" cy="11923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由题可知，</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020</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为方程</a:t>
                </a:r>
                <a14:m>
                  <m:oMath xmlns:m="http://schemas.openxmlformats.org/officeDocument/2006/math">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𝑥</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−10</m:t>
                    </m:r>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+16=0</m:t>
                    </m:r>
                  </m:oMath>
                </a14:m>
                <a:r>
                  <a:rPr lang="en-US" altLang="zh-CN" sz="1800" b="0" i="0" dirty="0">
                    <a:solidFill>
                      <a:srgbClr val="003760"/>
                    </a:solidFill>
                    <a:latin typeface="Times New Roman" pitchFamily="34" charset="0"/>
                    <a:ea typeface="微软雅黑" pitchFamily="34" charset="-122"/>
                    <a:cs typeface="Times New Roman" pitchFamily="34" charset="-120"/>
                  </a:rPr>
                  <a:t>的两根，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020</m:t>
                        </m:r>
                      </m:sub>
                    </m:sSub>
                    <m:r>
                      <a:rPr lang="en-US" altLang="zh-CN" sz="1800" b="0" i="0" smtClean="0">
                        <a:solidFill>
                          <a:srgbClr val="003760"/>
                        </a:solidFill>
                        <a:latin typeface="Cambria Math" pitchFamily="34" charset="0"/>
                        <a:ea typeface="Cambria Math" pitchFamily="34" charset="-122"/>
                        <a:cs typeface="Cambria Math" pitchFamily="34" charset="-120"/>
                      </a:rPr>
                      <m:t>=10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由</a:t>
                </a:r>
                <a:r>
                  <a:rPr lang="en-US" altLang="zh-CN" sz="1800" b="0" i="0">
                    <a:solidFill>
                      <a:srgbClr val="003760"/>
                    </a:solidFill>
                    <a:latin typeface="Times New Roman" pitchFamily="34" charset="0"/>
                    <a:ea typeface="微软雅黑" pitchFamily="34" charset="-122"/>
                    <a:cs typeface="Times New Roman" pitchFamily="34" charset="-120"/>
                  </a:rPr>
                  <a:t>等差数列的性质得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011</m:t>
                        </m:r>
                      </m:sub>
                    </m:sSub>
                    <m:r>
                      <a:rPr lang="en-US" altLang="zh-CN" sz="1800" b="0" i="0" smtClean="0">
                        <a:solidFill>
                          <a:srgbClr val="003760"/>
                        </a:solidFill>
                        <a:latin typeface="Cambria Math" pitchFamily="34" charset="0"/>
                        <a:ea typeface="Cambria Math" pitchFamily="34" charset="-122"/>
                        <a:cs typeface="Cambria Math" pitchFamily="34" charset="-120"/>
                      </a:rPr>
                      <m:t>=10</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011</m:t>
                        </m:r>
                      </m:sub>
                    </m:sSub>
                    <m:r>
                      <a:rPr lang="en-US" altLang="zh-CN" sz="1800" b="0" i="0" smtClean="0">
                        <a:solidFill>
                          <a:srgbClr val="003760"/>
                        </a:solidFill>
                        <a:latin typeface="Cambria Math" pitchFamily="34" charset="0"/>
                        <a:ea typeface="Cambria Math" pitchFamily="34" charset="-122"/>
                        <a:cs typeface="Cambria Math" pitchFamily="34" charset="-120"/>
                      </a:rPr>
                      <m:t>=5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1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011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021</m:t>
                        </m:r>
                      </m:sub>
                    </m:sSub>
                    <m:r>
                      <a:rPr lang="en-US" altLang="zh-CN" sz="1800" b="0" i="0" smtClean="0">
                        <a:solidFill>
                          <a:srgbClr val="003760"/>
                        </a:solidFill>
                        <a:latin typeface="Cambria Math" pitchFamily="34" charset="0"/>
                        <a:ea typeface="Cambria Math" pitchFamily="34" charset="-122"/>
                        <a:cs typeface="Cambria Math" pitchFamily="34" charset="-120"/>
                      </a:rPr>
                      <m:t>=3</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011</m:t>
                        </m:r>
                      </m:sub>
                    </m:sSub>
                    <m:r>
                      <a:rPr lang="en-US" altLang="zh-CN" sz="1800" b="0" i="0" smtClean="0">
                        <a:solidFill>
                          <a:srgbClr val="003760"/>
                        </a:solidFill>
                        <a:latin typeface="Cambria Math" pitchFamily="34" charset="0"/>
                        <a:ea typeface="Cambria Math" pitchFamily="34" charset="-122"/>
                        <a:cs typeface="Cambria Math" pitchFamily="34" charset="-120"/>
                      </a:rPr>
                      <m:t>=15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.故选B.</a:t>
                </a:r>
                <a:endParaRPr lang="en-US" altLang="zh-CN" sz="1800" dirty="0">
                  <a:solidFill>
                    <a:srgbClr val="003760"/>
                  </a:solidFill>
                </a:endParaRPr>
              </a:p>
            </p:txBody>
          </p:sp>
        </mc:Choice>
        <mc:Fallback xmlns="">
          <p:sp>
            <p:nvSpPr>
              <p:cNvPr id="5" name="QC_7_AS.121_1#05b05b7d0?vaa=1&amp;vcp=1&amp;vop=1&amp;pid=389fd4c15&amp;color=36,64,97&amp;vtp=1&amp;bbb=1"/>
              <p:cNvSpPr>
                <a:spLocks noRot="1" noChangeAspect="1" noMove="1" noResize="1" noEditPoints="1" noAdjustHandles="1" noChangeArrowheads="1" noChangeShapeType="1" noTextEdit="1"/>
              </p:cNvSpPr>
              <p:nvPr/>
            </p:nvSpPr>
            <p:spPr>
              <a:xfrm>
                <a:off x="539496" y="3293572"/>
                <a:ext cx="11109960" cy="1192340"/>
              </a:xfrm>
              <a:prstGeom prst="rect">
                <a:avLst/>
              </a:prstGeom>
              <a:blipFill>
                <a:blip r:embed="rId4"/>
                <a:stretch>
                  <a:fillRect l="-1317" b="-1173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8&amp;si=38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124_1#7912a7a94?vcp=1&amp;vop=1&amp;pid=389fd4c15&amp;color=36,64,97&amp;vtp=1&amp;bt=1&amp;bbb=1"/>
              <p:cNvSpPr/>
              <p:nvPr/>
            </p:nvSpPr>
            <p:spPr>
              <a:xfrm>
                <a:off x="539496" y="1477314"/>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例7</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已知单调递增的等差数列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的前三项之和为21，前三项之积为231，求数列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的通项公式.</a:t>
                </a:r>
                <a:endParaRPr lang="en-US" altLang="zh-CN" sz="1800" dirty="0"/>
              </a:p>
            </p:txBody>
          </p:sp>
        </mc:Choice>
        <mc:Fallback xmlns="">
          <p:sp>
            <p:nvSpPr>
              <p:cNvPr id="2" name="QO_7_BD.124_1#7912a7a94?vcp=1&amp;vop=1&amp;pid=389fd4c15&amp;color=36,64,97&amp;vtp=1&amp;bt=1&amp;bbb=1"/>
              <p:cNvSpPr>
                <a:spLocks noRot="1" noChangeAspect="1" noMove="1" noResize="1" noEditPoints="1" noAdjustHandles="1" noChangeArrowheads="1" noChangeShapeType="1" noTextEdit="1"/>
              </p:cNvSpPr>
              <p:nvPr/>
            </p:nvSpPr>
            <p:spPr>
              <a:xfrm>
                <a:off x="539496" y="1477314"/>
                <a:ext cx="11109960" cy="360680"/>
              </a:xfrm>
              <a:prstGeom prst="rect">
                <a:avLst/>
              </a:prstGeom>
              <a:blipFill>
                <a:blip r:embed="rId3"/>
                <a:stretch>
                  <a:fillRect l="-1317" b="-38333"/>
                </a:stretch>
              </a:blipFill>
              <a:ln/>
            </p:spPr>
            <p:txBody>
              <a:bodyPr/>
              <a:lstStyle/>
              <a:p>
                <a:r>
                  <a:rPr lang="zh-CN" altLang="en-US">
                    <a:noFill/>
                  </a:rPr>
                  <a:t> </a:t>
                </a:r>
              </a:p>
            </p:txBody>
          </p:sp>
        </mc:Fallback>
      </mc:AlternateContent>
      <p:sp>
        <p:nvSpPr>
          <p:cNvPr id="3" name="QO_7_EX.125_1#7912a7a94?vcp=1&amp;vop=1&amp;pid=389fd4c15&amp;color=36,64,97&amp;vtp=1&amp;bbb=1"/>
          <p:cNvSpPr/>
          <p:nvPr/>
        </p:nvSpPr>
        <p:spPr>
          <a:xfrm>
            <a:off x="539496" y="1901748"/>
            <a:ext cx="11109960" cy="360680"/>
          </a:xfrm>
          <a:prstGeom prst="rect">
            <a:avLst/>
          </a:prstGeom>
          <a:noFill/>
          <a:ln/>
        </p:spPr>
        <p:txBody>
          <a:bodyPr wrap="none" lIns="0" tIns="0" rIns="0" bIns="0" rtlCol="0" anchor="t"/>
          <a:lstStyle/>
          <a:p>
            <a:pPr algn="l" latinLnBrk="1">
              <a:lnSpc>
                <a:spcPts val="32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【思路分析】</a:t>
            </a:r>
            <a:r>
              <a:rPr lang="en-US" altLang="zh-CN" sz="1800" b="0" i="0">
                <a:solidFill>
                  <a:srgbClr val="244061"/>
                </a:solidFill>
                <a:latin typeface="Times New Roman" pitchFamily="34" charset="0"/>
                <a:ea typeface="微软雅黑" pitchFamily="34" charset="-122"/>
                <a:cs typeface="Times New Roman" pitchFamily="34" charset="-120"/>
              </a:rPr>
              <a:t>思路一：</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p>
        </p:txBody>
      </p:sp>
      <p:pic>
        <p:nvPicPr>
          <p:cNvPr id="4" name="QO_7_EX.125_1#7912a7a94?vcp=1&amp;vop=1&amp;pid=389fd4c15&amp;color=36,64,97&amp;tib=255,255,255&amp;iip=1&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3291872" y="1927910"/>
            <a:ext cx="4782312" cy="33832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7_EX.125_2#7912a7a94?vcp=1&amp;vop=1&amp;pid=389fd4c15&amp;color=36,64,97&amp;vtp=1&amp;bbb=1"/>
          <p:cNvSpPr/>
          <p:nvPr/>
        </p:nvSpPr>
        <p:spPr>
          <a:xfrm>
            <a:off x="539496" y="2304783"/>
            <a:ext cx="11109960" cy="403035"/>
          </a:xfrm>
          <a:prstGeom prst="rect">
            <a:avLst/>
          </a:prstGeom>
          <a:noFill/>
          <a:ln/>
        </p:spPr>
        <p:txBody>
          <a:bodyPr wrap="none" lIns="0" tIns="0" rIns="0" bIns="0" rtlCol="0" anchor="t"/>
          <a:lstStyle/>
          <a:p>
            <a:pPr algn="l" latinLnBrk="1">
              <a:lnSpc>
                <a:spcPts val="3600"/>
              </a:lnSpc>
            </a:pPr>
            <a:r>
              <a:rPr lang="en-US" altLang="zh-CN" sz="1800" b="0" i="0">
                <a:solidFill>
                  <a:srgbClr val="244061"/>
                </a:solidFill>
                <a:latin typeface="Times New Roman" pitchFamily="34" charset="0"/>
                <a:ea typeface="微软雅黑" pitchFamily="34" charset="-122"/>
                <a:cs typeface="Times New Roman" pitchFamily="34" charset="-120"/>
              </a:rPr>
              <a:t>思路二：</a:t>
            </a:r>
            <a:r>
              <a:rPr lang="en-US" altLang="zh-CN" sz="2000" b="0" i="0" kern="0" spc="-99900">
                <a:solidFill>
                  <a:srgbClr val="FFFFFF"/>
                </a:solidFill>
                <a:latin typeface="Times New Roman" pitchFamily="34" charset="0"/>
                <a:ea typeface="微软雅黑" pitchFamily="34" charset="-122"/>
                <a:cs typeface="Times New Roma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p>
        </p:txBody>
      </p:sp>
      <p:pic>
        <p:nvPicPr>
          <p:cNvPr id="6" name="QO_7_EX.125_2#7912a7a94?vcp=1&amp;vop=1&amp;pid=389fd4c15&amp;color=36,64,97&amp;tib=255,255,255&amp;iip=2&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1457357" y="2305482"/>
            <a:ext cx="5422392" cy="40233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7" name="QO_7_AN.126_1#7912a7a94?vcp=1&amp;vop=1&amp;pid=389fd4c15&amp;color=36,64,97&amp;vtp=1&amp;bbb=1&amp;hb=1"/>
              <p:cNvSpPr/>
              <p:nvPr/>
            </p:nvSpPr>
            <p:spPr>
              <a:xfrm>
                <a:off x="539496" y="2752711"/>
                <a:ext cx="11109960" cy="27925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【解】方法一：根据题意，设等差数列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的前三项分别为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𝑑</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，则</a:t>
                </a:r>
              </a:p>
              <a:p>
                <a:pPr latinLnBrk="1">
                  <a:lnSpc>
                    <a:spcPts val="5300"/>
                  </a:lnSpc>
                </a:pP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)=21,</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)=231,</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5300"/>
                  </a:lnSpc>
                </a:pPr>
                <a:r>
                  <a:rPr lang="en-US" altLang="zh-CN" b="0" i="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3</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=21,</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)=231,</m:t>
                            </m:r>
                          </m:e>
                        </m:eqArr>
                      </m:e>
                    </m:d>
                  </m:oMath>
                </a14:m>
                <a:r>
                  <a:rPr lang="en-US" altLang="zh-CN" sz="1800" b="0" i="0" dirty="0">
                    <a:solidFill>
                      <a:srgbClr val="6565FF"/>
                    </a:solidFill>
                    <a:latin typeface="Times New Roman" pitchFamily="34" charset="0"/>
                    <a:ea typeface="微软雅黑" pitchFamily="34" charset="-122"/>
                    <a:cs typeface="Times New Roman" pitchFamily="34" charset="-120"/>
                  </a:rPr>
                  <a:t>解得</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=3,</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=4</m:t>
                            </m:r>
                          </m:e>
                        </m:eqArr>
                      </m:e>
                    </m:d>
                  </m:oMath>
                </a14:m>
                <a:r>
                  <a:rPr lang="en-US" altLang="zh-CN" sz="1800" b="0" i="0" dirty="0">
                    <a:solidFill>
                      <a:srgbClr val="6565FF"/>
                    </a:solidFill>
                    <a:latin typeface="Times New Roman" pitchFamily="34" charset="0"/>
                    <a:ea typeface="微软雅黑" pitchFamily="34" charset="-122"/>
                    <a:cs typeface="Times New Roman" pitchFamily="34" charset="-120"/>
                  </a:rPr>
                  <a:t>或</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=11,</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=−4.</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5300"/>
                  </a:lnSpc>
                </a:pPr>
                <a:r>
                  <a:rPr lang="en-US" altLang="zh-CN" b="0" i="0">
                    <a:solidFill>
                      <a:srgbClr val="6565FF"/>
                    </a:solidFill>
                    <a:latin typeface="Times New Roman" pitchFamily="34" charset="0"/>
                    <a:ea typeface="微软雅黑" pitchFamily="34" charset="-122"/>
                    <a:cs typeface="Times New Roman" pitchFamily="34" charset="-120"/>
                  </a:rPr>
                  <a:t>因</a:t>
                </a:r>
                <a:r>
                  <a:rPr lang="en-US" altLang="zh-CN" sz="1800" b="0" i="0">
                    <a:solidFill>
                      <a:srgbClr val="6565FF"/>
                    </a:solidFill>
                    <a:latin typeface="Times New Roman" pitchFamily="34" charset="0"/>
                    <a:ea typeface="微软雅黑" pitchFamily="34" charset="-122"/>
                    <a:cs typeface="Times New Roman" pitchFamily="34" charset="-120"/>
                  </a:rPr>
                  <a:t>为数列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为递增数列，所以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&gt;0</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=3,</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=4,</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从而得到等差数列</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𝑛</m:t>
                        </m:r>
                      </m:sub>
                    </m:sSub>
                    <m:r>
                      <a:rPr lang="en-US" altLang="zh-CN" b="0" i="0">
                        <a:solidFill>
                          <a:srgbClr val="6565FF"/>
                        </a:solidFill>
                        <a:latin typeface="Cambria Math" pitchFamily="34" charset="0"/>
                        <a:ea typeface="Cambria Math" pitchFamily="34" charset="-122"/>
                        <a:cs typeface="Cambria Math" pitchFamily="34" charset="-120"/>
                      </a:rPr>
                      <m:t>}</m:t>
                    </m:r>
                  </m:oMath>
                </a14:m>
                <a:r>
                  <a:rPr lang="en-US" altLang="zh-CN" b="0" i="0" dirty="0">
                    <a:solidFill>
                      <a:srgbClr val="6565FF"/>
                    </a:solidFill>
                    <a:latin typeface="Times New Roman" pitchFamily="34" charset="0"/>
                    <a:ea typeface="微软雅黑" pitchFamily="34" charset="-122"/>
                    <a:cs typeface="Times New Roman" pitchFamily="34" charset="-120"/>
                  </a:rPr>
                  <a:t>的通项公式为</a:t>
                </a:r>
                <a14:m>
                  <m:oMath xmlns:m="http://schemas.openxmlformats.org/officeDocument/2006/math">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𝑛</m:t>
                        </m:r>
                      </m:sub>
                    </m:sSub>
                    <m:r>
                      <a:rPr lang="en-US" altLang="zh-CN" b="0" i="0">
                        <a:solidFill>
                          <a:srgbClr val="6565FF"/>
                        </a:solidFill>
                        <a:latin typeface="Cambria Math" pitchFamily="34" charset="0"/>
                        <a:ea typeface="Cambria Math" pitchFamily="34" charset="-122"/>
                        <a:cs typeface="Cambria Math" pitchFamily="34" charset="-120"/>
                      </a:rPr>
                      <m:t>=4</m:t>
                    </m:r>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7" name="QO_7_AN.126_1#7912a7a94?vcp=1&amp;vop=1&amp;pid=389fd4c15&amp;color=36,64,97&amp;vtp=1&amp;bbb=1&amp;hb=1"/>
              <p:cNvSpPr>
                <a:spLocks noRot="1" noChangeAspect="1" noMove="1" noResize="1" noEditPoints="1" noAdjustHandles="1" noChangeArrowheads="1" noChangeShapeType="1" noTextEdit="1"/>
              </p:cNvSpPr>
              <p:nvPr/>
            </p:nvSpPr>
            <p:spPr>
              <a:xfrm>
                <a:off x="539496" y="2752711"/>
                <a:ext cx="11109960" cy="2792540"/>
              </a:xfrm>
              <a:prstGeom prst="rect">
                <a:avLst/>
              </a:prstGeom>
              <a:blipFill>
                <a:blip r:embed="rId6"/>
                <a:stretch>
                  <a:fillRect l="-1317" b="-480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anim calcmode="lin" valueType="num">
                                      <p:cBhvr>
                                        <p:cTn id="18" dur="500" fill="hold"/>
                                        <p:tgtEl>
                                          <p:spTgt spid="4"/>
                                        </p:tgtEl>
                                        <p:attrNameLst>
                                          <p:attrName>ppt_x</p:attrName>
                                        </p:attrNameLst>
                                      </p:cBhvr>
                                      <p:tavLst>
                                        <p:tav tm="0">
                                          <p:val>
                                            <p:strVal val="#ppt_x"/>
                                          </p:val>
                                        </p:tav>
                                        <p:tav tm="100000">
                                          <p:val>
                                            <p:strVal val="#ppt_x"/>
                                          </p:val>
                                        </p:tav>
                                      </p:tavLst>
                                    </p:anim>
                                    <p:anim calcmode="lin" valueType="num">
                                      <p:cBhvr>
                                        <p:cTn id="19" dur="5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bg/>
                                          </p:spTgt>
                                        </p:tgtEl>
                                        <p:attrNameLst>
                                          <p:attrName>style.visibility</p:attrName>
                                        </p:attrNameLst>
                                      </p:cBhvr>
                                      <p:to>
                                        <p:strVal val="visible"/>
                                      </p:to>
                                    </p:set>
                                    <p:animEffect transition="in" filter="fade">
                                      <p:cBhvr>
                                        <p:cTn id="22" dur="500"/>
                                        <p:tgtEl>
                                          <p:spTgt spid="5">
                                            <p:bg/>
                                          </p:spTgt>
                                        </p:tgtEl>
                                      </p:cBhvr>
                                    </p:animEffect>
                                    <p:anim calcmode="lin" valueType="num">
                                      <p:cBhvr>
                                        <p:cTn id="23" dur="500" fill="hold"/>
                                        <p:tgtEl>
                                          <p:spTgt spid="5">
                                            <p:bg/>
                                          </p:spTgt>
                                        </p:tgtEl>
                                        <p:attrNameLst>
                                          <p:attrName>ppt_x</p:attrName>
                                        </p:attrNameLst>
                                      </p:cBhvr>
                                      <p:tavLst>
                                        <p:tav tm="0">
                                          <p:val>
                                            <p:strVal val="#ppt_x"/>
                                          </p:val>
                                        </p:tav>
                                        <p:tav tm="100000">
                                          <p:val>
                                            <p:strVal val="#ppt_x"/>
                                          </p:val>
                                        </p:tav>
                                      </p:tavLst>
                                    </p:anim>
                                    <p:anim calcmode="lin" valueType="num">
                                      <p:cBhvr>
                                        <p:cTn id="24" dur="500" fill="hold"/>
                                        <p:tgtEl>
                                          <p:spTgt spid="5">
                                            <p:bg/>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0" end="0"/>
                                            </p:txEl>
                                          </p:spTgt>
                                        </p:tgtEl>
                                        <p:attrNameLst>
                                          <p:attrName>style.visibility</p:attrName>
                                        </p:attrNameLst>
                                      </p:cBhvr>
                                      <p:to>
                                        <p:strVal val="visible"/>
                                      </p:to>
                                    </p:set>
                                    <p:animEffect transition="in" filter="fade">
                                      <p:cBhvr>
                                        <p:cTn id="27" dur="500"/>
                                        <p:tgtEl>
                                          <p:spTgt spid="5">
                                            <p:txEl>
                                              <p:pRg st="0" end="0"/>
                                            </p:txEl>
                                          </p:spTgt>
                                        </p:tgtEl>
                                      </p:cBhvr>
                                    </p:animEffect>
                                    <p:anim calcmode="lin" valueType="num">
                                      <p:cBhvr>
                                        <p:cTn id="28"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0" end="0"/>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anim calcmode="lin" valueType="num">
                                      <p:cBhvr>
                                        <p:cTn id="33" dur="500" fill="hold"/>
                                        <p:tgtEl>
                                          <p:spTgt spid="6"/>
                                        </p:tgtEl>
                                        <p:attrNameLst>
                                          <p:attrName>ppt_x</p:attrName>
                                        </p:attrNameLst>
                                      </p:cBhvr>
                                      <p:tavLst>
                                        <p:tav tm="0">
                                          <p:val>
                                            <p:strVal val="#ppt_x"/>
                                          </p:val>
                                        </p:tav>
                                        <p:tav tm="100000">
                                          <p:val>
                                            <p:strVal val="#ppt_x"/>
                                          </p:val>
                                        </p:tav>
                                      </p:tavLst>
                                    </p:anim>
                                    <p:anim calcmode="lin" valueType="num">
                                      <p:cBhvr>
                                        <p:cTn id="34" dur="5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anim calcmode="lin" valueType="num">
                                      <p:cBhvr>
                                        <p:cTn id="40" dur="500" fill="hold"/>
                                        <p:tgtEl>
                                          <p:spTgt spid="7">
                                            <p:bg/>
                                          </p:spTgt>
                                        </p:tgtEl>
                                        <p:attrNameLst>
                                          <p:attrName>ppt_x</p:attrName>
                                        </p:attrNameLst>
                                      </p:cBhvr>
                                      <p:tavLst>
                                        <p:tav tm="0">
                                          <p:val>
                                            <p:strVal val="#ppt_x"/>
                                          </p:val>
                                        </p:tav>
                                        <p:tav tm="100000">
                                          <p:val>
                                            <p:strVal val="#ppt_x"/>
                                          </p:val>
                                        </p:tav>
                                      </p:tavLst>
                                    </p:anim>
                                    <p:anim calcmode="lin" valueType="num">
                                      <p:cBhvr>
                                        <p:cTn id="41" dur="500" fill="hold"/>
                                        <p:tgtEl>
                                          <p:spTgt spid="7">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7">
                                            <p:txEl>
                                              <p:pRg st="0" end="0"/>
                                            </p:txEl>
                                          </p:spTgt>
                                        </p:tgtEl>
                                        <p:attrNameLst>
                                          <p:attrName>style.visibility</p:attrName>
                                        </p:attrNameLst>
                                      </p:cBhvr>
                                      <p:to>
                                        <p:strVal val="visible"/>
                                      </p:to>
                                    </p:set>
                                    <p:animEffect transition="in" filter="fade">
                                      <p:cBhvr>
                                        <p:cTn id="44" dur="500"/>
                                        <p:tgtEl>
                                          <p:spTgt spid="7">
                                            <p:txEl>
                                              <p:pRg st="0" end="0"/>
                                            </p:txEl>
                                          </p:spTgt>
                                        </p:tgtEl>
                                      </p:cBhvr>
                                    </p:animEffect>
                                    <p:anim calcmode="lin" valueType="num">
                                      <p:cBhvr>
                                        <p:cTn id="4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7">
                                            <p:txEl>
                                              <p:pRg st="0" end="0"/>
                                            </p:txEl>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7">
                                            <p:txEl>
                                              <p:pRg st="1" end="1"/>
                                            </p:txEl>
                                          </p:spTgt>
                                        </p:tgtEl>
                                        <p:attrNameLst>
                                          <p:attrName>style.visibility</p:attrName>
                                        </p:attrNameLst>
                                      </p:cBhvr>
                                      <p:to>
                                        <p:strVal val="visible"/>
                                      </p:to>
                                    </p:set>
                                    <p:animEffect transition="in" filter="fade">
                                      <p:cBhvr>
                                        <p:cTn id="49" dur="500"/>
                                        <p:tgtEl>
                                          <p:spTgt spid="7">
                                            <p:txEl>
                                              <p:pRg st="1" end="1"/>
                                            </p:txEl>
                                          </p:spTgt>
                                        </p:tgtEl>
                                      </p:cBhvr>
                                    </p:animEffect>
                                    <p:anim calcmode="lin" valueType="num">
                                      <p:cBhvr>
                                        <p:cTn id="5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51" dur="500" fill="hold"/>
                                        <p:tgtEl>
                                          <p:spTgt spid="7">
                                            <p:txEl>
                                              <p:pRg st="1" end="1"/>
                                            </p:tx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7">
                                            <p:txEl>
                                              <p:pRg st="2" end="2"/>
                                            </p:txEl>
                                          </p:spTgt>
                                        </p:tgtEl>
                                        <p:attrNameLst>
                                          <p:attrName>style.visibility</p:attrName>
                                        </p:attrNameLst>
                                      </p:cBhvr>
                                      <p:to>
                                        <p:strVal val="visible"/>
                                      </p:to>
                                    </p:set>
                                    <p:animEffect transition="in" filter="fade">
                                      <p:cBhvr>
                                        <p:cTn id="54" dur="500"/>
                                        <p:tgtEl>
                                          <p:spTgt spid="7">
                                            <p:txEl>
                                              <p:pRg st="2" end="2"/>
                                            </p:txEl>
                                          </p:spTgt>
                                        </p:tgtEl>
                                      </p:cBhvr>
                                    </p:animEffect>
                                    <p:anim calcmode="lin" valueType="num">
                                      <p:cBhvr>
                                        <p:cTn id="5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56" dur="500" fill="hold"/>
                                        <p:tgtEl>
                                          <p:spTgt spid="7">
                                            <p:txEl>
                                              <p:pRg st="2" end="2"/>
                                            </p:txEl>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7">
                                            <p:txEl>
                                              <p:pRg st="3" end="3"/>
                                            </p:txEl>
                                          </p:spTgt>
                                        </p:tgtEl>
                                        <p:attrNameLst>
                                          <p:attrName>style.visibility</p:attrName>
                                        </p:attrNameLst>
                                      </p:cBhvr>
                                      <p:to>
                                        <p:strVal val="visible"/>
                                      </p:to>
                                    </p:set>
                                    <p:animEffect transition="in" filter="fade">
                                      <p:cBhvr>
                                        <p:cTn id="59" dur="500"/>
                                        <p:tgtEl>
                                          <p:spTgt spid="7">
                                            <p:txEl>
                                              <p:pRg st="3" end="3"/>
                                            </p:txEl>
                                          </p:spTgt>
                                        </p:tgtEl>
                                      </p:cBhvr>
                                    </p:animEffect>
                                    <p:anim calcmode="lin" valueType="num">
                                      <p:cBhvr>
                                        <p:cTn id="6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61" dur="500" fill="hold"/>
                                        <p:tgtEl>
                                          <p:spTgt spid="7">
                                            <p:txEl>
                                              <p:pRg st="3" end="3"/>
                                            </p:txEl>
                                          </p:spTgt>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7">
                                            <p:txEl>
                                              <p:pRg st="4" end="4"/>
                                            </p:txEl>
                                          </p:spTgt>
                                        </p:tgtEl>
                                        <p:attrNameLst>
                                          <p:attrName>style.visibility</p:attrName>
                                        </p:attrNameLst>
                                      </p:cBhvr>
                                      <p:to>
                                        <p:strVal val="visible"/>
                                      </p:to>
                                    </p:set>
                                    <p:animEffect transition="in" filter="fade">
                                      <p:cBhvr>
                                        <p:cTn id="64" dur="500"/>
                                        <p:tgtEl>
                                          <p:spTgt spid="7">
                                            <p:txEl>
                                              <p:pRg st="4" end="4"/>
                                            </p:txEl>
                                          </p:spTgt>
                                        </p:tgtEl>
                                      </p:cBhvr>
                                    </p:animEffect>
                                    <p:anim calcmode="lin" valueType="num">
                                      <p:cBhvr>
                                        <p:cTn id="6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66" dur="500" fill="hold"/>
                                        <p:tgtEl>
                                          <p:spTgt spid="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9&amp;si=39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AN.126_2#7912a7a94?vcp=1&amp;vop=1&amp;pid=389fd4c15&amp;color=36,64,97&amp;mp=1&amp;vtp=1&amp;bt=1&amp;bbb=1"/>
              <p:cNvSpPr/>
              <p:nvPr/>
            </p:nvSpPr>
            <p:spPr>
              <a:xfrm>
                <a:off x="539496" y="1720550"/>
                <a:ext cx="11109960" cy="27925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方法二：由于数列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为等差数列，因此可设前三项分别为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𝑑</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𝑎</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53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)=21,</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)=231,</m:t>
                            </m:r>
                          </m:e>
                        </m:eqArr>
                      </m:e>
                    </m:d>
                  </m:oMath>
                </a14:m>
                <a:r>
                  <a:rPr lang="en-US" altLang="zh-CN" sz="1800"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=21,</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𝑎</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𝑑</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)=231,</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5300"/>
                  </a:lnSpc>
                </a:pPr>
                <a:r>
                  <a:rPr lang="en-US" altLang="zh-CN" b="0" i="0">
                    <a:solidFill>
                      <a:srgbClr val="6565FF"/>
                    </a:solidFill>
                    <a:latin typeface="Times New Roman" pitchFamily="34" charset="0"/>
                    <a:ea typeface="微软雅黑" pitchFamily="34" charset="-122"/>
                    <a:cs typeface="Times New Roman" pitchFamily="34" charset="-120"/>
                  </a:rPr>
                  <a:t>解</a:t>
                </a:r>
                <a:r>
                  <a:rPr lang="en-US" altLang="zh-CN" sz="1800" b="0" i="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=7,</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=4</m:t>
                            </m:r>
                          </m:e>
                        </m:eqArr>
                      </m:e>
                    </m:d>
                  </m:oMath>
                </a14:m>
                <a:r>
                  <a:rPr lang="en-US" altLang="zh-CN" sz="1800" b="0" i="0" dirty="0">
                    <a:solidFill>
                      <a:srgbClr val="6565FF"/>
                    </a:solidFill>
                    <a:latin typeface="Times New Roman" pitchFamily="34" charset="0"/>
                    <a:ea typeface="微软雅黑" pitchFamily="34" charset="-122"/>
                    <a:cs typeface="Times New Roman" pitchFamily="34" charset="-120"/>
                  </a:rPr>
                  <a:t>或</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=7,</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=−4.</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5300"/>
                  </a:lnSpc>
                </a:pPr>
                <a:r>
                  <a:rPr lang="en-US" altLang="zh-CN" b="0" i="0">
                    <a:solidFill>
                      <a:srgbClr val="6565FF"/>
                    </a:solidFill>
                    <a:latin typeface="Times New Roman" pitchFamily="34" charset="0"/>
                    <a:ea typeface="微软雅黑" pitchFamily="34" charset="-122"/>
                    <a:cs typeface="Times New Roman" pitchFamily="34" charset="-120"/>
                  </a:rPr>
                  <a:t>因</a:t>
                </a:r>
                <a:r>
                  <a:rPr lang="en-US" altLang="zh-CN" sz="1800" b="0" i="0">
                    <a:solidFill>
                      <a:srgbClr val="6565FF"/>
                    </a:solidFill>
                    <a:latin typeface="Times New Roman" pitchFamily="34" charset="0"/>
                    <a:ea typeface="微软雅黑" pitchFamily="34" charset="-122"/>
                    <a:cs typeface="Times New Roman" pitchFamily="34" charset="-120"/>
                  </a:rPr>
                  <a:t>为数列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为递增数列，所以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&gt;0</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=7,</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=4,</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从</a:t>
                </a:r>
                <a:r>
                  <a:rPr lang="en-US" altLang="zh-CN" sz="1800" b="0" i="0">
                    <a:solidFill>
                      <a:srgbClr val="6565FF"/>
                    </a:solidFill>
                    <a:latin typeface="Times New Roman" pitchFamily="34" charset="0"/>
                    <a:ea typeface="微软雅黑" pitchFamily="34" charset="-122"/>
                    <a:cs typeface="Times New Roman" pitchFamily="34" charset="-120"/>
                  </a:rPr>
                  <a:t>而得到等差数列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的通项公式为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=4</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7_AN.126_2#7912a7a94?vcp=1&amp;vop=1&amp;pid=389fd4c15&amp;color=36,64,97&amp;mp=1&amp;vtp=1&amp;bt=1&amp;bbb=1"/>
              <p:cNvSpPr>
                <a:spLocks noRot="1" noChangeAspect="1" noMove="1" noResize="1" noEditPoints="1" noAdjustHandles="1" noChangeArrowheads="1" noChangeShapeType="1" noTextEdit="1"/>
              </p:cNvSpPr>
              <p:nvPr/>
            </p:nvSpPr>
            <p:spPr>
              <a:xfrm>
                <a:off x="539496" y="1720550"/>
                <a:ext cx="11109960" cy="2792540"/>
              </a:xfrm>
              <a:prstGeom prst="rect">
                <a:avLst/>
              </a:prstGeom>
              <a:blipFill>
                <a:blip r:embed="rId3"/>
                <a:stretch>
                  <a:fillRect l="-1317" b="-502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EX.127_1#7912a7a94?vcp=1&amp;vop=1&amp;pid=389fd4c15&amp;color=36,64,97&amp;vtp=1&amp;bbb=1&amp;hb=1"/>
              <p:cNvSpPr/>
              <p:nvPr/>
            </p:nvSpPr>
            <p:spPr>
              <a:xfrm>
                <a:off x="539496" y="4517979"/>
                <a:ext cx="11109960" cy="7732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【方法总结】</a:t>
                </a:r>
                <a:r>
                  <a:rPr lang="en-US" altLang="zh-CN" sz="1800" b="0" i="0" dirty="0">
                    <a:solidFill>
                      <a:srgbClr val="244061"/>
                    </a:solidFill>
                    <a:latin typeface="Times New Roman" pitchFamily="34" charset="0"/>
                    <a:ea typeface="微软雅黑" pitchFamily="34" charset="-122"/>
                    <a:cs typeface="Times New Roman" pitchFamily="34" charset="-120"/>
                  </a:rPr>
                  <a:t>方法一设项的方法是常用方法，方法二设项的方法是对称设项法.对称设项法的优点是若有</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𝑛</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b="0" i="0" kern="0" spc="-99900">
                  <a:solidFill>
                    <a:srgbClr val="FFFFFF"/>
                  </a:solidFill>
                  <a:latin typeface="Times New Roman" pitchFamily="34" charset="0"/>
                  <a:ea typeface="微软雅黑" pitchFamily="34" charset="-122"/>
                  <a:cs typeface="Times New Roman" pitchFamily="34" charset="-120"/>
                </a:endParaRP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个数构成等差数列</a:t>
                </a:r>
                <a:r>
                  <a:rPr lang="en-US" altLang="zh-CN" b="0" i="0" dirty="0">
                    <a:solidFill>
                      <a:srgbClr val="244061"/>
                    </a:solidFill>
                    <a:latin typeface="Times New Roman" pitchFamily="34" charset="0"/>
                    <a:ea typeface="微软雅黑" pitchFamily="34" charset="-122"/>
                    <a:cs typeface="Times New Roman" pitchFamily="34" charset="-120"/>
                  </a:rPr>
                  <a:t>，则可利用对称设项法设出这个数列中的每一项，且各项和为</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𝑛𝑎</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3" name="QO_7_EX.127_1#7912a7a94?vcp=1&amp;vop=1&amp;pid=389fd4c15&amp;color=36,64,97&amp;vtp=1&amp;bbb=1&amp;hb=1"/>
              <p:cNvSpPr>
                <a:spLocks noRot="1" noChangeAspect="1" noMove="1" noResize="1" noEditPoints="1" noAdjustHandles="1" noChangeArrowheads="1" noChangeShapeType="1" noTextEdit="1"/>
              </p:cNvSpPr>
              <p:nvPr/>
            </p:nvSpPr>
            <p:spPr>
              <a:xfrm>
                <a:off x="539496" y="4517979"/>
                <a:ext cx="11109960" cy="773240"/>
              </a:xfrm>
              <a:prstGeom prst="rect">
                <a:avLst/>
              </a:prstGeom>
              <a:blipFill>
                <a:blip r:embed="rId4"/>
                <a:stretch>
                  <a:fillRect l="-1317" b="-1811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1" end="1"/>
                                            </p:txEl>
                                          </p:spTgt>
                                        </p:tgtEl>
                                        <p:attrNameLst>
                                          <p:attrName>style.visibility</p:attrName>
                                        </p:attrNameLst>
                                      </p:cBhvr>
                                      <p:to>
                                        <p:strVal val="visible"/>
                                      </p:to>
                                    </p:set>
                                    <p:animEffect transition="in" filter="fade">
                                      <p:cBhvr>
                                        <p:cTn id="49" dur="500"/>
                                        <p:tgtEl>
                                          <p:spTgt spid="3">
                                            <p:txEl>
                                              <p:pRg st="1" end="1"/>
                                            </p:txEl>
                                          </p:spTgt>
                                        </p:tgtEl>
                                      </p:cBhvr>
                                    </p:animEffect>
                                    <p:anim calcmode="lin" valueType="num">
                                      <p:cBhvr>
                                        <p:cTn id="5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checked= 1 &amp; amp; version = 1.0.5checked=1&amp;version=1.0.5">
    <p:spTree>
      <p:nvGrpSpPr>
        <p:cNvPr id="1" name=""/>
        <p:cNvGrpSpPr/>
        <p:nvPr/>
      </p:nvGrpSpPr>
      <p:grpSpPr>
        <a:xfrm>
          <a:off x="0" y="0"/>
          <a:ext cx="0" cy="0"/>
          <a:chOff x="0" y="0"/>
          <a:chExt cx="0" cy="0"/>
        </a:xfrm>
      </p:grpSpPr>
      <p:pic>
        <p:nvPicPr>
          <p:cNvPr id="2" name="C_3#c844e6f00.fixed?vcp=1&amp;pid=1882ad308&amp;color=36,64,97&amp;tib=255,255,255&amp;vtp=1" descr="preencoded.png"/>
          <p:cNvPicPr>
            <a:picLocks noChangeAspect="1"/>
          </p:cNvPicPr>
          <p:nvPr/>
        </p:nvPicPr>
        <p:blipFill>
          <a:blip r:embed="rId3"/>
          <a:stretch>
            <a:fillRect/>
          </a:stretch>
        </p:blipFill>
        <p:spPr>
          <a:xfrm>
            <a:off x="640080" y="2697480"/>
            <a:ext cx="3090672" cy="1188720"/>
          </a:xfrm>
          <a:prstGeom prst="rect">
            <a:avLst/>
          </a:prstGeom>
        </p:spPr>
      </p:pic>
      <p:sp>
        <p:nvSpPr>
          <p:cNvPr id="3" name="C_3_BD#c844e6f00.fixed?vcp=1&amp;pid=1882ad308&amp;color=61,88,159&amp;vtp=1&amp;bbb=1"/>
          <p:cNvSpPr/>
          <p:nvPr/>
        </p:nvSpPr>
        <p:spPr>
          <a:xfrm>
            <a:off x="694944" y="2715768"/>
            <a:ext cx="2587752" cy="111556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5.2.1</a:t>
            </a:r>
            <a:endParaRPr lang="en-US" altLang="zh-CN" sz="5400" dirty="0"/>
          </a:p>
        </p:txBody>
      </p:sp>
      <p:sp>
        <p:nvSpPr>
          <p:cNvPr id="4" name="C_3_BD#c844e6f00.fixed?vcp=1&amp;pid=1882ad308&amp;color=61,88,159&amp;vtp=1&amp;bbb=1"/>
          <p:cNvSpPr/>
          <p:nvPr/>
        </p:nvSpPr>
        <p:spPr>
          <a:xfrm>
            <a:off x="4315968" y="2587752"/>
            <a:ext cx="7671816" cy="1279144"/>
          </a:xfrm>
          <a:prstGeom prst="rect">
            <a:avLst/>
          </a:prstGeom>
          <a:noFill/>
          <a:ln/>
        </p:spPr>
        <p:txBody>
          <a:bodyPr wrap="none" lIns="0" tIns="0" rIns="0" bIns="0" rtlCol="0" anchor="t"/>
          <a:lstStyle/>
          <a:p>
            <a:pPr algn="l" latinLnBrk="1">
              <a:lnSpc>
                <a:spcPts val="9600"/>
              </a:lnSpc>
            </a:pPr>
            <a:r>
              <a:rPr lang="en-US" altLang="zh-CN" sz="5400" b="0" i="0" dirty="0">
                <a:solidFill>
                  <a:srgbClr val="3D589F"/>
                </a:solidFill>
                <a:latin typeface="微软雅黑" pitchFamily="34" charset="0"/>
                <a:ea typeface="微软雅黑" pitchFamily="34" charset="-122"/>
                <a:cs typeface="微软雅黑" pitchFamily="34" charset="-120"/>
              </a:rPr>
              <a:t>等差数列</a:t>
            </a:r>
            <a:endParaRPr lang="en-US" altLang="zh-CN" sz="5400" dirty="0"/>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name="Slide 40&amp;si=40checked= 1 &amp; amp; version = 1.0.5checked=1&amp;version=1.0.5">
    <p:spTree>
      <p:nvGrpSpPr>
        <p:cNvPr id="1" name=""/>
        <p:cNvGrpSpPr/>
        <p:nvPr/>
      </p:nvGrpSpPr>
      <p:grpSpPr>
        <a:xfrm>
          <a:off x="0" y="0"/>
          <a:ext cx="0" cy="0"/>
          <a:chOff x="0" y="0"/>
          <a:chExt cx="0" cy="0"/>
        </a:xfrm>
      </p:grpSpPr>
      <p:sp>
        <p:nvSpPr>
          <p:cNvPr id="2" name="QC_7_BD.128_1#2bc367767?vaa=1&amp;vcp=1&amp;vop=1&amp;pid=389fd4c15&amp;color=36,64,97&amp;vtp=1&amp;bt=1&amp;bbb=1&amp;hb=1"/>
          <p:cNvSpPr/>
          <p:nvPr/>
        </p:nvSpPr>
        <p:spPr>
          <a:xfrm>
            <a:off x="539496" y="1221440"/>
            <a:ext cx="11109960" cy="16084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7-1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《九章算术》总结了战国、秦、汉时期的数学成就，其中有如下问题：“今有五人分五钱</a:t>
            </a:r>
            <a:r>
              <a:rPr lang="en-US" altLang="zh-CN" sz="1800" b="0" i="0">
                <a:solidFill>
                  <a:srgbClr val="244061"/>
                </a:solidFill>
                <a:latin typeface="Times New Roman" pitchFamily="34" charset="0"/>
                <a:ea typeface="微软雅黑" pitchFamily="34" charset="-122"/>
                <a:cs typeface="Times New Roman" pitchFamily="34" charset="-120"/>
              </a:rPr>
              <a:t>，令上二人所得与</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下三人等</a:t>
            </a:r>
            <a:r>
              <a:rPr lang="en-US" altLang="zh-CN" sz="1800" b="0" i="0" dirty="0">
                <a:solidFill>
                  <a:srgbClr val="244061"/>
                </a:solidFill>
                <a:latin typeface="Times New Roman" pitchFamily="34" charset="0"/>
                <a:ea typeface="微软雅黑" pitchFamily="34" charset="-122"/>
                <a:cs typeface="Times New Roman" pitchFamily="34" charset="-120"/>
              </a:rPr>
              <a:t>，问各得几何？”其意思为：“今有5人分5钱，各人所得钱数依次为等差数列，其中前</a:t>
            </a:r>
            <a:r>
              <a:rPr lang="en-US" altLang="zh-CN" sz="1800" b="0" i="0">
                <a:solidFill>
                  <a:srgbClr val="244061"/>
                </a:solidFill>
                <a:latin typeface="Times New Roman" pitchFamily="34" charset="0"/>
                <a:ea typeface="微软雅黑" pitchFamily="34" charset="-122"/>
                <a:cs typeface="Times New Roman" pitchFamily="34" charset="-120"/>
              </a:rPr>
              <a:t>2人所得之和与后</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3</a:t>
            </a:r>
            <a:r>
              <a:rPr lang="en-US" altLang="zh-CN" sz="1800" b="0" i="0" dirty="0">
                <a:solidFill>
                  <a:srgbClr val="244061"/>
                </a:solidFill>
                <a:latin typeface="Times New Roman" pitchFamily="34" charset="0"/>
                <a:ea typeface="微软雅黑" pitchFamily="34" charset="-122"/>
                <a:cs typeface="Times New Roman" pitchFamily="34" charset="-120"/>
              </a:rPr>
              <a:t>人所得之和相等，问各得多少钱？”则在此问题中，中间3人所得钱数之和比第1人与第</a:t>
            </a:r>
            <a:r>
              <a:rPr lang="en-US" altLang="zh-CN" sz="1800" b="0" i="0">
                <a:solidFill>
                  <a:srgbClr val="244061"/>
                </a:solidFill>
                <a:latin typeface="Times New Roman" pitchFamily="34" charset="0"/>
                <a:ea typeface="微软雅黑" pitchFamily="34" charset="-122"/>
                <a:cs typeface="Times New Roman" pitchFamily="34" charset="-120"/>
              </a:rPr>
              <a:t>5人所得钱数之和多</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p:sp>
        <p:nvSpPr>
          <p:cNvPr id="3" name="QC_7_AN.130_1#2bc367767.bracket?vaa=1&amp;vcp=1&amp;vop=1&amp;pid=389fd4c15&amp;color=36,64,97&amp;vpa=22&amp;vtp=1"/>
          <p:cNvSpPr/>
          <p:nvPr/>
        </p:nvSpPr>
        <p:spPr>
          <a:xfrm>
            <a:off x="701421" y="2560147"/>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D</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4" name="QC_7_BD.128_2#2bc367767.choices?vaa=1&amp;vcp=1&amp;vop=1&amp;pid=389fd4c15&amp;color=36,64,97&amp;vtp=1&amp;bbb=1"/>
              <p:cNvSpPr/>
              <p:nvPr/>
            </p:nvSpPr>
            <p:spPr>
              <a:xfrm>
                <a:off x="539496" y="2830784"/>
                <a:ext cx="11109960" cy="525971"/>
              </a:xfrm>
              <a:prstGeom prst="rect">
                <a:avLst/>
              </a:prstGeom>
              <a:noFill/>
              <a:ln/>
            </p:spPr>
            <p:txBody>
              <a:bodyPr wrap="none" lIns="0" tIns="0" rIns="0" bIns="0" rtlCol="0" anchor="t"/>
              <a:lstStyle/>
              <a:p>
                <a:pPr latinLnBrk="1">
                  <a:lnSpc>
                    <a:spcPts val="4500"/>
                  </a:lnSpc>
                  <a:tabLst>
                    <a:tab pos="3031490" algn="l"/>
                    <a:tab pos="5783580" algn="l"/>
                    <a:tab pos="8535670"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r>
                      <m:rPr>
                        <m:nor/>
                      </m:rPr>
                      <a:rPr lang="en-US" altLang="zh-CN" sz="1800" b="0" i="0" smtClean="0">
                        <a:solidFill>
                          <a:srgbClr val="244061"/>
                        </a:solidFill>
                        <a:latin typeface="Cambria Math" pitchFamily="34" charset="0"/>
                        <a:ea typeface="Cambria Math" pitchFamily="34" charset="-122"/>
                        <a:cs typeface="Cambria Math" pitchFamily="34" charset="-120"/>
                      </a:rPr>
                      <m:t> </m:t>
                    </m:r>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3</m:t>
                        </m:r>
                      </m:den>
                    </m:f>
                  </m:oMath>
                </a14:m>
                <a:r>
                  <a:rPr lang="en-US" altLang="zh-CN" sz="1800" b="0" i="0">
                    <a:solidFill>
                      <a:srgbClr val="244061"/>
                    </a:solidFill>
                    <a:latin typeface="Times New Roman" pitchFamily="34" charset="0"/>
                    <a:ea typeface="微软雅黑" pitchFamily="34" charset="-122"/>
                    <a:cs typeface="Times New Roman" pitchFamily="34" charset="-120"/>
                  </a:rPr>
                  <a:t>钱</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6</m:t>
                        </m:r>
                      </m:den>
                    </m:f>
                  </m:oMath>
                </a14:m>
                <a:r>
                  <a:rPr lang="en-US" altLang="zh-CN" sz="1800" b="0" i="0">
                    <a:solidFill>
                      <a:srgbClr val="244061"/>
                    </a:solidFill>
                    <a:latin typeface="Times New Roman" pitchFamily="34" charset="0"/>
                    <a:ea typeface="微软雅黑" pitchFamily="34" charset="-122"/>
                    <a:cs typeface="Times New Roman" pitchFamily="34" charset="-120"/>
                  </a:rPr>
                  <a:t>钱</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2</m:t>
                        </m:r>
                      </m:num>
                      <m:den>
                        <m:r>
                          <a:rPr lang="en-US" altLang="zh-CN" sz="1800" b="0" i="0">
                            <a:solidFill>
                              <a:srgbClr val="244061"/>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钱</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.1钱</a:t>
                </a:r>
                <a:endParaRPr lang="en-US" altLang="zh-CN" sz="1800" dirty="0">
                  <a:solidFill>
                    <a:srgbClr val="244061"/>
                  </a:solidFill>
                </a:endParaRPr>
              </a:p>
            </p:txBody>
          </p:sp>
        </mc:Choice>
        <mc:Fallback xmlns="">
          <p:sp>
            <p:nvSpPr>
              <p:cNvPr id="4" name="QC_7_BD.128_2#2bc367767.choices?vaa=1&amp;vcp=1&amp;vop=1&amp;pid=389fd4c15&amp;color=36,64,97&amp;vtp=1&amp;bbb=1"/>
              <p:cNvSpPr>
                <a:spLocks noRot="1" noChangeAspect="1" noMove="1" noResize="1" noEditPoints="1" noAdjustHandles="1" noChangeArrowheads="1" noChangeShapeType="1" noTextEdit="1"/>
              </p:cNvSpPr>
              <p:nvPr/>
            </p:nvSpPr>
            <p:spPr>
              <a:xfrm>
                <a:off x="539496" y="2830784"/>
                <a:ext cx="11109960" cy="525971"/>
              </a:xfrm>
              <a:prstGeom prst="rect">
                <a:avLst/>
              </a:prstGeom>
              <a:blipFill>
                <a:blip r:embed="rId3"/>
                <a:stretch>
                  <a:fillRect l="-1317" b="-1494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7_AS.129_1#2bc367767?vaa=1&amp;vcp=1&amp;vop=1&amp;pid=389fd4c15&amp;color=36,64,97&amp;vtp=1&amp;bbb=1&amp;hb=1"/>
              <p:cNvSpPr/>
              <p:nvPr/>
            </p:nvSpPr>
            <p:spPr>
              <a:xfrm>
                <a:off x="539496" y="3367487"/>
                <a:ext cx="11109960" cy="24496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设从前到后的5人所得钱数分别为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𝑑</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𝑑</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𝑑</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则</a:t>
                </a:r>
                <a:r>
                  <a:rPr lang="en-US" altLang="zh-CN" sz="1800" b="0" i="0">
                    <a:solidFill>
                      <a:srgbClr val="003760"/>
                    </a:solidFill>
                    <a:latin typeface="Times New Roman" pitchFamily="34" charset="0"/>
                    <a:ea typeface="微软雅黑" pitchFamily="34" charset="-122"/>
                    <a:cs typeface="Times New Roman" pitchFamily="34" charset="-120"/>
                  </a:rPr>
                  <a:t>由题意可得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𝑑</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=−6</m:t>
                    </m:r>
                    <m:r>
                      <a:rPr lang="en-US" altLang="zh-CN" sz="1800" b="0" i="0" smtClean="0">
                        <a:solidFill>
                          <a:srgbClr val="003760"/>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=5</m:t>
                    </m:r>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=5</m:t>
                    </m:r>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，则中间</a:t>
                </a:r>
                <a:r>
                  <a:rPr lang="en-US" altLang="zh-CN" sz="1800" b="0" i="0">
                    <a:solidFill>
                      <a:srgbClr val="003760"/>
                    </a:solidFill>
                    <a:latin typeface="Times New Roman" pitchFamily="34" charset="0"/>
                    <a:ea typeface="微软雅黑" pitchFamily="34" charset="-122"/>
                    <a:cs typeface="Times New Roman" pitchFamily="34" charset="-120"/>
                  </a:rPr>
                  <a:t>3人所得钱数之和为</a:t>
                </a:r>
              </a:p>
              <a:p>
                <a:pPr latinLnBrk="1">
                  <a:lnSpc>
                    <a:spcPts val="3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=3</m:t>
                    </m:r>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第</a:t>
                </a:r>
                <a:r>
                  <a:rPr lang="en-US" altLang="zh-CN" sz="1800" b="0" i="0" dirty="0">
                    <a:solidFill>
                      <a:srgbClr val="003760"/>
                    </a:solidFill>
                    <a:latin typeface="Times New Roman" pitchFamily="34" charset="0"/>
                    <a:ea typeface="微软雅黑" pitchFamily="34" charset="-122"/>
                    <a:cs typeface="Times New Roman" pitchFamily="34" charset="-120"/>
                  </a:rPr>
                  <a:t>1人与第5人所得钱数之和为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所以中间</a:t>
                </a:r>
                <a:r>
                  <a:rPr lang="en-US" altLang="zh-CN" b="0" i="0" dirty="0">
                    <a:solidFill>
                      <a:srgbClr val="003760"/>
                    </a:solidFill>
                    <a:latin typeface="Times New Roman" pitchFamily="34" charset="0"/>
                    <a:ea typeface="微软雅黑" pitchFamily="34" charset="-122"/>
                    <a:cs typeface="Times New Roman" pitchFamily="34" charset="-120"/>
                  </a:rPr>
                  <a:t>3人所得钱数之和比第1人与第5人所得钱数之和多</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3−2=1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钱，故选D.</a:t>
                </a:r>
                <a:endParaRPr lang="en-US" altLang="zh-CN" dirty="0">
                  <a:solidFill>
                    <a:srgbClr val="003760"/>
                  </a:solidFill>
                </a:endParaRPr>
              </a:p>
            </p:txBody>
          </p:sp>
        </mc:Choice>
        <mc:Fallback xmlns="">
          <p:sp>
            <p:nvSpPr>
              <p:cNvPr id="5" name="QC_7_AS.129_1#2bc367767?vaa=1&amp;vcp=1&amp;vop=1&amp;pid=389fd4c15&amp;color=36,64,97&amp;vtp=1&amp;bbb=1&amp;hb=1"/>
              <p:cNvSpPr>
                <a:spLocks noRot="1" noChangeAspect="1" noMove="1" noResize="1" noEditPoints="1" noAdjustHandles="1" noChangeArrowheads="1" noChangeShapeType="1" noTextEdit="1"/>
              </p:cNvSpPr>
              <p:nvPr/>
            </p:nvSpPr>
            <p:spPr>
              <a:xfrm>
                <a:off x="539496" y="3367487"/>
                <a:ext cx="11109960" cy="2449640"/>
              </a:xfrm>
              <a:prstGeom prst="rect">
                <a:avLst/>
              </a:prstGeom>
              <a:blipFill>
                <a:blip r:embed="rId4"/>
                <a:stretch>
                  <a:fillRect l="-1317" b="-572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1&amp;si=41checked= 1 &amp; amp; version = 1.0.5checked=1&amp;version=1.0.5">
    <p:spTree>
      <p:nvGrpSpPr>
        <p:cNvPr id="1" name=""/>
        <p:cNvGrpSpPr/>
        <p:nvPr/>
      </p:nvGrpSpPr>
      <p:grpSpPr>
        <a:xfrm>
          <a:off x="0" y="0"/>
          <a:ext cx="0" cy="0"/>
          <a:chOff x="0" y="0"/>
          <a:chExt cx="0" cy="0"/>
        </a:xfrm>
      </p:grpSpPr>
      <p:sp>
        <p:nvSpPr>
          <p:cNvPr id="2" name="QO_8_BD.132_1#b36e656a6?vcp=1&amp;vop=1&amp;pid=716c68dd7&amp;color=36,64,97&amp;vtp=1&amp;bt=1&amp;bbb=1"/>
          <p:cNvSpPr/>
          <p:nvPr/>
        </p:nvSpPr>
        <p:spPr>
          <a:xfrm>
            <a:off x="539496" y="1663401"/>
            <a:ext cx="11109960"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7-2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三个数成等差数列，其和为9，前两项之积为后一项的6倍，求这三个数.</a:t>
            </a:r>
            <a:endParaRPr lang="en-US" altLang="zh-CN" sz="1800" dirty="0"/>
          </a:p>
        </p:txBody>
      </p:sp>
      <mc:AlternateContent xmlns:mc="http://schemas.openxmlformats.org/markup-compatibility/2006" xmlns:a14="http://schemas.microsoft.com/office/drawing/2010/main">
        <mc:Choice Requires="a14">
          <p:sp>
            <p:nvSpPr>
              <p:cNvPr id="3" name="QO_8_AN.133_1#b36e656a6?vcp=1&amp;vop=1&amp;pid=716c68dd7&amp;color=36,64,97&amp;vtp=1&amp;bbb=1"/>
              <p:cNvSpPr/>
              <p:nvPr/>
            </p:nvSpPr>
            <p:spPr>
              <a:xfrm>
                <a:off x="539496" y="2024335"/>
                <a:ext cx="11109960" cy="14463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【解】由题意设这三个数依次为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𝑑</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𝑎</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53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=9,</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)=6(</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m:t>
                            </m:r>
                          </m:e>
                        </m:eqArr>
                      </m:e>
                    </m:d>
                  </m:oMath>
                </a14:m>
                <a:r>
                  <a:rPr lang="en-US" altLang="zh-CN" sz="1800" b="0" i="0" dirty="0">
                    <a:solidFill>
                      <a:srgbClr val="6565FF"/>
                    </a:solidFill>
                    <a:latin typeface="Times New Roman" pitchFamily="34" charset="0"/>
                    <a:ea typeface="微软雅黑" pitchFamily="34" charset="-122"/>
                    <a:cs typeface="Times New Roman" pitchFamily="34" charset="-120"/>
                  </a:rPr>
                  <a:t>解得</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=3,</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=−1,</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以这三个数依次为</a:t>
                </a:r>
                <a:r>
                  <a:rPr lang="en-US" altLang="zh-CN" sz="1800" b="0" i="0" dirty="0">
                    <a:solidFill>
                      <a:srgbClr val="6565FF"/>
                    </a:solidFill>
                    <a:latin typeface="Times New Roman" pitchFamily="34" charset="0"/>
                    <a:ea typeface="微软雅黑" pitchFamily="34" charset="-122"/>
                    <a:cs typeface="Times New Roman" pitchFamily="34" charset="-120"/>
                  </a:rPr>
                  <a:t>4，3，2.</a:t>
                </a:r>
                <a:endParaRPr lang="en-US" altLang="zh-CN" sz="1800" dirty="0"/>
              </a:p>
            </p:txBody>
          </p:sp>
        </mc:Choice>
        <mc:Fallback xmlns="">
          <p:sp>
            <p:nvSpPr>
              <p:cNvPr id="3" name="QO_8_AN.133_1#b36e656a6?vcp=1&amp;vop=1&amp;pid=716c68dd7&amp;color=36,64,97&amp;vtp=1&amp;bbb=1"/>
              <p:cNvSpPr>
                <a:spLocks noRot="1" noChangeAspect="1" noMove="1" noResize="1" noEditPoints="1" noAdjustHandles="1" noChangeArrowheads="1" noChangeShapeType="1" noTextEdit="1"/>
              </p:cNvSpPr>
              <p:nvPr/>
            </p:nvSpPr>
            <p:spPr>
              <a:xfrm>
                <a:off x="539496" y="2024335"/>
                <a:ext cx="11109960" cy="1446340"/>
              </a:xfrm>
              <a:prstGeom prst="rect">
                <a:avLst/>
              </a:prstGeom>
              <a:blipFill>
                <a:blip r:embed="rId3"/>
                <a:stretch>
                  <a:fillRect l="-1317" b="-1012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8_BD.134_1#c30cfef0f?vcp=1&amp;vop=1&amp;pid=716c68dd7&amp;color=36,64,97&amp;vtp=1&amp;bbb=1"/>
              <p:cNvSpPr/>
              <p:nvPr/>
            </p:nvSpPr>
            <p:spPr>
              <a:xfrm>
                <a:off x="539496" y="3521093"/>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四个数呈递增等差数列，中间两数的和为2，首末两项的积为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−8</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，求这四个数.</a:t>
                </a:r>
                <a:endParaRPr lang="en-US" altLang="zh-CN" sz="1800" dirty="0"/>
              </a:p>
            </p:txBody>
          </p:sp>
        </mc:Choice>
        <mc:Fallback xmlns="">
          <p:sp>
            <p:nvSpPr>
              <p:cNvPr id="4" name="QO_8_BD.134_1#c30cfef0f?vcp=1&amp;vop=1&amp;pid=716c68dd7&amp;color=36,64,97&amp;vtp=1&amp;bbb=1"/>
              <p:cNvSpPr>
                <a:spLocks noRot="1" noChangeAspect="1" noMove="1" noResize="1" noEditPoints="1" noAdjustHandles="1" noChangeArrowheads="1" noChangeShapeType="1" noTextEdit="1"/>
              </p:cNvSpPr>
              <p:nvPr/>
            </p:nvSpPr>
            <p:spPr>
              <a:xfrm>
                <a:off x="539496" y="3521093"/>
                <a:ext cx="11109960" cy="363665"/>
              </a:xfrm>
              <a:prstGeom prst="rect">
                <a:avLst/>
              </a:prstGeom>
              <a:blipFill>
                <a:blip r:embed="rId4"/>
                <a:stretch>
                  <a:fillRect l="-1317"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8_AN.135_1#c30cfef0f?vcp=1&amp;vop=1&amp;pid=716c68dd7&amp;color=36,64,97&amp;vtp=1&amp;bbb=1"/>
              <p:cNvSpPr/>
              <p:nvPr/>
            </p:nvSpPr>
            <p:spPr>
              <a:xfrm>
                <a:off x="539496" y="3894410"/>
                <a:ext cx="11109960" cy="14463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【解】由题意设这四个数依次为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𝑚</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𝑚</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𝑚</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𝑚</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公差为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𝑚</m:t>
                    </m:r>
                    <m:r>
                      <a:rPr lang="en-US" altLang="zh-CN" sz="1800" b="0" i="0">
                        <a:solidFill>
                          <a:srgbClr val="6565FF"/>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53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𝑚</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𝑚</m:t>
                            </m:r>
                            <m:r>
                              <a:rPr lang="en-US" altLang="zh-CN" sz="1800" b="0" i="0">
                                <a:solidFill>
                                  <a:srgbClr val="6565FF"/>
                                </a:solidFill>
                                <a:latin typeface="Cambria Math" pitchFamily="34" charset="0"/>
                                <a:ea typeface="Cambria Math" pitchFamily="34" charset="-122"/>
                                <a:cs typeface="Cambria Math" pitchFamily="34" charset="-120"/>
                              </a:rPr>
                              <m:t>=2,</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𝑚</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𝑚</m:t>
                            </m:r>
                            <m:r>
                              <a:rPr lang="en-US" altLang="zh-CN" sz="1800" b="0" i="0">
                                <a:solidFill>
                                  <a:srgbClr val="6565FF"/>
                                </a:solidFill>
                                <a:latin typeface="Cambria Math" pitchFamily="34" charset="0"/>
                                <a:ea typeface="Cambria Math" pitchFamily="34" charset="-122"/>
                                <a:cs typeface="Cambria Math" pitchFamily="34" charset="-120"/>
                              </a:rPr>
                              <m:t>)=−8,</m:t>
                            </m:r>
                          </m:e>
                        </m:eqArr>
                      </m:e>
                    </m:d>
                  </m:oMath>
                </a14:m>
                <a:r>
                  <a:rPr lang="en-US" altLang="zh-CN" sz="1800" b="0" i="0" dirty="0">
                    <a:solidFill>
                      <a:srgbClr val="6565FF"/>
                    </a:solidFill>
                    <a:latin typeface="Times New Roman" pitchFamily="34" charset="0"/>
                    <a:ea typeface="微软雅黑" pitchFamily="34" charset="-122"/>
                    <a:cs typeface="Times New Roman" pitchFamily="34" charset="-120"/>
                  </a:rPr>
                  <a:t>解得</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=1,</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𝑚</m:t>
                            </m:r>
                            <m:r>
                              <a:rPr lang="en-US" altLang="zh-CN" sz="1800" b="0" i="0">
                                <a:solidFill>
                                  <a:srgbClr val="6565FF"/>
                                </a:solidFill>
                                <a:latin typeface="Cambria Math" pitchFamily="34" charset="0"/>
                                <a:ea typeface="Cambria Math" pitchFamily="34" charset="-122"/>
                                <a:cs typeface="Cambria Math" pitchFamily="34" charset="-120"/>
                              </a:rPr>
                              <m:t>=1</m:t>
                            </m:r>
                          </m:e>
                        </m:eqArr>
                      </m:e>
                    </m:d>
                  </m:oMath>
                </a14:m>
                <a:r>
                  <a:rPr lang="en-US" altLang="zh-CN" sz="1800" b="0" i="0" dirty="0">
                    <a:solidFill>
                      <a:srgbClr val="6565FF"/>
                    </a:solidFill>
                    <a:latin typeface="Times New Roman" pitchFamily="34" charset="0"/>
                    <a:ea typeface="微软雅黑" pitchFamily="34" charset="-122"/>
                    <a:cs typeface="Times New Roman" pitchFamily="34" charset="-120"/>
                  </a:rPr>
                  <a:t>或</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=1,</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𝑚</m:t>
                            </m:r>
                            <m:r>
                              <a:rPr lang="en-US" altLang="zh-CN" sz="1800" b="0" i="0">
                                <a:solidFill>
                                  <a:srgbClr val="6565FF"/>
                                </a:solidFill>
                                <a:latin typeface="Cambria Math" pitchFamily="34" charset="0"/>
                                <a:ea typeface="Cambria Math" pitchFamily="34" charset="-122"/>
                                <a:cs typeface="Cambria Math" pitchFamily="34" charset="-120"/>
                              </a:rPr>
                              <m:t>=−1</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（舍去），</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故</a:t>
                </a:r>
                <a:r>
                  <a:rPr lang="en-US" altLang="zh-CN" sz="1800" b="0" i="0">
                    <a:solidFill>
                      <a:srgbClr val="6565FF"/>
                    </a:solidFill>
                    <a:latin typeface="Times New Roman" pitchFamily="34" charset="0"/>
                    <a:ea typeface="微软雅黑" pitchFamily="34" charset="-122"/>
                    <a:cs typeface="Times New Roman" pitchFamily="34" charset="-120"/>
                  </a:rPr>
                  <a:t>所求的四个数依次为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，0，2，4.</a:t>
                </a:r>
                <a:endParaRPr lang="en-US" altLang="zh-CN" sz="1800" dirty="0"/>
              </a:p>
            </p:txBody>
          </p:sp>
        </mc:Choice>
        <mc:Fallback xmlns="">
          <p:sp>
            <p:nvSpPr>
              <p:cNvPr id="5" name="QO_8_AN.135_1#c30cfef0f?vcp=1&amp;vop=1&amp;pid=716c68dd7&amp;color=36,64,97&amp;vtp=1&amp;bbb=1"/>
              <p:cNvSpPr>
                <a:spLocks noRot="1" noChangeAspect="1" noMove="1" noResize="1" noEditPoints="1" noAdjustHandles="1" noChangeArrowheads="1" noChangeShapeType="1" noTextEdit="1"/>
              </p:cNvSpPr>
              <p:nvPr/>
            </p:nvSpPr>
            <p:spPr>
              <a:xfrm>
                <a:off x="539496" y="3894410"/>
                <a:ext cx="11109960" cy="1446340"/>
              </a:xfrm>
              <a:prstGeom prst="rect">
                <a:avLst/>
              </a:prstGeom>
              <a:blipFill>
                <a:blip r:embed="rId5"/>
                <a:stretch>
                  <a:fillRect l="-1317" b="-970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5">
                                            <p:bg/>
                                          </p:spTgt>
                                        </p:tgtEl>
                                        <p:attrNameLst>
                                          <p:attrName>style.visibility</p:attrName>
                                        </p:attrNameLst>
                                      </p:cBhvr>
                                      <p:to>
                                        <p:strVal val="visible"/>
                                      </p:to>
                                    </p:set>
                                    <p:animEffect transition="in" filter="fade">
                                      <p:cBhvr>
                                        <p:cTn id="29" dur="500"/>
                                        <p:tgtEl>
                                          <p:spTgt spid="5">
                                            <p:bg/>
                                          </p:spTgt>
                                        </p:tgtEl>
                                      </p:cBhvr>
                                    </p:animEffect>
                                    <p:anim calcmode="lin" valueType="num">
                                      <p:cBhvr>
                                        <p:cTn id="30" dur="500" fill="hold"/>
                                        <p:tgtEl>
                                          <p:spTgt spid="5">
                                            <p:bg/>
                                          </p:spTgt>
                                        </p:tgtEl>
                                        <p:attrNameLst>
                                          <p:attrName>ppt_x</p:attrName>
                                        </p:attrNameLst>
                                      </p:cBhvr>
                                      <p:tavLst>
                                        <p:tav tm="0">
                                          <p:val>
                                            <p:strVal val="#ppt_x"/>
                                          </p:val>
                                        </p:tav>
                                        <p:tav tm="100000">
                                          <p:val>
                                            <p:strVal val="#ppt_x"/>
                                          </p:val>
                                        </p:tav>
                                      </p:tavLst>
                                    </p:anim>
                                    <p:anim calcmode="lin" valueType="num">
                                      <p:cBhvr>
                                        <p:cTn id="31" dur="500" fill="hold"/>
                                        <p:tgtEl>
                                          <p:spTgt spid="5">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5">
                                            <p:txEl>
                                              <p:pRg st="0" end="0"/>
                                            </p:txEl>
                                          </p:spTgt>
                                        </p:tgtEl>
                                        <p:attrNameLst>
                                          <p:attrName>style.visibility</p:attrName>
                                        </p:attrNameLst>
                                      </p:cBhvr>
                                      <p:to>
                                        <p:strVal val="visible"/>
                                      </p:to>
                                    </p:set>
                                    <p:animEffect transition="in" filter="fade">
                                      <p:cBhvr>
                                        <p:cTn id="34" dur="500"/>
                                        <p:tgtEl>
                                          <p:spTgt spid="5">
                                            <p:txEl>
                                              <p:pRg st="0" end="0"/>
                                            </p:txEl>
                                          </p:spTgt>
                                        </p:tgtEl>
                                      </p:cBhvr>
                                    </p:animEffect>
                                    <p:anim calcmode="lin" valueType="num">
                                      <p:cBhvr>
                                        <p:cTn id="3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5">
                                            <p:txEl>
                                              <p:pRg st="0" end="0"/>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5">
                                            <p:txEl>
                                              <p:pRg st="1" end="1"/>
                                            </p:txEl>
                                          </p:spTgt>
                                        </p:tgtEl>
                                        <p:attrNameLst>
                                          <p:attrName>style.visibility</p:attrName>
                                        </p:attrNameLst>
                                      </p:cBhvr>
                                      <p:to>
                                        <p:strVal val="visible"/>
                                      </p:to>
                                    </p:set>
                                    <p:animEffect transition="in" filter="fade">
                                      <p:cBhvr>
                                        <p:cTn id="39" dur="500"/>
                                        <p:tgtEl>
                                          <p:spTgt spid="5">
                                            <p:txEl>
                                              <p:pRg st="1" end="1"/>
                                            </p:txEl>
                                          </p:spTgt>
                                        </p:tgtEl>
                                      </p:cBhvr>
                                    </p:animEffect>
                                    <p:anim calcmode="lin" valueType="num">
                                      <p:cBhvr>
                                        <p:cTn id="40"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41" dur="500" fill="hold"/>
                                        <p:tgtEl>
                                          <p:spTgt spid="5">
                                            <p:txEl>
                                              <p:pRg st="1" end="1"/>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5">
                                            <p:txEl>
                                              <p:pRg st="2" end="2"/>
                                            </p:txEl>
                                          </p:spTgt>
                                        </p:tgtEl>
                                        <p:attrNameLst>
                                          <p:attrName>style.visibility</p:attrName>
                                        </p:attrNameLst>
                                      </p:cBhvr>
                                      <p:to>
                                        <p:strVal val="visible"/>
                                      </p:to>
                                    </p:set>
                                    <p:animEffect transition="in" filter="fade">
                                      <p:cBhvr>
                                        <p:cTn id="44" dur="500"/>
                                        <p:tgtEl>
                                          <p:spTgt spid="5">
                                            <p:txEl>
                                              <p:pRg st="2" end="2"/>
                                            </p:txEl>
                                          </p:spTgt>
                                        </p:tgtEl>
                                      </p:cBhvr>
                                    </p:animEffect>
                                    <p:anim calcmode="lin" valueType="num">
                                      <p:cBhvr>
                                        <p:cTn id="4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46"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2&amp;si=42checked= 1 &amp; amp; version = 1.0.5checked=1&amp;version=1.0.5">
    <p:spTree>
      <p:nvGrpSpPr>
        <p:cNvPr id="1" name=""/>
        <p:cNvGrpSpPr/>
        <p:nvPr/>
      </p:nvGrpSpPr>
      <p:grpSpPr>
        <a:xfrm>
          <a:off x="0" y="0"/>
          <a:ext cx="0" cy="0"/>
          <a:chOff x="0" y="0"/>
          <a:chExt cx="0" cy="0"/>
        </a:xfrm>
      </p:grpSpPr>
      <p:sp>
        <p:nvSpPr>
          <p:cNvPr id="2" name="C_5_BD#f33fb768c?vcp=1&amp;pid=187252faa&amp;color=0,55,96&amp;vtp=1&amp;bt=1&amp;bbb=1"/>
          <p:cNvSpPr/>
          <p:nvPr/>
        </p:nvSpPr>
        <p:spPr>
          <a:xfrm>
            <a:off x="539496" y="828000"/>
            <a:ext cx="11109960" cy="895096"/>
          </a:xfrm>
          <a:prstGeom prst="rect">
            <a:avLst/>
          </a:prstGeom>
          <a:noFill/>
          <a:ln/>
        </p:spPr>
        <p:txBody>
          <a:bodyPr wrap="none" lIns="0" tIns="0" rIns="0" bIns="0" rtlCol="0" anchor="t"/>
          <a:lstStyle/>
          <a:p>
            <a:pPr algn="ctr" latinLnBrk="1">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高分进阶</a:t>
            </a:r>
            <a:endParaRPr lang="en-US" altLang="zh-CN" sz="2400" dirty="0"/>
          </a:p>
        </p:txBody>
      </p:sp>
      <p:sp>
        <p:nvSpPr>
          <p:cNvPr id="3" name="C_6_BD#d4a437fcb?vcp=1&amp;pid=f33fb768c&amp;color=101,101,255&amp;vtp=1&amp;bbb=1"/>
          <p:cNvSpPr/>
          <p:nvPr/>
        </p:nvSpPr>
        <p:spPr>
          <a:xfrm>
            <a:off x="539496" y="1364144"/>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题型6</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两个等差数列的综合问题</a:t>
            </a:r>
            <a:endParaRPr lang="en-US" altLang="zh-CN" sz="2200" dirty="0"/>
          </a:p>
        </p:txBody>
      </p:sp>
      <mc:AlternateContent xmlns:mc="http://schemas.openxmlformats.org/markup-compatibility/2006" xmlns:a14="http://schemas.microsoft.com/office/drawing/2010/main">
        <mc:Choice Requires="a14">
          <p:sp>
            <p:nvSpPr>
              <p:cNvPr id="4" name="QO_7_BD.136_1#f73d4d0fe?vcp=1&amp;vop=1&amp;pid=d4a437fcb&amp;color=36,64,97&amp;vtp=1&amp;bbb=1&amp;hb=1"/>
              <p:cNvSpPr/>
              <p:nvPr/>
            </p:nvSpPr>
            <p:spPr>
              <a:xfrm>
                <a:off x="539496" y="1853002"/>
                <a:ext cx="11109960" cy="77343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例8</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已知两个等差数列2，5，8，</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，197与2，7，12，</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，197，求它们有多少个相同的项</a:t>
                </a:r>
                <a:r>
                  <a:rPr lang="en-US" altLang="zh-CN" sz="1800" b="0" i="0">
                    <a:solidFill>
                      <a:srgbClr val="244061"/>
                    </a:solidFill>
                    <a:latin typeface="Times New Roman" pitchFamily="34" charset="0"/>
                    <a:ea typeface="微软雅黑" pitchFamily="34" charset="-122"/>
                    <a:cs typeface="Times New Roman" pitchFamily="34" charset="-120"/>
                  </a:rPr>
                  <a:t>，以及这些相同的</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项从小到大排列构成的数列</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m:t>
                    </m:r>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𝑐</m:t>
                        </m:r>
                      </m:e>
                      <m:sub>
                        <m:r>
                          <a:rPr lang="en-US" altLang="zh-CN" b="0" i="0">
                            <a:solidFill>
                              <a:srgbClr val="244061"/>
                            </a:solidFill>
                            <a:latin typeface="Cambria Math" pitchFamily="34" charset="0"/>
                            <a:ea typeface="Cambria Math" pitchFamily="34" charset="-122"/>
                            <a:cs typeface="Cambria Math" pitchFamily="34" charset="-120"/>
                          </a:rPr>
                          <m:t>𝑛</m:t>
                        </m:r>
                      </m:sub>
                    </m:sSub>
                    <m:r>
                      <a:rPr lang="en-US" altLang="zh-CN"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的通项公式．</a:t>
                </a:r>
                <a:endParaRPr lang="en-US" altLang="zh-CN" dirty="0"/>
              </a:p>
            </p:txBody>
          </p:sp>
        </mc:Choice>
        <mc:Fallback xmlns="">
          <p:sp>
            <p:nvSpPr>
              <p:cNvPr id="4" name="QO_7_BD.136_1#f73d4d0fe?vcp=1&amp;vop=1&amp;pid=d4a437fcb&amp;color=36,64,97&amp;vtp=1&amp;bbb=1&amp;hb=1"/>
              <p:cNvSpPr>
                <a:spLocks noRot="1" noChangeAspect="1" noMove="1" noResize="1" noEditPoints="1" noAdjustHandles="1" noChangeArrowheads="1" noChangeShapeType="1" noTextEdit="1"/>
              </p:cNvSpPr>
              <p:nvPr/>
            </p:nvSpPr>
            <p:spPr>
              <a:xfrm>
                <a:off x="539496" y="1853002"/>
                <a:ext cx="11109960" cy="773430"/>
              </a:xfrm>
              <a:prstGeom prst="rect">
                <a:avLst/>
              </a:prstGeom>
              <a:blipFill>
                <a:blip r:embed="rId3"/>
                <a:stretch>
                  <a:fillRect l="-1317" r="-659" b="-17323"/>
                </a:stretch>
              </a:blipFill>
              <a:ln/>
            </p:spPr>
            <p:txBody>
              <a:bodyPr/>
              <a:lstStyle/>
              <a:p>
                <a:r>
                  <a:rPr lang="zh-CN" altLang="en-US">
                    <a:noFill/>
                  </a:rPr>
                  <a:t> </a:t>
                </a:r>
              </a:p>
            </p:txBody>
          </p:sp>
        </mc:Fallback>
      </mc:AlternateContent>
      <p:sp>
        <p:nvSpPr>
          <p:cNvPr id="5" name="QO_7_EX.137_1#f73d4d0fe?vcp=1&amp;vop=1&amp;pid=d4a437fcb&amp;color=36,64,97&amp;vtp=1&amp;bbb=1"/>
          <p:cNvSpPr/>
          <p:nvPr/>
        </p:nvSpPr>
        <p:spPr>
          <a:xfrm>
            <a:off x="539496" y="2627336"/>
            <a:ext cx="11109960" cy="360680"/>
          </a:xfrm>
          <a:prstGeom prst="rect">
            <a:avLst/>
          </a:prstGeom>
          <a:noFill/>
          <a:ln/>
        </p:spPr>
        <p:txBody>
          <a:bodyPr wrap="none" lIns="0" tIns="0" rIns="0" bIns="0" rtlCol="0" anchor="t"/>
          <a:lstStyle/>
          <a:p>
            <a:pPr algn="l" latinLnBrk="1">
              <a:lnSpc>
                <a:spcPts val="32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【思路分析】</a:t>
            </a:r>
            <a:r>
              <a:rPr lang="en-US" altLang="zh-CN" sz="1800" b="0" i="0" dirty="0">
                <a:solidFill>
                  <a:srgbClr val="244061"/>
                </a:solidFill>
                <a:latin typeface="Times New Roman" pitchFamily="34" charset="0"/>
                <a:ea typeface="微软雅黑" pitchFamily="34" charset="-122"/>
                <a:cs typeface="Times New Roman" pitchFamily="34" charset="-120"/>
              </a:rPr>
              <a:t>先写出两个数列的通项公式，再利用两个通项公式寻找相同的项．</a:t>
            </a:r>
            <a:endParaRPr lang="en-US" altLang="zh-CN" sz="1800" dirty="0"/>
          </a:p>
        </p:txBody>
      </p:sp>
      <mc:AlternateContent xmlns:mc="http://schemas.openxmlformats.org/markup-compatibility/2006" xmlns:a14="http://schemas.microsoft.com/office/drawing/2010/main">
        <mc:Choice Requires="a14">
          <p:sp>
            <p:nvSpPr>
              <p:cNvPr id="6" name="QO_7_AN.138_1#f73d4d0fe?vcp=1&amp;vop=1&amp;pid=d4a437fcb&amp;color=36,64,97&amp;vtp=1&amp;bbb=1"/>
              <p:cNvSpPr/>
              <p:nvPr/>
            </p:nvSpPr>
            <p:spPr>
              <a:xfrm>
                <a:off x="539496" y="2991826"/>
                <a:ext cx="11109960" cy="244983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【解】方法一：记数列2，5，8，</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，197为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𝑝</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由</a:t>
                </a:r>
                <a:r>
                  <a:rPr lang="en-US" altLang="zh-CN" sz="1800" b="0" i="0">
                    <a:solidFill>
                      <a:srgbClr val="6565FF"/>
                    </a:solidFill>
                    <a:latin typeface="Times New Roman" pitchFamily="34" charset="0"/>
                    <a:ea typeface="微软雅黑" pitchFamily="34" charset="-122"/>
                    <a:cs typeface="Times New Roman" pitchFamily="34" charset="-120"/>
                  </a:rPr>
                  <a:t>已知得数列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𝑝</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的首项为2，公差为3，</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𝑝</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的通项公式为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𝑝</m:t>
                        </m:r>
                      </m:sub>
                    </m:sSub>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记</a:t>
                </a:r>
                <a:r>
                  <a:rPr lang="en-US" altLang="zh-CN" sz="1800" b="0" i="0">
                    <a:solidFill>
                      <a:srgbClr val="6565FF"/>
                    </a:solidFill>
                    <a:latin typeface="Times New Roman" pitchFamily="34" charset="0"/>
                    <a:ea typeface="微软雅黑" pitchFamily="34" charset="-122"/>
                    <a:cs typeface="Times New Roman" pitchFamily="34" charset="-120"/>
                  </a:rPr>
                  <a:t>数列</a:t>
                </a:r>
                <a:r>
                  <a:rPr lang="en-US" altLang="zh-CN" sz="1800" b="0" i="0" dirty="0">
                    <a:solidFill>
                      <a:srgbClr val="6565FF"/>
                    </a:solidFill>
                    <a:latin typeface="Times New Roman" pitchFamily="34" charset="0"/>
                    <a:ea typeface="微软雅黑" pitchFamily="34" charset="-122"/>
                    <a:cs typeface="Times New Roman" pitchFamily="34" charset="-120"/>
                  </a:rPr>
                  <a:t>2，7，12，</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，197为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𝑚</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由</a:t>
                </a:r>
                <a:r>
                  <a:rPr lang="en-US" altLang="zh-CN" sz="1800" b="0" i="0">
                    <a:solidFill>
                      <a:srgbClr val="6565FF"/>
                    </a:solidFill>
                    <a:latin typeface="Times New Roman" pitchFamily="34" charset="0"/>
                    <a:ea typeface="微软雅黑" pitchFamily="34" charset="-122"/>
                    <a:cs typeface="Times New Roman" pitchFamily="34" charset="-120"/>
                  </a:rPr>
                  <a:t>已知得数列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𝑚</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的首项为2，公差为5，</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𝑚</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的通项公式为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𝑚</m:t>
                        </m:r>
                      </m:sub>
                    </m:sSub>
                    <m:r>
                      <a:rPr lang="en-US" altLang="zh-CN" sz="1800" b="0" i="0">
                        <a:solidFill>
                          <a:srgbClr val="6565FF"/>
                        </a:solidFill>
                        <a:latin typeface="Cambria Math" pitchFamily="34" charset="0"/>
                        <a:ea typeface="Cambria Math" pitchFamily="34" charset="-122"/>
                        <a:cs typeface="Cambria Math" pitchFamily="34" charset="-120"/>
                      </a:rPr>
                      <m:t>=5</m:t>
                    </m:r>
                    <m:r>
                      <a:rPr lang="en-US" altLang="zh-CN" sz="1800" b="0" i="0">
                        <a:solidFill>
                          <a:srgbClr val="6565FF"/>
                        </a:solidFill>
                        <a:latin typeface="Cambria Math" pitchFamily="34" charset="0"/>
                        <a:ea typeface="Cambria Math" pitchFamily="34" charset="-122"/>
                        <a:cs typeface="Cambria Math" pitchFamily="34" charset="-120"/>
                      </a:rPr>
                      <m:t>𝑚</m:t>
                    </m:r>
                    <m:r>
                      <a:rPr lang="en-US" altLang="zh-CN" sz="1800" b="0" i="0">
                        <a:solidFill>
                          <a:srgbClr val="6565FF"/>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6" name="QO_7_AN.138_1#f73d4d0fe?vcp=1&amp;vop=1&amp;pid=d4a437fcb&amp;color=36,64,97&amp;vtp=1&amp;bbb=1"/>
              <p:cNvSpPr>
                <a:spLocks noRot="1" noChangeAspect="1" noMove="1" noResize="1" noEditPoints="1" noAdjustHandles="1" noChangeArrowheads="1" noChangeShapeType="1" noTextEdit="1"/>
              </p:cNvSpPr>
              <p:nvPr/>
            </p:nvSpPr>
            <p:spPr>
              <a:xfrm>
                <a:off x="539496" y="2991826"/>
                <a:ext cx="11109960" cy="2449830"/>
              </a:xfrm>
              <a:prstGeom prst="rect">
                <a:avLst/>
              </a:prstGeom>
              <a:blipFill>
                <a:blip r:embed="rId4"/>
                <a:stretch>
                  <a:fillRect l="-1317" b="-547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6">
                                            <p:bg/>
                                          </p:spTgt>
                                        </p:tgtEl>
                                        <p:attrNameLst>
                                          <p:attrName>style.visibility</p:attrName>
                                        </p:attrNameLst>
                                      </p:cBhvr>
                                      <p:to>
                                        <p:strVal val="visible"/>
                                      </p:to>
                                    </p:set>
                                    <p:animEffect transition="in" filter="fade">
                                      <p:cBhvr>
                                        <p:cTn id="19" dur="500"/>
                                        <p:tgtEl>
                                          <p:spTgt spid="6">
                                            <p:bg/>
                                          </p:spTgt>
                                        </p:tgtEl>
                                      </p:cBhvr>
                                    </p:animEffect>
                                    <p:anim calcmode="lin" valueType="num">
                                      <p:cBhvr>
                                        <p:cTn id="20" dur="500" fill="hold"/>
                                        <p:tgtEl>
                                          <p:spTgt spid="6">
                                            <p:bg/>
                                          </p:spTgt>
                                        </p:tgtEl>
                                        <p:attrNameLst>
                                          <p:attrName>ppt_x</p:attrName>
                                        </p:attrNameLst>
                                      </p:cBhvr>
                                      <p:tavLst>
                                        <p:tav tm="0">
                                          <p:val>
                                            <p:strVal val="#ppt_x"/>
                                          </p:val>
                                        </p:tav>
                                        <p:tav tm="100000">
                                          <p:val>
                                            <p:strVal val="#ppt_x"/>
                                          </p:val>
                                        </p:tav>
                                      </p:tavLst>
                                    </p:anim>
                                    <p:anim calcmode="lin" valueType="num">
                                      <p:cBhvr>
                                        <p:cTn id="21" dur="500" fill="hold"/>
                                        <p:tgtEl>
                                          <p:spTgt spid="6">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6">
                                            <p:txEl>
                                              <p:pRg st="0" end="0"/>
                                            </p:txEl>
                                          </p:spTgt>
                                        </p:tgtEl>
                                        <p:attrNameLst>
                                          <p:attrName>style.visibility</p:attrName>
                                        </p:attrNameLst>
                                      </p:cBhvr>
                                      <p:to>
                                        <p:strVal val="visible"/>
                                      </p:to>
                                    </p:set>
                                    <p:animEffect transition="in" filter="fade">
                                      <p:cBhvr>
                                        <p:cTn id="24" dur="500"/>
                                        <p:tgtEl>
                                          <p:spTgt spid="6">
                                            <p:txEl>
                                              <p:pRg st="0" end="0"/>
                                            </p:txEl>
                                          </p:spTgt>
                                        </p:tgtEl>
                                      </p:cBhvr>
                                    </p:animEffect>
                                    <p:anim calcmode="lin" valueType="num">
                                      <p:cBhvr>
                                        <p:cTn id="2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6">
                                            <p:txEl>
                                              <p:pRg st="0" end="0"/>
                                            </p:txEl>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anim calcmode="lin" valueType="num">
                                      <p:cBhvr>
                                        <p:cTn id="3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31" dur="500" fill="hold"/>
                                        <p:tgtEl>
                                          <p:spTgt spid="6">
                                            <p:txEl>
                                              <p:pRg st="1" end="1"/>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6">
                                            <p:txEl>
                                              <p:pRg st="2" end="2"/>
                                            </p:txEl>
                                          </p:spTgt>
                                        </p:tgtEl>
                                        <p:attrNameLst>
                                          <p:attrName>style.visibility</p:attrName>
                                        </p:attrNameLst>
                                      </p:cBhvr>
                                      <p:to>
                                        <p:strVal val="visible"/>
                                      </p:to>
                                    </p:set>
                                    <p:animEffect transition="in" filter="fade">
                                      <p:cBhvr>
                                        <p:cTn id="34" dur="500"/>
                                        <p:tgtEl>
                                          <p:spTgt spid="6">
                                            <p:txEl>
                                              <p:pRg st="2" end="2"/>
                                            </p:txEl>
                                          </p:spTgt>
                                        </p:tgtEl>
                                      </p:cBhvr>
                                    </p:animEffect>
                                    <p:anim calcmode="lin" valueType="num">
                                      <p:cBhvr>
                                        <p:cTn id="3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36" dur="500" fill="hold"/>
                                        <p:tgtEl>
                                          <p:spTgt spid="6">
                                            <p:txEl>
                                              <p:pRg st="2" end="2"/>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6">
                                            <p:txEl>
                                              <p:pRg st="3" end="3"/>
                                            </p:txEl>
                                          </p:spTgt>
                                        </p:tgtEl>
                                        <p:attrNameLst>
                                          <p:attrName>style.visibility</p:attrName>
                                        </p:attrNameLst>
                                      </p:cBhvr>
                                      <p:to>
                                        <p:strVal val="visible"/>
                                      </p:to>
                                    </p:set>
                                    <p:animEffect transition="in" filter="fade">
                                      <p:cBhvr>
                                        <p:cTn id="39" dur="500"/>
                                        <p:tgtEl>
                                          <p:spTgt spid="6">
                                            <p:txEl>
                                              <p:pRg st="3" end="3"/>
                                            </p:txEl>
                                          </p:spTgt>
                                        </p:tgtEl>
                                      </p:cBhvr>
                                    </p:animEffect>
                                    <p:anim calcmode="lin" valueType="num">
                                      <p:cBhvr>
                                        <p:cTn id="40"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41" dur="500" fill="hold"/>
                                        <p:tgtEl>
                                          <p:spTgt spid="6">
                                            <p:txEl>
                                              <p:pRg st="3" end="3"/>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6">
                                            <p:txEl>
                                              <p:pRg st="4" end="4"/>
                                            </p:txEl>
                                          </p:spTgt>
                                        </p:tgtEl>
                                        <p:attrNameLst>
                                          <p:attrName>style.visibility</p:attrName>
                                        </p:attrNameLst>
                                      </p:cBhvr>
                                      <p:to>
                                        <p:strVal val="visible"/>
                                      </p:to>
                                    </p:set>
                                    <p:animEffect transition="in" filter="fade">
                                      <p:cBhvr>
                                        <p:cTn id="44" dur="500"/>
                                        <p:tgtEl>
                                          <p:spTgt spid="6">
                                            <p:txEl>
                                              <p:pRg st="4" end="4"/>
                                            </p:txEl>
                                          </p:spTgt>
                                        </p:tgtEl>
                                      </p:cBhvr>
                                    </p:animEffect>
                                    <p:anim calcmode="lin" valueType="num">
                                      <p:cBhvr>
                                        <p:cTn id="4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46" dur="500" fill="hold"/>
                                        <p:tgtEl>
                                          <p:spTgt spid="6">
                                            <p:txEl>
                                              <p:pRg st="4" end="4"/>
                                            </p:txEl>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6">
                                            <p:txEl>
                                              <p:pRg st="5" end="5"/>
                                            </p:txEl>
                                          </p:spTgt>
                                        </p:tgtEl>
                                        <p:attrNameLst>
                                          <p:attrName>style.visibility</p:attrName>
                                        </p:attrNameLst>
                                      </p:cBhvr>
                                      <p:to>
                                        <p:strVal val="visible"/>
                                      </p:to>
                                    </p:set>
                                    <p:animEffect transition="in" filter="fade">
                                      <p:cBhvr>
                                        <p:cTn id="49" dur="500"/>
                                        <p:tgtEl>
                                          <p:spTgt spid="6">
                                            <p:txEl>
                                              <p:pRg st="5" end="5"/>
                                            </p:txEl>
                                          </p:spTgt>
                                        </p:tgtEl>
                                      </p:cBhvr>
                                    </p:animEffect>
                                    <p:anim calcmode="lin" valueType="num">
                                      <p:cBhvr>
                                        <p:cTn id="50"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51" dur="500" fill="hold"/>
                                        <p:tgtEl>
                                          <p:spTgt spid="6">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43&amp;si=43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AN.138_2#f73d4d0fe?vcp=1&amp;vop=1&amp;pid=d4a437fcb&amp;color=36,64,97&amp;mp=1&amp;vtp=1&amp;bt=1&amp;bbb=1&amp;hb=1"/>
              <p:cNvSpPr/>
              <p:nvPr/>
            </p:nvSpPr>
            <p:spPr>
              <a:xfrm>
                <a:off x="539496" y="893463"/>
                <a:ext cx="11109960" cy="4989640"/>
              </a:xfrm>
              <a:prstGeom prst="rect">
                <a:avLst/>
              </a:prstGeom>
              <a:noFill/>
              <a:ln/>
            </p:spPr>
            <p:txBody>
              <a:bodyPr wrap="none" lIns="0" tIns="0" rIns="0" bIns="0" rtlCol="0" anchor="t"/>
              <a:lstStyle/>
              <a:p>
                <a:pPr algn="l" latinLnBrk="1">
                  <a:lnSpc>
                    <a:spcPts val="3500"/>
                  </a:lnSpc>
                </a:pPr>
                <a:r>
                  <a:rPr lang="en-US" altLang="zh-CN" sz="1800" b="0" i="0" dirty="0">
                    <a:solidFill>
                      <a:srgbClr val="6565FF"/>
                    </a:solidFill>
                    <a:latin typeface="Times New Roman" pitchFamily="34" charset="0"/>
                    <a:ea typeface="微软雅黑" pitchFamily="34" charset="-122"/>
                    <a:cs typeface="Times New Roman" pitchFamily="34" charset="-120"/>
                  </a:rPr>
                  <a:t>若数列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𝑝</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的第</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𝑝</m:t>
                    </m:r>
                  </m:oMath>
                </a14:m>
                <a:r>
                  <a:rPr lang="en-US" altLang="zh-CN" sz="1800" b="0" i="0" dirty="0">
                    <a:solidFill>
                      <a:srgbClr val="6565FF"/>
                    </a:solidFill>
                    <a:latin typeface="Times New Roman" pitchFamily="34" charset="0"/>
                    <a:ea typeface="微软雅黑" pitchFamily="34" charset="-122"/>
                    <a:cs typeface="Times New Roman" pitchFamily="34" charset="-120"/>
                  </a:rPr>
                  <a:t>项与数列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𝑚</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的第</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𝑚</m:t>
                    </m:r>
                  </m:oMath>
                </a14:m>
                <a:r>
                  <a:rPr lang="en-US" altLang="zh-CN" sz="1800" b="0" i="0" dirty="0">
                    <a:solidFill>
                      <a:srgbClr val="6565FF"/>
                    </a:solidFill>
                    <a:latin typeface="Times New Roman" pitchFamily="34" charset="0"/>
                    <a:ea typeface="微软雅黑" pitchFamily="34" charset="-122"/>
                    <a:cs typeface="Times New Roman" pitchFamily="34" charset="-120"/>
                  </a:rPr>
                  <a:t>项相同，即</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𝑝</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𝑚</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−1=5</m:t>
                    </m:r>
                    <m:r>
                      <a:rPr lang="en-US" altLang="zh-CN" sz="1800" b="0" i="0">
                        <a:solidFill>
                          <a:srgbClr val="6565FF"/>
                        </a:solidFill>
                        <a:latin typeface="Cambria Math" pitchFamily="34" charset="0"/>
                        <a:ea typeface="Cambria Math" pitchFamily="34" charset="-122"/>
                        <a:cs typeface="Cambria Math" pitchFamily="34" charset="-120"/>
                      </a:rPr>
                      <m:t>𝑚</m:t>
                    </m:r>
                    <m:r>
                      <a:rPr lang="en-US" altLang="zh-CN" sz="1800" b="0" i="0">
                        <a:solidFill>
                          <a:srgbClr val="6565FF"/>
                        </a:solidFill>
                        <a:latin typeface="Cambria Math" pitchFamily="34" charset="0"/>
                        <a:ea typeface="Cambria Math" pitchFamily="34" charset="-122"/>
                        <a:cs typeface="Cambria Math" pitchFamily="34" charset="-120"/>
                      </a:rPr>
                      <m:t>−3</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5</m:t>
                        </m:r>
                        <m:r>
                          <a:rPr lang="en-US" altLang="zh-CN" sz="1800" b="0" i="0">
                            <a:solidFill>
                              <a:srgbClr val="6565FF"/>
                            </a:solidFill>
                            <a:latin typeface="Cambria Math" pitchFamily="34" charset="0"/>
                            <a:ea typeface="Cambria Math" pitchFamily="34" charset="-122"/>
                            <a:cs typeface="Cambria Math" pitchFamily="34" charset="-120"/>
                          </a:rPr>
                          <m:t>𝑚</m:t>
                        </m:r>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𝑚</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𝑚</m:t>
                        </m:r>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.又</a:t>
                </a:r>
              </a:p>
              <a:p>
                <a:pPr latinLnBrk="1">
                  <a:lnSpc>
                    <a:spcPts val="3300"/>
                  </a:lnSpc>
                </a:pPr>
                <a:r>
                  <a:rPr lang="en-US" altLang="zh-CN" sz="1800" b="0" i="0">
                    <a:solidFill>
                      <a:srgbClr val="6565FF"/>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6565FF"/>
                            </a:solidFill>
                            <a:latin typeface="Cambria Math" pitchFamily="34" charset="0"/>
                            <a:ea typeface="Cambria Math" pitchFamily="34" charset="-122"/>
                            <a:cs typeface="Cambria Math" pitchFamily="34" charset="-120"/>
                          </a:rPr>
                          <m:t>𝐍</m:t>
                        </m:r>
                      </m:e>
                      <m:sub>
                        <m:r>
                          <a:rPr lang="en-US" altLang="zh-CN" sz="1800" b="0" i="0">
                            <a:solidFill>
                              <a:srgbClr val="6565FF"/>
                            </a:solidFill>
                            <a:latin typeface="Cambria Math" pitchFamily="34" charset="0"/>
                            <a:ea typeface="Cambria Math" pitchFamily="34" charset="-122"/>
                            <a:cs typeface="Cambria Math" pitchFamily="34" charset="-120"/>
                          </a:rPr>
                          <m:t>+</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，所以必须有</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𝑚</m:t>
                    </m:r>
                    <m:r>
                      <a:rPr lang="en-US" altLang="zh-CN" sz="1800" b="0" i="0">
                        <a:solidFill>
                          <a:srgbClr val="6565FF"/>
                        </a:solidFill>
                        <a:latin typeface="Cambria Math" pitchFamily="34" charset="0"/>
                        <a:ea typeface="Cambria Math" pitchFamily="34" charset="-122"/>
                        <a:cs typeface="Cambria Math" pitchFamily="34" charset="-120"/>
                      </a:rPr>
                      <m:t>−1=3</m:t>
                    </m:r>
                    <m:r>
                      <a:rPr lang="en-US" altLang="zh-CN" sz="1800" b="0" i="0">
                        <a:solidFill>
                          <a:srgbClr val="6565FF"/>
                        </a:solidFill>
                        <a:latin typeface="Cambria Math" pitchFamily="34" charset="0"/>
                        <a:ea typeface="Cambria Math" pitchFamily="34" charset="-122"/>
                        <a:cs typeface="Cambria Math" pitchFamily="34" charset="-120"/>
                      </a:rPr>
                      <m:t>𝑘</m:t>
                    </m:r>
                  </m:oMath>
                </a14:m>
                <a:r>
                  <a:rPr lang="en-US" altLang="zh-CN" sz="1800"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𝑚</m:t>
                    </m:r>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𝑘</m:t>
                    </m:r>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𝑘</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1" i="0">
                        <a:solidFill>
                          <a:srgbClr val="6565FF"/>
                        </a:solidFill>
                        <a:latin typeface="Cambria Math" pitchFamily="34" charset="0"/>
                        <a:ea typeface="Cambria Math" pitchFamily="34" charset="-122"/>
                        <a:cs typeface="Cambria Math" pitchFamily="34" charset="-120"/>
                      </a:rPr>
                      <m:t>𝐍</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又</a:t>
                </a:r>
                <a:r>
                  <a:rPr lang="en-US" altLang="zh-CN" sz="1800" b="0" i="0">
                    <a:solidFill>
                      <a:srgbClr val="6565FF"/>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2≤5</m:t>
                    </m:r>
                    <m:r>
                      <a:rPr lang="en-US" altLang="zh-CN" sz="1800" b="0" i="0">
                        <a:solidFill>
                          <a:srgbClr val="6565FF"/>
                        </a:solidFill>
                        <a:latin typeface="Cambria Math" pitchFamily="34" charset="0"/>
                        <a:ea typeface="Cambria Math" pitchFamily="34" charset="-122"/>
                        <a:cs typeface="Cambria Math" pitchFamily="34" charset="-120"/>
                      </a:rPr>
                      <m:t>𝑚</m:t>
                    </m:r>
                    <m:r>
                      <a:rPr lang="en-US" altLang="zh-CN" sz="1800" b="0" i="0">
                        <a:solidFill>
                          <a:srgbClr val="6565FF"/>
                        </a:solidFill>
                        <a:latin typeface="Cambria Math" pitchFamily="34" charset="0"/>
                        <a:ea typeface="Cambria Math" pitchFamily="34" charset="-122"/>
                        <a:cs typeface="Cambria Math" pitchFamily="34" charset="-120"/>
                      </a:rPr>
                      <m:t>−3≤197</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𝑚</m:t>
                    </m:r>
                    <m:r>
                      <a:rPr lang="en-US" altLang="zh-CN" sz="1800" b="0" i="0">
                        <a:solidFill>
                          <a:srgbClr val="6565FF"/>
                        </a:solidFill>
                        <a:latin typeface="Cambria Math" pitchFamily="34" charset="0"/>
                        <a:ea typeface="Cambria Math" pitchFamily="34" charset="-122"/>
                        <a:cs typeface="Cambria Math" pitchFamily="34" charset="-120"/>
                      </a:rPr>
                      <m:t>≤40</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𝑚</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，4，7，</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，40．</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以两数列的相同的项从小到大为</a:t>
                </a:r>
                <a:r>
                  <a:rPr lang="en-US" altLang="zh-CN" sz="1800" b="0" i="0" dirty="0">
                    <a:solidFill>
                      <a:srgbClr val="6565FF"/>
                    </a:solidFill>
                    <a:latin typeface="Times New Roman" pitchFamily="34" charset="0"/>
                    <a:ea typeface="微软雅黑" pitchFamily="34" charset="-122"/>
                    <a:cs typeface="Times New Roman" pitchFamily="34" charset="-120"/>
                  </a:rPr>
                  <a:t>2，17，32，</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，197．</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因</a:t>
                </a:r>
                <a:r>
                  <a:rPr lang="en-US" altLang="zh-CN" sz="1800" b="0" i="0">
                    <a:solidFill>
                      <a:srgbClr val="6565FF"/>
                    </a:solidFill>
                    <a:latin typeface="Times New Roman" pitchFamily="34" charset="0"/>
                    <a:ea typeface="微软雅黑" pitchFamily="34" charset="-122"/>
                    <a:cs typeface="Times New Roman" pitchFamily="34" charset="-120"/>
                  </a:rPr>
                  <a:t>为两数列的相同的项从小到大构成的数列为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𝑐</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𝑐</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的通项公式为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𝑐</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=15</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以共有</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40−1</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+1=14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（个）相同的项．</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方</a:t>
                </a:r>
                <a:r>
                  <a:rPr lang="en-US" altLang="zh-CN" sz="1800" b="0" i="0">
                    <a:solidFill>
                      <a:srgbClr val="6565FF"/>
                    </a:solidFill>
                    <a:latin typeface="Times New Roman" pitchFamily="34" charset="0"/>
                    <a:ea typeface="微软雅黑" pitchFamily="34" charset="-122"/>
                    <a:cs typeface="Times New Roman" pitchFamily="34" charset="-120"/>
                  </a:rPr>
                  <a:t>法二</a:t>
                </a:r>
                <a:r>
                  <a:rPr lang="en-US" altLang="zh-CN" sz="1800" b="0" i="0" dirty="0">
                    <a:solidFill>
                      <a:srgbClr val="6565FF"/>
                    </a:solidFill>
                    <a:latin typeface="Times New Roman" pitchFamily="34" charset="0"/>
                    <a:ea typeface="微软雅黑" pitchFamily="34" charset="-122"/>
                    <a:cs typeface="Times New Roman" pitchFamily="34" charset="-120"/>
                  </a:rPr>
                  <a:t>：由方法一知，两等差数列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𝑝</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𝑚</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的通项公式分别为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𝑝</m:t>
                        </m:r>
                      </m:sub>
                    </m:sSub>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𝑚</m:t>
                        </m:r>
                      </m:sub>
                    </m:sSub>
                    <m:r>
                      <a:rPr lang="en-US" altLang="zh-CN" sz="1800" b="0" i="0">
                        <a:solidFill>
                          <a:srgbClr val="6565FF"/>
                        </a:solidFill>
                        <a:latin typeface="Cambria Math" pitchFamily="34" charset="0"/>
                        <a:ea typeface="Cambria Math" pitchFamily="34" charset="-122"/>
                        <a:cs typeface="Cambria Math" pitchFamily="34" charset="-120"/>
                      </a:rPr>
                      <m:t>=5</m:t>
                    </m:r>
                    <m:r>
                      <a:rPr lang="en-US" altLang="zh-CN" sz="1800" b="0" i="0">
                        <a:solidFill>
                          <a:srgbClr val="6565FF"/>
                        </a:solidFill>
                        <a:latin typeface="Cambria Math" pitchFamily="34" charset="0"/>
                        <a:ea typeface="Cambria Math" pitchFamily="34" charset="-122"/>
                        <a:cs typeface="Cambria Math" pitchFamily="34" charset="-120"/>
                      </a:rPr>
                      <m:t>𝑚</m:t>
                    </m:r>
                    <m:r>
                      <a:rPr lang="en-US" altLang="zh-CN" sz="1800" b="0" i="0">
                        <a:solidFill>
                          <a:srgbClr val="6565FF"/>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因</a:t>
                </a:r>
                <a:r>
                  <a:rPr lang="en-US" altLang="zh-CN" sz="1800" b="0" i="0">
                    <a:solidFill>
                      <a:srgbClr val="6565FF"/>
                    </a:solidFill>
                    <a:latin typeface="Times New Roman" pitchFamily="34" charset="0"/>
                    <a:ea typeface="微软雅黑" pitchFamily="34" charset="-122"/>
                    <a:cs typeface="Times New Roman" pitchFamily="34" charset="-120"/>
                  </a:rPr>
                  <a:t>为两数列的相同的项从小到大构成的数列为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𝑐</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𝑐</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因</a:t>
                </a:r>
                <a:r>
                  <a:rPr lang="en-US" altLang="zh-CN" sz="1800" b="0" i="0">
                    <a:solidFill>
                      <a:srgbClr val="6565FF"/>
                    </a:solidFill>
                    <a:latin typeface="Times New Roman" pitchFamily="34" charset="0"/>
                    <a:ea typeface="微软雅黑" pitchFamily="34" charset="-122"/>
                    <a:cs typeface="Times New Roman" pitchFamily="34" charset="-120"/>
                  </a:rPr>
                  <a:t>为数列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𝑝</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𝑚</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均为等差数列，所以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𝑐</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仍为等差数列，且公差</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=3×5=15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𝑐</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𝑐</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−1)×15=15</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2≤15</m:t>
                    </m:r>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−13≤197</m:t>
                    </m:r>
                  </m:oMath>
                </a14:m>
                <a:r>
                  <a:rPr lang="en-US" altLang="zh-CN" b="0" i="0" dirty="0">
                    <a:solidFill>
                      <a:srgbClr val="6565FF"/>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1≤</m:t>
                    </m:r>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≤14</m:t>
                    </m:r>
                  </m:oMath>
                </a14:m>
                <a:r>
                  <a:rPr lang="en-US" altLang="zh-CN" b="0" i="0" dirty="0">
                    <a:solidFill>
                      <a:srgbClr val="6565FF"/>
                    </a:solidFill>
                    <a:latin typeface="Times New Roman" pitchFamily="34" charset="0"/>
                    <a:ea typeface="微软雅黑" pitchFamily="34" charset="-122"/>
                    <a:cs typeface="Times New Roman" pitchFamily="34" charset="-120"/>
                  </a:rPr>
                  <a:t>．所以两数列共有14个相同的项，且</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𝑐</m:t>
                        </m:r>
                      </m:e>
                      <m:sub>
                        <m:r>
                          <a:rPr lang="en-US" altLang="zh-CN" b="0" i="0">
                            <a:solidFill>
                              <a:srgbClr val="6565FF"/>
                            </a:solidFill>
                            <a:latin typeface="Cambria Math" pitchFamily="34" charset="0"/>
                            <a:ea typeface="Cambria Math" pitchFamily="34" charset="-122"/>
                            <a:cs typeface="Cambria Math" pitchFamily="34" charset="-120"/>
                          </a:rPr>
                          <m:t>𝑛</m:t>
                        </m:r>
                      </m:sub>
                    </m:sSub>
                    <m:r>
                      <a:rPr lang="en-US" altLang="zh-CN" b="0" i="0">
                        <a:solidFill>
                          <a:srgbClr val="6565FF"/>
                        </a:solidFill>
                        <a:latin typeface="Cambria Math" pitchFamily="34" charset="0"/>
                        <a:ea typeface="Cambria Math" pitchFamily="34" charset="-122"/>
                        <a:cs typeface="Cambria Math" pitchFamily="34" charset="-120"/>
                      </a:rPr>
                      <m:t>}</m:t>
                    </m:r>
                  </m:oMath>
                </a14:m>
                <a:r>
                  <a:rPr lang="en-US" altLang="zh-CN" b="0" i="0" dirty="0">
                    <a:solidFill>
                      <a:srgbClr val="6565FF"/>
                    </a:solidFill>
                    <a:latin typeface="Times New Roman" pitchFamily="34" charset="0"/>
                    <a:ea typeface="微软雅黑" pitchFamily="34" charset="-122"/>
                    <a:cs typeface="Times New Roman" pitchFamily="34" charset="-120"/>
                  </a:rPr>
                  <a:t>的通项公式为</a:t>
                </a:r>
                <a14:m>
                  <m:oMath xmlns:m="http://schemas.openxmlformats.org/officeDocument/2006/math">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𝑐</m:t>
                        </m:r>
                      </m:e>
                      <m:sub>
                        <m:r>
                          <a:rPr lang="en-US" altLang="zh-CN" b="0" i="0">
                            <a:solidFill>
                              <a:srgbClr val="6565FF"/>
                            </a:solidFill>
                            <a:latin typeface="Cambria Math" pitchFamily="34" charset="0"/>
                            <a:ea typeface="Cambria Math" pitchFamily="34" charset="-122"/>
                            <a:cs typeface="Cambria Math" pitchFamily="34" charset="-120"/>
                          </a:rPr>
                          <m:t>𝑛</m:t>
                        </m:r>
                      </m:sub>
                    </m:sSub>
                    <m:r>
                      <a:rPr lang="en-US" altLang="zh-CN" b="0" i="0">
                        <a:solidFill>
                          <a:srgbClr val="6565FF"/>
                        </a:solidFill>
                        <a:latin typeface="Cambria Math" pitchFamily="34" charset="0"/>
                        <a:ea typeface="Cambria Math" pitchFamily="34" charset="-122"/>
                        <a:cs typeface="Cambria Math" pitchFamily="34" charset="-120"/>
                      </a:rPr>
                      <m:t>=15</m:t>
                    </m:r>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−13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O_7_AN.138_2#f73d4d0fe?vcp=1&amp;vop=1&amp;pid=d4a437fcb&amp;color=36,64,97&amp;mp=1&amp;vtp=1&amp;bt=1&amp;bbb=1&amp;hb=1"/>
              <p:cNvSpPr>
                <a:spLocks noRot="1" noChangeAspect="1" noMove="1" noResize="1" noEditPoints="1" noAdjustHandles="1" noChangeArrowheads="1" noChangeShapeType="1" noTextEdit="1"/>
              </p:cNvSpPr>
              <p:nvPr/>
            </p:nvSpPr>
            <p:spPr>
              <a:xfrm>
                <a:off x="539496" y="893463"/>
                <a:ext cx="11109960" cy="4989640"/>
              </a:xfrm>
              <a:prstGeom prst="rect">
                <a:avLst/>
              </a:prstGeom>
              <a:blipFill>
                <a:blip r:embed="rId3"/>
                <a:stretch>
                  <a:fillRect l="-1317" r="-1153" b="-281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fade">
                                      <p:cBhvr>
                                        <p:cTn id="52" dur="500"/>
                                        <p:tgtEl>
                                          <p:spTgt spid="2">
                                            <p:txEl>
                                              <p:pRg st="8" end="8"/>
                                            </p:txEl>
                                          </p:spTgt>
                                        </p:tgtEl>
                                      </p:cBhvr>
                                    </p:animEffect>
                                    <p:anim calcmode="lin" valueType="num">
                                      <p:cBhvr>
                                        <p:cTn id="5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2">
                                            <p:txEl>
                                              <p:pRg st="8" end="8"/>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
                                            <p:txEl>
                                              <p:pRg st="9" end="9"/>
                                            </p:txEl>
                                          </p:spTgt>
                                        </p:tgtEl>
                                        <p:attrNameLst>
                                          <p:attrName>style.visibility</p:attrName>
                                        </p:attrNameLst>
                                      </p:cBhvr>
                                      <p:to>
                                        <p:strVal val="visible"/>
                                      </p:to>
                                    </p:set>
                                    <p:animEffect transition="in" filter="fade">
                                      <p:cBhvr>
                                        <p:cTn id="57" dur="500"/>
                                        <p:tgtEl>
                                          <p:spTgt spid="2">
                                            <p:txEl>
                                              <p:pRg st="9" end="9"/>
                                            </p:txEl>
                                          </p:spTgt>
                                        </p:tgtEl>
                                      </p:cBhvr>
                                    </p:animEffect>
                                    <p:anim calcmode="lin" valueType="num">
                                      <p:cBhvr>
                                        <p:cTn id="58"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59" dur="500" fill="hold"/>
                                        <p:tgtEl>
                                          <p:spTgt spid="2">
                                            <p:txEl>
                                              <p:pRg st="9" end="9"/>
                                            </p:txEl>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
                                            <p:txEl>
                                              <p:pRg st="10" end="10"/>
                                            </p:txEl>
                                          </p:spTgt>
                                        </p:tgtEl>
                                        <p:attrNameLst>
                                          <p:attrName>style.visibility</p:attrName>
                                        </p:attrNameLst>
                                      </p:cBhvr>
                                      <p:to>
                                        <p:strVal val="visible"/>
                                      </p:to>
                                    </p:set>
                                    <p:animEffect transition="in" filter="fade">
                                      <p:cBhvr>
                                        <p:cTn id="62" dur="500"/>
                                        <p:tgtEl>
                                          <p:spTgt spid="2">
                                            <p:txEl>
                                              <p:pRg st="10" end="10"/>
                                            </p:txEl>
                                          </p:spTgt>
                                        </p:tgtEl>
                                      </p:cBhvr>
                                    </p:animEffect>
                                    <p:anim calcmode="lin" valueType="num">
                                      <p:cBhvr>
                                        <p:cTn id="63" dur="5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64" dur="500" fill="hold"/>
                                        <p:tgtEl>
                                          <p:spTgt spid="2">
                                            <p:txEl>
                                              <p:pRg st="10" end="10"/>
                                            </p:tx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
                                            <p:txEl>
                                              <p:pRg st="11" end="11"/>
                                            </p:txEl>
                                          </p:spTgt>
                                        </p:tgtEl>
                                        <p:attrNameLst>
                                          <p:attrName>style.visibility</p:attrName>
                                        </p:attrNameLst>
                                      </p:cBhvr>
                                      <p:to>
                                        <p:strVal val="visible"/>
                                      </p:to>
                                    </p:set>
                                    <p:animEffect transition="in" filter="fade">
                                      <p:cBhvr>
                                        <p:cTn id="67" dur="500"/>
                                        <p:tgtEl>
                                          <p:spTgt spid="2">
                                            <p:txEl>
                                              <p:pRg st="11" end="11"/>
                                            </p:txEl>
                                          </p:spTgt>
                                        </p:tgtEl>
                                      </p:cBhvr>
                                    </p:animEffect>
                                    <p:anim calcmode="lin" valueType="num">
                                      <p:cBhvr>
                                        <p:cTn id="68" dur="500" fill="hold"/>
                                        <p:tgtEl>
                                          <p:spTgt spid="2">
                                            <p:txEl>
                                              <p:pRg st="11" end="11"/>
                                            </p:txEl>
                                          </p:spTgt>
                                        </p:tgtEl>
                                        <p:attrNameLst>
                                          <p:attrName>ppt_x</p:attrName>
                                        </p:attrNameLst>
                                      </p:cBhvr>
                                      <p:tavLst>
                                        <p:tav tm="0">
                                          <p:val>
                                            <p:strVal val="#ppt_x"/>
                                          </p:val>
                                        </p:tav>
                                        <p:tav tm="100000">
                                          <p:val>
                                            <p:strVal val="#ppt_x"/>
                                          </p:val>
                                        </p:tav>
                                      </p:tavLst>
                                    </p:anim>
                                    <p:anim calcmode="lin" valueType="num">
                                      <p:cBhvr>
                                        <p:cTn id="69" dur="500" fill="hold"/>
                                        <p:tgtEl>
                                          <p:spTgt spid="2">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44&amp;si=44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EX.139_1#f73d4d0fe?vcp=1&amp;vop=1&amp;pid=d4a437fcb&amp;color=36,64,97&amp;vtp=1&amp;bt=1&amp;bbb=1&amp;hb=1"/>
              <p:cNvSpPr/>
              <p:nvPr/>
            </p:nvSpPr>
            <p:spPr>
              <a:xfrm>
                <a:off x="539496" y="2941782"/>
                <a:ext cx="11109960" cy="11923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【方法总结】</a:t>
                </a:r>
                <a:r>
                  <a:rPr lang="en-US" altLang="zh-CN" sz="1800" b="0" i="0" dirty="0">
                    <a:solidFill>
                      <a:srgbClr val="244061"/>
                    </a:solidFill>
                    <a:latin typeface="Times New Roman" pitchFamily="34" charset="0"/>
                    <a:ea typeface="微软雅黑" pitchFamily="34" charset="-122"/>
                    <a:cs typeface="Times New Roman" pitchFamily="34" charset="-120"/>
                  </a:rPr>
                  <a:t>求两个等差数列相同的项从小到大构成的数列的通项公式常用整除讨论的方法</a:t>
                </a:r>
                <a:r>
                  <a:rPr lang="en-US" altLang="zh-CN" sz="1800" b="0" i="0">
                    <a:solidFill>
                      <a:srgbClr val="244061"/>
                    </a:solidFill>
                    <a:latin typeface="Times New Roman" pitchFamily="34" charset="0"/>
                    <a:ea typeface="微软雅黑" pitchFamily="34" charset="-122"/>
                    <a:cs typeface="Times New Roman" pitchFamily="34" charset="-120"/>
                  </a:rPr>
                  <a:t>，如上面的方</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法一</a:t>
                </a:r>
                <a:r>
                  <a:rPr lang="en-US" altLang="zh-CN" sz="1800" b="0" i="0" dirty="0">
                    <a:solidFill>
                      <a:srgbClr val="244061"/>
                    </a:solidFill>
                    <a:latin typeface="Times New Roman" pitchFamily="34" charset="0"/>
                    <a:ea typeface="微软雅黑" pitchFamily="34" charset="-122"/>
                    <a:cs typeface="Times New Roman" pitchFamily="34" charset="-120"/>
                  </a:rPr>
                  <a:t>；若等差数列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𝑏</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的公差分别为</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𝑑</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𝑑</m:t>
                        </m:r>
                      </m:e>
                      <m:sub>
                        <m:r>
                          <a:rPr lang="en-US" altLang="zh-CN" sz="1800" b="0" i="0">
                            <a:solidFill>
                              <a:srgbClr val="244061"/>
                            </a:solidFill>
                            <a:latin typeface="Cambria Math" pitchFamily="34" charset="0"/>
                            <a:ea typeface="Cambria Math" pitchFamily="34" charset="-122"/>
                            <a:cs typeface="Cambria Math" pitchFamily="34" charset="-120"/>
                          </a:rPr>
                          <m:t>2</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，则数列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𝑏</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的相同的项仍然构成一个等差数列</a:t>
                </a:r>
                <a:r>
                  <a:rPr lang="en-US" altLang="zh-CN" sz="1800" b="0" i="0">
                    <a:solidFill>
                      <a:srgbClr val="244061"/>
                    </a:solidFill>
                    <a:latin typeface="Times New Roman" pitchFamily="34" charset="0"/>
                    <a:ea typeface="微软雅黑" pitchFamily="34" charset="-122"/>
                    <a:cs typeface="Times New Roman" pitchFamily="34" charset="-120"/>
                  </a:rPr>
                  <a:t>，其公</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差为</a:t>
                </a:r>
                <a14:m>
                  <m:oMath xmlns:m="http://schemas.openxmlformats.org/officeDocument/2006/math">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𝑑</m:t>
                        </m:r>
                      </m:e>
                      <m:sub>
                        <m:r>
                          <a:rPr lang="en-US" altLang="zh-CN" b="0" i="0">
                            <a:solidFill>
                              <a:srgbClr val="244061"/>
                            </a:solidFill>
                            <a:latin typeface="Cambria Math" pitchFamily="34" charset="0"/>
                            <a:ea typeface="Cambria Math" pitchFamily="34" charset="-122"/>
                            <a:cs typeface="Cambria Math" pitchFamily="34" charset="-120"/>
                          </a:rPr>
                          <m:t>1</m:t>
                        </m:r>
                      </m:sub>
                    </m:sSub>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𝑑</m:t>
                        </m:r>
                      </m:e>
                      <m:sub>
                        <m:r>
                          <a:rPr lang="en-US" altLang="zh-CN" b="0" i="0">
                            <a:solidFill>
                              <a:srgbClr val="244061"/>
                            </a:solidFill>
                            <a:latin typeface="Cambria Math" pitchFamily="34" charset="0"/>
                            <a:ea typeface="Cambria Math" pitchFamily="34" charset="-122"/>
                            <a:cs typeface="Cambria Math" pitchFamily="34" charset="-120"/>
                          </a:rPr>
                          <m:t>2</m:t>
                        </m:r>
                      </m:sub>
                    </m:sSub>
                  </m:oMath>
                </a14:m>
                <a:r>
                  <a:rPr lang="en-US" altLang="zh-CN" b="0" i="0" dirty="0">
                    <a:solidFill>
                      <a:srgbClr val="244061"/>
                    </a:solidFill>
                    <a:latin typeface="Times New Roman" pitchFamily="34" charset="0"/>
                    <a:ea typeface="微软雅黑" pitchFamily="34" charset="-122"/>
                    <a:cs typeface="Times New Roman" pitchFamily="34" charset="-120"/>
                  </a:rPr>
                  <a:t>的最小公倍数，首项可通过观察</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m:t>
                    </m:r>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𝑎</m:t>
                        </m:r>
                      </m:e>
                      <m:sub>
                        <m:r>
                          <a:rPr lang="en-US" altLang="zh-CN" b="0" i="0">
                            <a:solidFill>
                              <a:srgbClr val="244061"/>
                            </a:solidFill>
                            <a:latin typeface="Cambria Math" pitchFamily="34" charset="0"/>
                            <a:ea typeface="Cambria Math" pitchFamily="34" charset="-122"/>
                            <a:cs typeface="Cambria Math" pitchFamily="34" charset="-120"/>
                          </a:rPr>
                          <m:t>𝑛</m:t>
                        </m:r>
                      </m:sub>
                    </m:sSub>
                    <m:r>
                      <a:rPr lang="en-US" altLang="zh-CN" b="0" i="0">
                        <a:solidFill>
                          <a:srgbClr val="244061"/>
                        </a:solidFill>
                        <a:latin typeface="Cambria Math" pitchFamily="34" charset="0"/>
                        <a:ea typeface="Cambria Math" pitchFamily="34" charset="-122"/>
                        <a:cs typeface="Cambria Math" pitchFamily="34" charset="-120"/>
                      </a:rPr>
                      <m:t>}</m:t>
                    </m:r>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m:t>
                    </m:r>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𝑏</m:t>
                        </m:r>
                      </m:e>
                      <m:sub>
                        <m:r>
                          <a:rPr lang="en-US" altLang="zh-CN" b="0" i="0">
                            <a:solidFill>
                              <a:srgbClr val="244061"/>
                            </a:solidFill>
                            <a:latin typeface="Cambria Math" pitchFamily="34" charset="0"/>
                            <a:ea typeface="Cambria Math" pitchFamily="34" charset="-122"/>
                            <a:cs typeface="Cambria Math" pitchFamily="34" charset="-120"/>
                          </a:rPr>
                          <m:t>𝑛</m:t>
                        </m:r>
                      </m:sub>
                    </m:sSub>
                    <m:r>
                      <a:rPr lang="en-US" altLang="zh-CN"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的前几项找到第一个相同的项，如上面的方法二.</a:t>
                </a:r>
                <a:endParaRPr lang="en-US" altLang="zh-CN" dirty="0"/>
              </a:p>
            </p:txBody>
          </p:sp>
        </mc:Choice>
        <mc:Fallback xmlns="">
          <p:sp>
            <p:nvSpPr>
              <p:cNvPr id="2" name="QO_7_EX.139_1#f73d4d0fe?vcp=1&amp;vop=1&amp;pid=d4a437fcb&amp;color=36,64,97&amp;vtp=1&amp;bt=1&amp;bbb=1&amp;hb=1"/>
              <p:cNvSpPr>
                <a:spLocks noRot="1" noChangeAspect="1" noMove="1" noResize="1" noEditPoints="1" noAdjustHandles="1" noChangeArrowheads="1" noChangeShapeType="1" noTextEdit="1"/>
              </p:cNvSpPr>
              <p:nvPr/>
            </p:nvSpPr>
            <p:spPr>
              <a:xfrm>
                <a:off x="539496" y="2941782"/>
                <a:ext cx="11109960" cy="1192340"/>
              </a:xfrm>
              <a:prstGeom prst="rect">
                <a:avLst/>
              </a:prstGeom>
              <a:blipFill>
                <a:blip r:embed="rId3"/>
                <a:stretch>
                  <a:fillRect l="-1317" r="-1098" b="-1179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45&amp;si=4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140_1#84eaa2afd?vaa=1&amp;vcp=1&amp;vop=1&amp;pid=d4a437fcb&amp;color=36,64,97&amp;vtp=1&amp;bt=1&amp;bbb=1&amp;hb=1"/>
              <p:cNvSpPr/>
              <p:nvPr/>
            </p:nvSpPr>
            <p:spPr>
              <a:xfrm>
                <a:off x="539496" y="1705533"/>
                <a:ext cx="11109960" cy="7702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8-1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有两个等差数列2，6，10，</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，190和2，8，14，</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，200</a:t>
                </a:r>
                <a:r>
                  <a:rPr lang="en-US" altLang="zh-CN" sz="1800" b="0" i="0">
                    <a:solidFill>
                      <a:srgbClr val="244061"/>
                    </a:solidFill>
                    <a:latin typeface="Times New Roman" pitchFamily="34" charset="0"/>
                    <a:ea typeface="微软雅黑" pitchFamily="34" charset="-122"/>
                    <a:cs typeface="Times New Roman" pitchFamily="34" charset="-120"/>
                  </a:rPr>
                  <a:t>，由这两个等差数列的相同项按从小到大的顺序</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组成一个新数列</a:t>
                </a:r>
                <a:r>
                  <a:rPr lang="en-US" altLang="zh-CN" b="0" i="0" dirty="0">
                    <a:solidFill>
                      <a:srgbClr val="244061"/>
                    </a:solidFill>
                    <a:latin typeface="Times New Roman" pitchFamily="34" charset="0"/>
                    <a:ea typeface="微软雅黑" pitchFamily="34" charset="-122"/>
                    <a:cs typeface="Times New Roman" pitchFamily="34" charset="-120"/>
                  </a:rPr>
                  <a:t>，</a:t>
                </a:r>
                <a:r>
                  <a:rPr lang="en-US" altLang="zh-CN" b="0" i="0">
                    <a:solidFill>
                      <a:srgbClr val="244061"/>
                    </a:solidFill>
                    <a:latin typeface="Times New Roman" pitchFamily="34" charset="0"/>
                    <a:ea typeface="微软雅黑" pitchFamily="34" charset="-122"/>
                    <a:cs typeface="Times New Roman" pitchFamily="34" charset="-120"/>
                  </a:rPr>
                  <a:t>则这个新数列的项数为(</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Choice>
        <mc:Fallback xmlns="">
          <p:sp>
            <p:nvSpPr>
              <p:cNvPr id="2" name="QC_7_BD.140_1#84eaa2afd?vaa=1&amp;vcp=1&amp;vop=1&amp;pid=d4a437fcb&amp;color=36,64,97&amp;vtp=1&amp;bt=1&amp;bbb=1&amp;hb=1"/>
              <p:cNvSpPr>
                <a:spLocks noRot="1" noChangeAspect="1" noMove="1" noResize="1" noEditPoints="1" noAdjustHandles="1" noChangeArrowheads="1" noChangeShapeType="1" noTextEdit="1"/>
              </p:cNvSpPr>
              <p:nvPr/>
            </p:nvSpPr>
            <p:spPr>
              <a:xfrm>
                <a:off x="539496" y="1705533"/>
                <a:ext cx="11109960" cy="770255"/>
              </a:xfrm>
              <a:prstGeom prst="rect">
                <a:avLst/>
              </a:prstGeom>
              <a:blipFill>
                <a:blip r:embed="rId3"/>
                <a:stretch>
                  <a:fillRect l="-1317" r="-1372" b="-18254"/>
                </a:stretch>
              </a:blipFill>
              <a:ln/>
            </p:spPr>
            <p:txBody>
              <a:bodyPr/>
              <a:lstStyle/>
              <a:p>
                <a:r>
                  <a:rPr lang="zh-CN" altLang="en-US">
                    <a:noFill/>
                  </a:rPr>
                  <a:t> </a:t>
                </a:r>
              </a:p>
            </p:txBody>
          </p:sp>
        </mc:Fallback>
      </mc:AlternateContent>
      <p:sp>
        <p:nvSpPr>
          <p:cNvPr id="3" name="QC_7_AN.142_1#84eaa2afd.bracket?vaa=1&amp;vcp=1&amp;vop=1&amp;pid=d4a437fcb&amp;color=36,64,97&amp;vpa=23&amp;vtp=1"/>
          <p:cNvSpPr/>
          <p:nvPr/>
        </p:nvSpPr>
        <p:spPr>
          <a:xfrm>
            <a:off x="4816221" y="2206040"/>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B</a:t>
            </a:r>
            <a:endParaRPr lang="en-US" altLang="zh-CN" sz="2000" dirty="0">
              <a:solidFill>
                <a:srgbClr val="6565FF"/>
              </a:solidFill>
            </a:endParaRPr>
          </a:p>
        </p:txBody>
      </p:sp>
      <p:sp>
        <p:nvSpPr>
          <p:cNvPr id="4" name="QC_7_BD.140_2#84eaa2afd.choices?vaa=1&amp;vcp=1&amp;vop=1&amp;pid=d4a437fcb&amp;color=36,64,97&amp;vtp=1&amp;bbb=1"/>
          <p:cNvSpPr/>
          <p:nvPr/>
        </p:nvSpPr>
        <p:spPr>
          <a:xfrm>
            <a:off x="539496" y="2525635"/>
            <a:ext cx="11109960" cy="360680"/>
          </a:xfrm>
          <a:prstGeom prst="rect">
            <a:avLst/>
          </a:prstGeom>
          <a:noFill/>
          <a:ln/>
        </p:spPr>
        <p:txBody>
          <a:bodyPr wrap="none" lIns="0" tIns="0" rIns="0" bIns="0" rtlCol="0" anchor="t"/>
          <a:lstStyle/>
          <a:p>
            <a:pPr latinLnBrk="1">
              <a:lnSpc>
                <a:spcPts val="3200"/>
              </a:lnSpc>
              <a:tabLst>
                <a:tab pos="2844165" algn="l"/>
                <a:tab pos="5662930" algn="l"/>
                <a:tab pos="848169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r>
              <a:rPr lang="en-US" altLang="zh-CN" sz="1800" b="0" i="0">
                <a:solidFill>
                  <a:srgbClr val="244061"/>
                </a:solidFill>
                <a:latin typeface="Times New Roman" pitchFamily="34" charset="0"/>
                <a:ea typeface="微软雅黑" pitchFamily="34" charset="-122"/>
                <a:cs typeface="Times New Roman" pitchFamily="34" charset="-120"/>
              </a:rPr>
              <a:t>.15</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B.16</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C.17</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.18</a:t>
            </a:r>
            <a:endParaRPr lang="en-US" altLang="zh-CN" sz="1800" dirty="0">
              <a:solidFill>
                <a:srgbClr val="244061"/>
              </a:solidFill>
            </a:endParaRPr>
          </a:p>
        </p:txBody>
      </p:sp>
      <mc:AlternateContent xmlns:mc="http://schemas.openxmlformats.org/markup-compatibility/2006" xmlns:a14="http://schemas.microsoft.com/office/drawing/2010/main">
        <mc:Choice Requires="a14">
          <p:sp>
            <p:nvSpPr>
              <p:cNvPr id="5" name="QC_7_AS.141_1#84eaa2afd?vaa=1&amp;vcp=1&amp;vop=1&amp;pid=d4a437fcb&amp;color=36,64,97&amp;vtp=1&amp;bbb=1&amp;hb=1"/>
              <p:cNvSpPr/>
              <p:nvPr/>
            </p:nvSpPr>
            <p:spPr>
              <a:xfrm>
                <a:off x="539496" y="2898952"/>
                <a:ext cx="11109960" cy="2446655"/>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等差数列2，6，10，</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，190的公差</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𝑑</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=4</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通项公式为</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=4</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等差数列2，8，14，</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200</a:t>
                </a:r>
                <a:r>
                  <a:rPr lang="en-US" altLang="zh-CN" sz="1800" b="0" i="0" dirty="0">
                    <a:solidFill>
                      <a:srgbClr val="003760"/>
                    </a:solidFill>
                    <a:latin typeface="Times New Roman" pitchFamily="34" charset="0"/>
                    <a:ea typeface="微软雅黑" pitchFamily="34" charset="-122"/>
                    <a:cs typeface="Times New Roman" pitchFamily="34" charset="-120"/>
                  </a:rPr>
                  <a:t>的公差</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𝑑</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=6</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通项公式为</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𝑏</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=6</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由这两个等差数列的相同项按从小到大的顺序组成一个新数列，</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则此新数列仍为等差数列</a:t>
                </a:r>
                <a:r>
                  <a:rPr lang="en-US" altLang="zh-CN" sz="1800" b="0" i="0" dirty="0">
                    <a:solidFill>
                      <a:srgbClr val="003760"/>
                    </a:solidFill>
                    <a:latin typeface="Times New Roman" pitchFamily="34" charset="0"/>
                    <a:ea typeface="微软雅黑" pitchFamily="34" charset="-122"/>
                    <a:cs typeface="Times New Roman" pitchFamily="34" charset="-120"/>
                  </a:rPr>
                  <a:t>，则这个新数列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𝑐</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的首项</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𝑐</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，公差</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=12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𝑐</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=2+12(</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−1)=12</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−10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12</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−10≤190</m:t>
                    </m:r>
                  </m:oMath>
                </a14:m>
                <a:r>
                  <a:rPr lang="en-US" altLang="zh-CN" sz="1800" b="0" i="0" dirty="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003760"/>
                            </a:solidFill>
                            <a:latin typeface="Cambria Math" pitchFamily="34" charset="0"/>
                            <a:ea typeface="Cambria Math" pitchFamily="34" charset="-122"/>
                            <a:cs typeface="Cambria Math" pitchFamily="34" charset="-120"/>
                          </a:rPr>
                          <m:t>𝐍</m:t>
                        </m:r>
                      </m:e>
                      <m:sub>
                        <m:r>
                          <a:rPr lang="en-US" altLang="zh-CN" sz="1800" b="0" i="0">
                            <a:solidFill>
                              <a:srgbClr val="003760"/>
                            </a:solidFill>
                            <a:latin typeface="Cambria Math" pitchFamily="34" charset="0"/>
                            <a:ea typeface="Cambria Math" pitchFamily="34" charset="-122"/>
                            <a:cs typeface="Cambria Math" pitchFamily="34" charset="-120"/>
                          </a:rPr>
                          <m:t>+</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≤16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1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这个新数列的项数为16.故选B.</a:t>
                </a:r>
                <a:endParaRPr lang="en-US" altLang="zh-CN" dirty="0">
                  <a:solidFill>
                    <a:srgbClr val="003760"/>
                  </a:solidFill>
                </a:endParaRPr>
              </a:p>
            </p:txBody>
          </p:sp>
        </mc:Choice>
        <mc:Fallback xmlns="">
          <p:sp>
            <p:nvSpPr>
              <p:cNvPr id="5" name="QC_7_AS.141_1#84eaa2afd?vaa=1&amp;vcp=1&amp;vop=1&amp;pid=d4a437fcb&amp;color=36,64,97&amp;vtp=1&amp;bbb=1&amp;hb=1"/>
              <p:cNvSpPr>
                <a:spLocks noRot="1" noChangeAspect="1" noMove="1" noResize="1" noEditPoints="1" noAdjustHandles="1" noChangeArrowheads="1" noChangeShapeType="1" noTextEdit="1"/>
              </p:cNvSpPr>
              <p:nvPr/>
            </p:nvSpPr>
            <p:spPr>
              <a:xfrm>
                <a:off x="539496" y="2898952"/>
                <a:ext cx="11109960" cy="2446655"/>
              </a:xfrm>
              <a:prstGeom prst="rect">
                <a:avLst/>
              </a:prstGeom>
              <a:blipFill>
                <a:blip r:embed="rId4"/>
                <a:stretch>
                  <a:fillRect l="-1317" r="-604" b="-573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46&amp;si=46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7_BD.144_1#c703b01ca?vaa=1&amp;vcp=1&amp;vop=1&amp;pid=d4a437fcb&amp;color=36,64,97&amp;vtp=1&amp;bt=1&amp;bbb=1&amp;hb=1"/>
              <p:cNvSpPr/>
              <p:nvPr/>
            </p:nvSpPr>
            <p:spPr>
              <a:xfrm>
                <a:off x="539496" y="1251032"/>
                <a:ext cx="11109960" cy="7702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8-2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如果等差数列5，8，11，</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与等差数列3，8，13，</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有相同的项</a:t>
                </a:r>
                <a:r>
                  <a:rPr lang="en-US" altLang="zh-CN" sz="1800" b="0" i="0">
                    <a:solidFill>
                      <a:srgbClr val="244061"/>
                    </a:solidFill>
                    <a:latin typeface="Times New Roman" pitchFamily="34" charset="0"/>
                    <a:ea typeface="微软雅黑" pitchFamily="34" charset="-122"/>
                    <a:cs typeface="Times New Roman" pitchFamily="34" charset="-120"/>
                  </a:rPr>
                  <a:t>，那么这两个数列的相同项按原来的前后</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次序组成的新数列的通项公式为</a:t>
                </a:r>
                <a:r>
                  <a:rPr lang="en-US" altLang="zh-CN" i="0">
                    <a:solidFill>
                      <a:srgbClr val="244061"/>
                    </a:solidFill>
                    <a:latin typeface="SimSun" pitchFamily="34" charset="0"/>
                    <a:ea typeface="SimSun" pitchFamily="34" charset="-122"/>
                    <a:cs typeface="SimSun" pitchFamily="34" charset="-120"/>
                  </a:rPr>
                  <a:t>_____________</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Choice>
        <mc:Fallback xmlns="">
          <p:sp>
            <p:nvSpPr>
              <p:cNvPr id="2" name="QB_7_BD.144_1#c703b01ca?vaa=1&amp;vcp=1&amp;vop=1&amp;pid=d4a437fcb&amp;color=36,64,97&amp;vtp=1&amp;bt=1&amp;bbb=1&amp;hb=1"/>
              <p:cNvSpPr>
                <a:spLocks noRot="1" noChangeAspect="1" noMove="1" noResize="1" noEditPoints="1" noAdjustHandles="1" noChangeArrowheads="1" noChangeShapeType="1" noTextEdit="1"/>
              </p:cNvSpPr>
              <p:nvPr/>
            </p:nvSpPr>
            <p:spPr>
              <a:xfrm>
                <a:off x="539496" y="1251032"/>
                <a:ext cx="11109960" cy="770255"/>
              </a:xfrm>
              <a:prstGeom prst="rect">
                <a:avLst/>
              </a:prstGeom>
              <a:blipFill>
                <a:blip r:embed="rId3"/>
                <a:stretch>
                  <a:fillRect l="-1317" r="-1262" b="-1811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7_AN.146_1#c703b01ca.blank?vaa=1&amp;vcp=1&amp;vop=1&amp;pid=d4a437fcb&amp;color=36,64,97&amp;vpa=24&amp;vtp=1&amp;bbb=1"/>
              <p:cNvSpPr/>
              <p:nvPr/>
            </p:nvSpPr>
            <p:spPr>
              <a:xfrm>
                <a:off x="3770059" y="1698389"/>
                <a:ext cx="1425131" cy="260350"/>
              </a:xfrm>
              <a:prstGeom prst="rect">
                <a:avLst/>
              </a:prstGeom>
              <a:noFill/>
              <a:ln/>
            </p:spPr>
            <p:txBody>
              <a:bodyPr wrap="none" lIns="0" tIns="0" rIns="0" bIns="0" rtlCol="0" anchor="t"/>
              <a:lstStyle/>
              <a:p>
                <a:pPr algn="ctr" latinLnBrk="1">
                  <a:lnSpc>
                    <a:spcPts val="2200"/>
                  </a:lnSpc>
                </a:pPr>
                <a14:m>
                  <m:oMath xmlns:m="http://schemas.openxmlformats.org/officeDocument/2006/math">
                    <m:sSub>
                      <m:sSubPr>
                        <m:ctrlPr>
                          <a:rPr lang="en-US" altLang="zh-CN" b="0" i="1" dirty="0" smtClean="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𝑐</m:t>
                        </m:r>
                      </m:e>
                      <m:sub>
                        <m:r>
                          <a:rPr lang="en-US" altLang="zh-CN" b="0" i="0">
                            <a:solidFill>
                              <a:srgbClr val="6565FF"/>
                            </a:solidFill>
                            <a:latin typeface="Cambria Math" pitchFamily="34" charset="0"/>
                            <a:ea typeface="Cambria Math" pitchFamily="34" charset="-122"/>
                            <a:cs typeface="Cambria Math" pitchFamily="34" charset="-120"/>
                          </a:rPr>
                          <m:t>𝑛</m:t>
                        </m:r>
                      </m:sub>
                    </m:sSub>
                    <m:r>
                      <a:rPr lang="en-US" altLang="zh-CN" b="0" i="0" smtClean="0">
                        <a:solidFill>
                          <a:srgbClr val="6565FF"/>
                        </a:solidFill>
                        <a:latin typeface="Cambria Math" pitchFamily="34" charset="0"/>
                        <a:ea typeface="Cambria Math" pitchFamily="34" charset="-122"/>
                        <a:cs typeface="Cambria Math" pitchFamily="34" charset="-120"/>
                      </a:rPr>
                      <m:t>=15</m:t>
                    </m:r>
                    <m:r>
                      <a:rPr lang="en-US" altLang="zh-CN" b="0" i="0" smtClean="0">
                        <a:solidFill>
                          <a:srgbClr val="6565FF"/>
                        </a:solidFill>
                        <a:latin typeface="Cambria Math" pitchFamily="34" charset="0"/>
                        <a:ea typeface="Cambria Math" pitchFamily="34" charset="-122"/>
                        <a:cs typeface="Cambria Math" pitchFamily="34" charset="-120"/>
                      </a:rPr>
                      <m:t>𝑛</m:t>
                    </m:r>
                    <m:r>
                      <a:rPr lang="en-US" altLang="zh-CN" b="0" i="0" smtClean="0">
                        <a:solidFill>
                          <a:srgbClr val="6565FF"/>
                        </a:solidFill>
                        <a:latin typeface="Cambria Math" pitchFamily="34" charset="0"/>
                        <a:ea typeface="Cambria Math" pitchFamily="34" charset="-122"/>
                        <a:cs typeface="Cambria Math" pitchFamily="34" charset="-120"/>
                      </a:rPr>
                      <m:t>−7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QB_7_AN.146_1#c703b01ca.blank?vaa=1&amp;vcp=1&amp;vop=1&amp;pid=d4a437fcb&amp;color=36,64,97&amp;vpa=24&amp;vtp=1&amp;bbb=1"/>
              <p:cNvSpPr>
                <a:spLocks noRot="1" noChangeAspect="1" noMove="1" noResize="1" noEditPoints="1" noAdjustHandles="1" noChangeArrowheads="1" noChangeShapeType="1" noTextEdit="1"/>
              </p:cNvSpPr>
              <p:nvPr/>
            </p:nvSpPr>
            <p:spPr>
              <a:xfrm>
                <a:off x="3770059" y="1698389"/>
                <a:ext cx="1425131" cy="260350"/>
              </a:xfrm>
              <a:prstGeom prst="rect">
                <a:avLst/>
              </a:prstGeom>
              <a:blipFill>
                <a:blip r:embed="rId4"/>
                <a:stretch>
                  <a:fillRect t="-2381" r="-1709" b="-1666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7_AS.145_1#c703b01ca?vaa=1&amp;vcp=1&amp;vop=1&amp;pid=d4a437fcb&amp;color=36,64,97&amp;vtp=1&amp;bbb=1"/>
              <p:cNvSpPr/>
              <p:nvPr/>
            </p:nvSpPr>
            <p:spPr>
              <a:xfrm>
                <a:off x="539496" y="2029161"/>
                <a:ext cx="11109960" cy="3729355"/>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等差数列5，8，11，</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的公差</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𝑑</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=8−5=3</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通项公式</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=5+3(</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−1)=3</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同</a:t>
                </a:r>
                <a:r>
                  <a:rPr lang="en-US" altLang="zh-CN" sz="1800" b="0" i="0">
                    <a:solidFill>
                      <a:srgbClr val="003760"/>
                    </a:solidFill>
                    <a:latin typeface="Times New Roman" pitchFamily="34" charset="0"/>
                    <a:ea typeface="微软雅黑" pitchFamily="34" charset="-122"/>
                    <a:cs typeface="Times New Roman" pitchFamily="34" charset="-120"/>
                  </a:rPr>
                  <a:t>理等差数列</a:t>
                </a:r>
                <a:r>
                  <a:rPr lang="en-US" altLang="zh-CN" sz="1800" b="0" i="0" dirty="0">
                    <a:solidFill>
                      <a:srgbClr val="003760"/>
                    </a:solidFill>
                    <a:latin typeface="Times New Roman" pitchFamily="34" charset="0"/>
                    <a:ea typeface="微软雅黑" pitchFamily="34" charset="-122"/>
                    <a:cs typeface="Times New Roman" pitchFamily="34" charset="-120"/>
                  </a:rPr>
                  <a:t>3，8，13，</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的公差</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𝑑</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=8−3=5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通项公式</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𝑏</m:t>
                        </m:r>
                      </m:e>
                      <m:sub>
                        <m:r>
                          <a:rPr lang="en-US" altLang="zh-CN" sz="1800" b="0" i="0">
                            <a:solidFill>
                              <a:srgbClr val="003760"/>
                            </a:solidFill>
                            <a:latin typeface="Cambria Math" pitchFamily="34" charset="0"/>
                            <a:ea typeface="Cambria Math" pitchFamily="34" charset="-122"/>
                            <a:cs typeface="Cambria Math" pitchFamily="34" charset="-120"/>
                          </a:rPr>
                          <m:t>𝑚</m:t>
                        </m:r>
                      </m:sub>
                    </m:sSub>
                    <m:r>
                      <a:rPr lang="en-US" altLang="zh-CN" sz="1800" b="0" i="0" smtClean="0">
                        <a:solidFill>
                          <a:srgbClr val="003760"/>
                        </a:solidFill>
                        <a:latin typeface="Cambria Math" pitchFamily="34" charset="0"/>
                        <a:ea typeface="Cambria Math" pitchFamily="34" charset="-122"/>
                        <a:cs typeface="Cambria Math" pitchFamily="34" charset="-120"/>
                      </a:rPr>
                      <m:t>=3+5(</m:t>
                    </m:r>
                    <m:r>
                      <a:rPr lang="en-US" altLang="zh-CN" sz="1800" b="0" i="0" smtClean="0">
                        <a:solidFill>
                          <a:srgbClr val="003760"/>
                        </a:solidFill>
                        <a:latin typeface="Cambria Math" pitchFamily="34" charset="0"/>
                        <a:ea typeface="Cambria Math" pitchFamily="34" charset="-122"/>
                        <a:cs typeface="Cambria Math" pitchFamily="34" charset="-120"/>
                      </a:rPr>
                      <m:t>𝑚</m:t>
                    </m:r>
                    <m:r>
                      <a:rPr lang="en-US" altLang="zh-CN" sz="1800" b="0" i="0" smtClean="0">
                        <a:solidFill>
                          <a:srgbClr val="003760"/>
                        </a:solidFill>
                        <a:latin typeface="Cambria Math" pitchFamily="34" charset="0"/>
                        <a:ea typeface="Cambria Math" pitchFamily="34" charset="-122"/>
                        <a:cs typeface="Cambria Math" pitchFamily="34" charset="-120"/>
                      </a:rPr>
                      <m:t>−1)=5</m:t>
                    </m:r>
                    <m:r>
                      <a:rPr lang="en-US" altLang="zh-CN" sz="1800" b="0" i="0" smtClean="0">
                        <a:solidFill>
                          <a:srgbClr val="003760"/>
                        </a:solidFill>
                        <a:latin typeface="Cambria Math" pitchFamily="34" charset="0"/>
                        <a:ea typeface="Cambria Math" pitchFamily="34" charset="-122"/>
                        <a:cs typeface="Cambria Math" pitchFamily="34" charset="-120"/>
                      </a:rPr>
                      <m:t>𝑚</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3</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+2=5</m:t>
                    </m:r>
                    <m:r>
                      <a:rPr lang="en-US" altLang="zh-CN" sz="1800" b="0" i="0" smtClean="0">
                        <a:solidFill>
                          <a:srgbClr val="003760"/>
                        </a:solidFill>
                        <a:latin typeface="Cambria Math" pitchFamily="34" charset="0"/>
                        <a:ea typeface="Cambria Math" pitchFamily="34" charset="-122"/>
                        <a:cs typeface="Cambria Math" pitchFamily="34" charset="-120"/>
                      </a:rPr>
                      <m:t>𝑚</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解</a:t>
                </a:r>
                <a:r>
                  <a:rPr lang="en-US" altLang="zh-CN" sz="1800"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r>
                          <a:rPr lang="en-US" altLang="zh-CN" sz="1800" b="0" i="0">
                            <a:solidFill>
                              <a:srgbClr val="003760"/>
                            </a:solidFill>
                            <a:latin typeface="Cambria Math" pitchFamily="34" charset="0"/>
                            <a:ea typeface="Cambria Math" pitchFamily="34" charset="-122"/>
                            <a:cs typeface="Cambria Math" pitchFamily="34" charset="-120"/>
                          </a:rPr>
                          <m:t>𝑚</m:t>
                        </m:r>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𝑚</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𝑚</m:t>
                        </m:r>
                        <m:r>
                          <a:rPr lang="en-US" altLang="zh-CN" sz="1800" b="0" i="0">
                            <a:solidFill>
                              <a:srgbClr val="003760"/>
                            </a:solidFill>
                            <a:latin typeface="Cambria Math" pitchFamily="34" charset="0"/>
                            <a:ea typeface="Cambria Math" pitchFamily="34" charset="-122"/>
                            <a:cs typeface="Cambria Math" pitchFamily="34" charset="-120"/>
                          </a:rPr>
                          <m:t>−2)</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可</a:t>
                </a:r>
                <a:r>
                  <a:rPr lang="en-US" altLang="zh-CN" sz="1800" b="0" i="0">
                    <a:solidFill>
                      <a:srgbClr val="003760"/>
                    </a:solidFill>
                    <a:latin typeface="Times New Roman" pitchFamily="34" charset="0"/>
                    <a:ea typeface="微软雅黑" pitchFamily="34" charset="-122"/>
                    <a:cs typeface="Times New Roman" pitchFamily="34" charset="-120"/>
                  </a:rPr>
                  <a:t>知当</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𝑚</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，5，8,</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𝑛</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为正整数，</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由</a:t>
                </a:r>
                <a:r>
                  <a:rPr lang="en-US" altLang="zh-CN" sz="1800" b="0" i="0">
                    <a:solidFill>
                      <a:srgbClr val="003760"/>
                    </a:solidFill>
                    <a:latin typeface="Times New Roman" pitchFamily="34" charset="0"/>
                    <a:ea typeface="微软雅黑" pitchFamily="34" charset="-122"/>
                    <a:cs typeface="Times New Roman" pitchFamily="34" charset="-120"/>
                  </a:rPr>
                  <a:t>等差数列的性质可知</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𝑏</m:t>
                        </m:r>
                      </m:e>
                      <m:sub>
                        <m:r>
                          <a:rPr lang="en-US" altLang="zh-CN" sz="1800" b="0" i="0">
                            <a:solidFill>
                              <a:srgbClr val="003760"/>
                            </a:solidFill>
                            <a:latin typeface="Cambria Math" pitchFamily="34" charset="0"/>
                            <a:ea typeface="Cambria Math" pitchFamily="34" charset="-122"/>
                            <a:cs typeface="Cambria Math" pitchFamily="34" charset="-120"/>
                          </a:rPr>
                          <m:t>2</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𝑏</m:t>
                        </m:r>
                      </m:e>
                      <m:sub>
                        <m:r>
                          <a:rPr lang="en-US" altLang="zh-CN" sz="1800" b="0" i="0">
                            <a:solidFill>
                              <a:srgbClr val="003760"/>
                            </a:solidFill>
                            <a:latin typeface="Cambria Math" pitchFamily="34" charset="0"/>
                            <a:ea typeface="Cambria Math" pitchFamily="34" charset="-122"/>
                            <a:cs typeface="Cambria Math" pitchFamily="34" charset="-120"/>
                          </a:rPr>
                          <m:t>5</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𝑏</m:t>
                        </m:r>
                      </m:e>
                      <m:sub>
                        <m:r>
                          <a:rPr lang="en-US" altLang="zh-CN" sz="1800" b="0" i="0">
                            <a:solidFill>
                              <a:srgbClr val="003760"/>
                            </a:solidFill>
                            <a:latin typeface="Cambria Math" pitchFamily="34" charset="0"/>
                            <a:ea typeface="Cambria Math" pitchFamily="34" charset="-122"/>
                            <a:cs typeface="Cambria Math" pitchFamily="34" charset="-120"/>
                          </a:rPr>
                          <m:t>8</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仍是等差数列，</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且</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𝑏</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=8</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𝑏</m:t>
                        </m:r>
                      </m:e>
                      <m:sub>
                        <m:r>
                          <a:rPr lang="en-US" altLang="zh-CN" sz="1800" b="0" i="0">
                            <a:solidFill>
                              <a:srgbClr val="003760"/>
                            </a:solidFill>
                            <a:latin typeface="Cambria Math" pitchFamily="34" charset="0"/>
                            <a:ea typeface="Cambria Math" pitchFamily="34" charset="-122"/>
                            <a:cs typeface="Cambria Math" pitchFamily="34" charset="-120"/>
                          </a:rPr>
                          <m:t>5</m:t>
                        </m:r>
                      </m:sub>
                    </m:sSub>
                    <m:r>
                      <a:rPr lang="en-US" altLang="zh-CN" sz="1800" b="0" i="0" smtClean="0">
                        <a:solidFill>
                          <a:srgbClr val="003760"/>
                        </a:solidFill>
                        <a:latin typeface="Cambria Math" pitchFamily="34" charset="0"/>
                        <a:ea typeface="Cambria Math" pitchFamily="34" charset="-122"/>
                        <a:cs typeface="Cambria Math" pitchFamily="34" charset="-120"/>
                      </a:rPr>
                      <m:t>=23</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公差</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′=23−8=15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1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新数列的通项公式为</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𝑐</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=8+15(</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−1)=15</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4" name="QB_7_AS.145_1#c703b01ca?vaa=1&amp;vcp=1&amp;vop=1&amp;pid=d4a437fcb&amp;color=36,64,97&amp;vtp=1&amp;bbb=1"/>
              <p:cNvSpPr>
                <a:spLocks noRot="1" noChangeAspect="1" noMove="1" noResize="1" noEditPoints="1" noAdjustHandles="1" noChangeArrowheads="1" noChangeShapeType="1" noTextEdit="1"/>
              </p:cNvSpPr>
              <p:nvPr/>
            </p:nvSpPr>
            <p:spPr>
              <a:xfrm>
                <a:off x="539496" y="2029161"/>
                <a:ext cx="11109960" cy="3729355"/>
              </a:xfrm>
              <a:prstGeom prst="rect">
                <a:avLst/>
              </a:prstGeom>
              <a:blipFill>
                <a:blip r:embed="rId5"/>
                <a:stretch>
                  <a:fillRect l="-1317" b="-375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Effect transition="in" filter="fade">
                                      <p:cBhvr>
                                        <p:cTn id="37" dur="500"/>
                                        <p:tgtEl>
                                          <p:spTgt spid="4">
                                            <p:txEl>
                                              <p:pRg st="5" end="5"/>
                                            </p:txEl>
                                          </p:spTgt>
                                        </p:tgtEl>
                                      </p:cBhvr>
                                    </p:animEffect>
                                    <p:anim calcmode="lin" valueType="num">
                                      <p:cBhvr>
                                        <p:cTn id="38"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4">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animEffect transition="in" filter="fade">
                                      <p:cBhvr>
                                        <p:cTn id="42" dur="500"/>
                                        <p:tgtEl>
                                          <p:spTgt spid="4">
                                            <p:txEl>
                                              <p:pRg st="6" end="6"/>
                                            </p:txEl>
                                          </p:spTgt>
                                        </p:tgtEl>
                                      </p:cBhvr>
                                    </p:animEffect>
                                    <p:anim calcmode="lin" valueType="num">
                                      <p:cBhvr>
                                        <p:cTn id="4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4">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
                                            <p:txEl>
                                              <p:pRg st="7" end="7"/>
                                            </p:txEl>
                                          </p:spTgt>
                                        </p:tgtEl>
                                        <p:attrNameLst>
                                          <p:attrName>style.visibility</p:attrName>
                                        </p:attrNameLst>
                                      </p:cBhvr>
                                      <p:to>
                                        <p:strVal val="visible"/>
                                      </p:to>
                                    </p:set>
                                    <p:animEffect transition="in" filter="fade">
                                      <p:cBhvr>
                                        <p:cTn id="47" dur="500"/>
                                        <p:tgtEl>
                                          <p:spTgt spid="4">
                                            <p:txEl>
                                              <p:pRg st="7" end="7"/>
                                            </p:txEl>
                                          </p:spTgt>
                                        </p:tgtEl>
                                      </p:cBhvr>
                                    </p:animEffect>
                                    <p:anim calcmode="lin" valueType="num">
                                      <p:cBhvr>
                                        <p:cTn id="48"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4">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
                                            <p:txEl>
                                              <p:pRg st="8" end="8"/>
                                            </p:txEl>
                                          </p:spTgt>
                                        </p:tgtEl>
                                        <p:attrNameLst>
                                          <p:attrName>style.visibility</p:attrName>
                                        </p:attrNameLst>
                                      </p:cBhvr>
                                      <p:to>
                                        <p:strVal val="visible"/>
                                      </p:to>
                                    </p:set>
                                    <p:animEffect transition="in" filter="fade">
                                      <p:cBhvr>
                                        <p:cTn id="52" dur="500"/>
                                        <p:tgtEl>
                                          <p:spTgt spid="4">
                                            <p:txEl>
                                              <p:pRg st="8" end="8"/>
                                            </p:txEl>
                                          </p:spTgt>
                                        </p:tgtEl>
                                      </p:cBhvr>
                                    </p:animEffect>
                                    <p:anim calcmode="lin" valueType="num">
                                      <p:cBhvr>
                                        <p:cTn id="53"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4">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3">
                                            <p:bg/>
                                          </p:spTgt>
                                        </p:tgtEl>
                                        <p:attrNameLst>
                                          <p:attrName>style.visibility</p:attrName>
                                        </p:attrNameLst>
                                      </p:cBhvr>
                                      <p:to>
                                        <p:strVal val="visible"/>
                                      </p:to>
                                    </p:set>
                                    <p:animEffect transition="in" filter="fade">
                                      <p:cBhvr>
                                        <p:cTn id="59" dur="500"/>
                                        <p:tgtEl>
                                          <p:spTgt spid="3">
                                            <p:bg/>
                                          </p:spTgt>
                                        </p:tgtEl>
                                      </p:cBhvr>
                                    </p:animEffect>
                                    <p:anim calcmode="lin" valueType="num">
                                      <p:cBhvr>
                                        <p:cTn id="60" dur="500" fill="hold"/>
                                        <p:tgtEl>
                                          <p:spTgt spid="3">
                                            <p:bg/>
                                          </p:spTgt>
                                        </p:tgtEl>
                                        <p:attrNameLst>
                                          <p:attrName>ppt_x</p:attrName>
                                        </p:attrNameLst>
                                      </p:cBhvr>
                                      <p:tavLst>
                                        <p:tav tm="0">
                                          <p:val>
                                            <p:strVal val="#ppt_x"/>
                                          </p:val>
                                        </p:tav>
                                        <p:tav tm="100000">
                                          <p:val>
                                            <p:strVal val="#ppt_x"/>
                                          </p:val>
                                        </p:tav>
                                      </p:tavLst>
                                    </p:anim>
                                    <p:anim calcmode="lin" valueType="num">
                                      <p:cBhvr>
                                        <p:cTn id="61" dur="500" fill="hold"/>
                                        <p:tgtEl>
                                          <p:spTgt spid="3">
                                            <p:bg/>
                                          </p:spTgt>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3">
                                            <p:txEl>
                                              <p:pRg st="0" end="0"/>
                                            </p:txEl>
                                          </p:spTgt>
                                        </p:tgtEl>
                                        <p:attrNameLst>
                                          <p:attrName>style.visibility</p:attrName>
                                        </p:attrNameLst>
                                      </p:cBhvr>
                                      <p:to>
                                        <p:strVal val="visible"/>
                                      </p:to>
                                    </p:set>
                                    <p:animEffect transition="in" filter="fade">
                                      <p:cBhvr>
                                        <p:cTn id="64" dur="500"/>
                                        <p:tgtEl>
                                          <p:spTgt spid="3">
                                            <p:txEl>
                                              <p:pRg st="0" end="0"/>
                                            </p:txEl>
                                          </p:spTgt>
                                        </p:tgtEl>
                                      </p:cBhvr>
                                    </p:animEffect>
                                    <p:anim calcmode="lin" valueType="num">
                                      <p:cBhvr>
                                        <p:cTn id="6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6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Slide 47&amp;si=47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148_1#435b80e7b?vcp=1&amp;vop=1&amp;pid=d4a437fcb&amp;color=36,64,97&amp;vtp=1&amp;bt=1&amp;bbb=1"/>
              <p:cNvSpPr/>
              <p:nvPr/>
            </p:nvSpPr>
            <p:spPr>
              <a:xfrm>
                <a:off x="539496" y="1298593"/>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8-3</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已知无穷等差数列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的首项</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=3</m:t>
                    </m:r>
                  </m:oMath>
                </a14:m>
                <a:r>
                  <a:rPr lang="en-US" altLang="zh-CN" sz="1800" b="0" i="0" dirty="0">
                    <a:solidFill>
                      <a:srgbClr val="244061"/>
                    </a:solidFill>
                    <a:latin typeface="Times New Roman" pitchFamily="34" charset="0"/>
                    <a:ea typeface="微软雅黑" pitchFamily="34" charset="-122"/>
                    <a:cs typeface="Times New Roman" pitchFamily="34" charset="-120"/>
                  </a:rPr>
                  <a:t>，公差</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𝑑</m:t>
                    </m:r>
                    <m:r>
                      <a:rPr lang="en-US" altLang="zh-CN" sz="1800" b="0" i="0">
                        <a:solidFill>
                          <a:srgbClr val="244061"/>
                        </a:solidFill>
                        <a:latin typeface="Cambria Math" pitchFamily="34" charset="0"/>
                        <a:ea typeface="Cambria Math" pitchFamily="34" charset="-122"/>
                        <a:cs typeface="Cambria Math" pitchFamily="34" charset="-120"/>
                      </a:rPr>
                      <m:t>=−5</m:t>
                    </m:r>
                  </m:oMath>
                </a14:m>
                <a:r>
                  <a:rPr lang="en-US" altLang="zh-CN" sz="1800" b="0" i="0" dirty="0">
                    <a:solidFill>
                      <a:srgbClr val="244061"/>
                    </a:solidFill>
                    <a:latin typeface="Times New Roman" pitchFamily="34" charset="0"/>
                    <a:ea typeface="微软雅黑" pitchFamily="34" charset="-122"/>
                    <a:cs typeface="Times New Roman" pitchFamily="34" charset="-120"/>
                  </a:rPr>
                  <a:t>，依次取出的序号为被4除余3的项组成数列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𝑏</m:t>
                        </m:r>
                      </m:e>
                      <m:sub>
                        <m:r>
                          <a:rPr lang="en-US" altLang="zh-CN" sz="1800" b="0" i="0">
                            <a:solidFill>
                              <a:srgbClr val="244061"/>
                            </a:solidFill>
                            <a:latin typeface="Cambria Math" pitchFamily="34" charset="0"/>
                            <a:ea typeface="Cambria Math" pitchFamily="34" charset="-122"/>
                            <a:cs typeface="Cambria Math" pitchFamily="34" charset="-120"/>
                          </a:rPr>
                          <m:t>𝑘</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7_BD.148_1#435b80e7b?vcp=1&amp;vop=1&amp;pid=d4a437fcb&amp;color=36,64,97&amp;vtp=1&amp;bt=1&amp;bbb=1"/>
              <p:cNvSpPr>
                <a:spLocks noRot="1" noChangeAspect="1" noMove="1" noResize="1" noEditPoints="1" noAdjustHandles="1" noChangeArrowheads="1" noChangeShapeType="1" noTextEdit="1"/>
              </p:cNvSpPr>
              <p:nvPr/>
            </p:nvSpPr>
            <p:spPr>
              <a:xfrm>
                <a:off x="539496" y="1298593"/>
                <a:ext cx="11109960" cy="360680"/>
              </a:xfrm>
              <a:prstGeom prst="rect">
                <a:avLst/>
              </a:prstGeom>
              <a:blipFill>
                <a:blip r:embed="rId3"/>
                <a:stretch>
                  <a:fillRect l="-1317"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8_BD.149_1#ef05a3dc6?vcp=1&amp;vop=1&amp;pid=435b80e7b&amp;color=36,64,97&amp;vtp=1&amp;bbb=1"/>
              <p:cNvSpPr/>
              <p:nvPr/>
            </p:nvSpPr>
            <p:spPr>
              <a:xfrm>
                <a:off x="539496" y="1701500"/>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求</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𝑏</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和</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𝑏</m:t>
                        </m:r>
                      </m:e>
                      <m:sub>
                        <m:r>
                          <a:rPr lang="en-US" altLang="zh-CN" sz="1800" b="0" i="0">
                            <a:solidFill>
                              <a:srgbClr val="244061"/>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8_BD.149_1#ef05a3dc6?vcp=1&amp;vop=1&amp;pid=435b80e7b&amp;color=36,64,97&amp;vtp=1&amp;bbb=1"/>
              <p:cNvSpPr>
                <a:spLocks noRot="1" noChangeAspect="1" noMove="1" noResize="1" noEditPoints="1" noAdjustHandles="1" noChangeArrowheads="1" noChangeShapeType="1" noTextEdit="1"/>
              </p:cNvSpPr>
              <p:nvPr/>
            </p:nvSpPr>
            <p:spPr>
              <a:xfrm>
                <a:off x="539496" y="1701500"/>
                <a:ext cx="11109960" cy="363665"/>
              </a:xfrm>
              <a:prstGeom prst="rect">
                <a:avLst/>
              </a:prstGeom>
              <a:blipFill>
                <a:blip r:embed="rId4"/>
                <a:stretch>
                  <a:fillRect l="-1317"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8_AN.150_1#ef05a3dc6?vcp=1&amp;vop=1&amp;pid=435b80e7b&amp;color=36,64,97&amp;vtp=1&amp;bbb=1&amp;hb=1"/>
              <p:cNvSpPr/>
              <p:nvPr/>
            </p:nvSpPr>
            <p:spPr>
              <a:xfrm>
                <a:off x="539496" y="2074817"/>
                <a:ext cx="11109960" cy="16114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【解】因为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=3</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−1)×(−5)=8−5</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因</a:t>
                </a:r>
                <a:r>
                  <a:rPr lang="en-US" altLang="zh-CN" sz="1800" b="0" i="0">
                    <a:solidFill>
                      <a:srgbClr val="6565FF"/>
                    </a:solidFill>
                    <a:latin typeface="Times New Roman" pitchFamily="34" charset="0"/>
                    <a:ea typeface="微软雅黑" pitchFamily="34" charset="-122"/>
                    <a:cs typeface="Times New Roman" pitchFamily="34" charset="-120"/>
                  </a:rPr>
                  <a:t>为数列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中序号能被4除余3的项依次是第3项，第7项，第11项，</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𝑘</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的首项</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3</m:t>
                        </m:r>
                      </m:sub>
                    </m:sSub>
                    <m:r>
                      <a:rPr lang="en-US" altLang="zh-CN" sz="1800" b="0" i="0">
                        <a:solidFill>
                          <a:srgbClr val="6565FF"/>
                        </a:solidFill>
                        <a:latin typeface="Cambria Math" pitchFamily="34" charset="0"/>
                        <a:ea typeface="Cambria Math" pitchFamily="34" charset="-122"/>
                        <a:cs typeface="Cambria Math" pitchFamily="34" charset="-120"/>
                      </a:rPr>
                      <m:t>=−7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a:t>
                </a:r>
              </a:p>
              <a:p>
                <a:pPr latinLnBrk="1">
                  <a:lnSpc>
                    <a:spcPts val="3100"/>
                  </a:lnSpc>
                </a:pPr>
                <a14:m>
                  <m:oMath xmlns:m="http://schemas.openxmlformats.org/officeDocument/2006/math">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𝑏</m:t>
                        </m:r>
                      </m:e>
                      <m:sub>
                        <m:r>
                          <a:rPr lang="en-US" altLang="zh-CN" b="0" i="0">
                            <a:solidFill>
                              <a:srgbClr val="6565FF"/>
                            </a:solidFill>
                            <a:latin typeface="Cambria Math" pitchFamily="34" charset="0"/>
                            <a:ea typeface="Cambria Math" pitchFamily="34" charset="-122"/>
                            <a:cs typeface="Cambria Math" pitchFamily="34" charset="-120"/>
                          </a:rPr>
                          <m:t>2</m:t>
                        </m:r>
                      </m:sub>
                    </m:sSub>
                    <m:r>
                      <a:rPr lang="en-US" altLang="zh-CN" b="0" i="0">
                        <a:solidFill>
                          <a:srgbClr val="6565FF"/>
                        </a:solidFill>
                        <a:latin typeface="Cambria Math" pitchFamily="34" charset="0"/>
                        <a:ea typeface="Cambria Math" pitchFamily="34" charset="-122"/>
                        <a:cs typeface="Cambria Math" pitchFamily="34" charset="-120"/>
                      </a:rPr>
                      <m:t>=</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7</m:t>
                        </m:r>
                      </m:sub>
                    </m:sSub>
                    <m:r>
                      <a:rPr lang="en-US" altLang="zh-CN" b="0" i="0">
                        <a:solidFill>
                          <a:srgbClr val="6565FF"/>
                        </a:solidFill>
                        <a:latin typeface="Cambria Math" pitchFamily="34" charset="0"/>
                        <a:ea typeface="Cambria Math" pitchFamily="34" charset="-122"/>
                        <a:cs typeface="Cambria Math" pitchFamily="34" charset="-120"/>
                      </a:rPr>
                      <m:t>=−27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4" name="QO_8_AN.150_1#ef05a3dc6?vcp=1&amp;vop=1&amp;pid=435b80e7b&amp;color=36,64,97&amp;vtp=1&amp;bbb=1&amp;hb=1"/>
              <p:cNvSpPr>
                <a:spLocks noRot="1" noChangeAspect="1" noMove="1" noResize="1" noEditPoints="1" noAdjustHandles="1" noChangeArrowheads="1" noChangeShapeType="1" noTextEdit="1"/>
              </p:cNvSpPr>
              <p:nvPr/>
            </p:nvSpPr>
            <p:spPr>
              <a:xfrm>
                <a:off x="539496" y="2074817"/>
                <a:ext cx="11109960" cy="1611440"/>
              </a:xfrm>
              <a:prstGeom prst="rect">
                <a:avLst/>
              </a:prstGeom>
              <a:blipFill>
                <a:blip r:embed="rId5"/>
                <a:stretch>
                  <a:fillRect l="-1317" b="-867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8_BD.151_1#b18cbd15a?vcp=1&amp;vop=1&amp;pid=435b80e7b&amp;color=36,64,97&amp;vtp=1&amp;bbb=1"/>
              <p:cNvSpPr/>
              <p:nvPr/>
            </p:nvSpPr>
            <p:spPr>
              <a:xfrm>
                <a:off x="539496" y="3729690"/>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求</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𝑏</m:t>
                        </m:r>
                      </m:e>
                      <m:sub>
                        <m:r>
                          <a:rPr lang="en-US" altLang="zh-CN" sz="1800" b="0" i="0">
                            <a:solidFill>
                              <a:srgbClr val="244061"/>
                            </a:solidFill>
                            <a:latin typeface="Cambria Math" pitchFamily="34" charset="0"/>
                            <a:ea typeface="Cambria Math" pitchFamily="34" charset="-122"/>
                            <a:cs typeface="Cambria Math" pitchFamily="34" charset="-120"/>
                          </a:rPr>
                          <m:t>𝑘</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的通项公式.</a:t>
                </a:r>
                <a:endParaRPr lang="en-US" altLang="zh-CN" sz="1800" dirty="0"/>
              </a:p>
            </p:txBody>
          </p:sp>
        </mc:Choice>
        <mc:Fallback xmlns="">
          <p:sp>
            <p:nvSpPr>
              <p:cNvPr id="5" name="QO_8_BD.151_1#b18cbd15a?vcp=1&amp;vop=1&amp;pid=435b80e7b&amp;color=36,64,97&amp;vtp=1&amp;bbb=1"/>
              <p:cNvSpPr>
                <a:spLocks noRot="1" noChangeAspect="1" noMove="1" noResize="1" noEditPoints="1" noAdjustHandles="1" noChangeArrowheads="1" noChangeShapeType="1" noTextEdit="1"/>
              </p:cNvSpPr>
              <p:nvPr/>
            </p:nvSpPr>
            <p:spPr>
              <a:xfrm>
                <a:off x="539496" y="3729690"/>
                <a:ext cx="11109960" cy="363665"/>
              </a:xfrm>
              <a:prstGeom prst="rect">
                <a:avLst/>
              </a:prstGeom>
              <a:blipFill>
                <a:blip r:embed="rId6"/>
                <a:stretch>
                  <a:fillRect l="-1317"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8_AN.152_1#b18cbd15a?vcp=1&amp;vop=1&amp;pid=435b80e7b&amp;color=36,64,97&amp;vtp=1&amp;bbb=1"/>
              <p:cNvSpPr/>
              <p:nvPr/>
            </p:nvSpPr>
            <p:spPr>
              <a:xfrm>
                <a:off x="539496" y="4103007"/>
                <a:ext cx="11109960" cy="1606995"/>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【解】设</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中的第</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𝑚</m:t>
                    </m:r>
                  </m:oMath>
                </a14:m>
                <a:r>
                  <a:rPr lang="en-US" altLang="zh-CN" sz="1800" b="0" i="0" dirty="0">
                    <a:solidFill>
                      <a:srgbClr val="6565FF"/>
                    </a:solidFill>
                    <a:latin typeface="Times New Roman" pitchFamily="34" charset="0"/>
                    <a:ea typeface="微软雅黑" pitchFamily="34" charset="-122"/>
                    <a:cs typeface="Times New Roman" pitchFamily="34" charset="-120"/>
                  </a:rPr>
                  <a:t>项是</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𝑘</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的第</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𝑘</m:t>
                    </m:r>
                  </m:oMath>
                </a14:m>
                <a:r>
                  <a:rPr lang="en-US" altLang="zh-CN" sz="1800" b="0" i="0" dirty="0">
                    <a:solidFill>
                      <a:srgbClr val="6565FF"/>
                    </a:solidFill>
                    <a:latin typeface="Times New Roman" pitchFamily="34" charset="0"/>
                    <a:ea typeface="微软雅黑" pitchFamily="34" charset="-122"/>
                    <a:cs typeface="Times New Roman" pitchFamily="34" charset="-120"/>
                  </a:rPr>
                  <a:t>项，即</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𝑘</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𝑚</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𝑚</m:t>
                    </m:r>
                    <m:r>
                      <a:rPr lang="en-US" altLang="zh-CN" sz="1800" b="0" i="0">
                        <a:solidFill>
                          <a:srgbClr val="6565FF"/>
                        </a:solidFill>
                        <a:latin typeface="Cambria Math" pitchFamily="34" charset="0"/>
                        <a:ea typeface="Cambria Math" pitchFamily="34" charset="-122"/>
                        <a:cs typeface="Cambria Math" pitchFamily="34" charset="-120"/>
                      </a:rPr>
                      <m:t>=3+4(</m:t>
                    </m:r>
                    <m:r>
                      <a:rPr lang="en-US" altLang="zh-CN" sz="1800" b="0" i="0">
                        <a:solidFill>
                          <a:srgbClr val="6565FF"/>
                        </a:solidFill>
                        <a:latin typeface="Cambria Math" pitchFamily="34" charset="0"/>
                        <a:ea typeface="Cambria Math" pitchFamily="34" charset="-122"/>
                        <a:cs typeface="Cambria Math" pitchFamily="34" charset="-120"/>
                      </a:rPr>
                      <m:t>𝑘</m:t>
                    </m:r>
                    <m:r>
                      <a:rPr lang="en-US" altLang="zh-CN" sz="1800" b="0" i="0">
                        <a:solidFill>
                          <a:srgbClr val="6565FF"/>
                        </a:solidFill>
                        <a:latin typeface="Cambria Math" pitchFamily="34" charset="0"/>
                        <a:ea typeface="Cambria Math" pitchFamily="34" charset="-122"/>
                        <a:cs typeface="Cambria Math" pitchFamily="34" charset="-120"/>
                      </a:rPr>
                      <m:t>−1)=4</m:t>
                    </m:r>
                    <m:r>
                      <a:rPr lang="en-US" altLang="zh-CN" sz="1800" b="0" i="0">
                        <a:solidFill>
                          <a:srgbClr val="6565FF"/>
                        </a:solidFill>
                        <a:latin typeface="Cambria Math" pitchFamily="34" charset="0"/>
                        <a:ea typeface="Cambria Math" pitchFamily="34" charset="-122"/>
                        <a:cs typeface="Cambria Math" pitchFamily="34" charset="-120"/>
                      </a:rPr>
                      <m:t>𝑘</m:t>
                    </m:r>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𝑘</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6565FF"/>
                            </a:solidFill>
                            <a:latin typeface="Cambria Math" pitchFamily="34" charset="0"/>
                            <a:ea typeface="Cambria Math" pitchFamily="34" charset="-122"/>
                            <a:cs typeface="Cambria Math" pitchFamily="34" charset="-120"/>
                          </a:rPr>
                          <m:t>𝐍</m:t>
                        </m:r>
                      </m:e>
                      <m:sub>
                        <m:r>
                          <a:rPr lang="en-US" altLang="zh-CN" sz="1800" b="0" i="0">
                            <a:solidFill>
                              <a:srgbClr val="6565FF"/>
                            </a:solidFill>
                            <a:latin typeface="Cambria Math" pitchFamily="34" charset="0"/>
                            <a:ea typeface="Cambria Math" pitchFamily="34" charset="-122"/>
                            <a:cs typeface="Cambria Math" pitchFamily="34" charset="-120"/>
                          </a:rPr>
                          <m:t>+</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𝑘</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𝑚</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4</m:t>
                        </m:r>
                        <m:r>
                          <a:rPr lang="en-US" altLang="zh-CN" sz="1800" b="0" i="0">
                            <a:solidFill>
                              <a:srgbClr val="6565FF"/>
                            </a:solidFill>
                            <a:latin typeface="Cambria Math" pitchFamily="34" charset="0"/>
                            <a:ea typeface="Cambria Math" pitchFamily="34" charset="-122"/>
                            <a:cs typeface="Cambria Math" pitchFamily="34" charset="-120"/>
                          </a:rPr>
                          <m:t>𝑘</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=8−5(4</m:t>
                    </m:r>
                    <m:r>
                      <a:rPr lang="en-US" altLang="zh-CN" sz="1800" b="0" i="0">
                        <a:solidFill>
                          <a:srgbClr val="6565FF"/>
                        </a:solidFill>
                        <a:latin typeface="Cambria Math" pitchFamily="34" charset="0"/>
                        <a:ea typeface="Cambria Math" pitchFamily="34" charset="-122"/>
                        <a:cs typeface="Cambria Math" pitchFamily="34" charset="-120"/>
                      </a:rPr>
                      <m:t>𝑘</m:t>
                    </m:r>
                    <m:r>
                      <a:rPr lang="en-US" altLang="zh-CN" sz="1800" b="0" i="0">
                        <a:solidFill>
                          <a:srgbClr val="6565FF"/>
                        </a:solidFill>
                        <a:latin typeface="Cambria Math" pitchFamily="34" charset="0"/>
                        <a:ea typeface="Cambria Math" pitchFamily="34" charset="-122"/>
                        <a:cs typeface="Cambria Math" pitchFamily="34" charset="-120"/>
                      </a:rPr>
                      <m:t>−1)=13−20</m:t>
                    </m:r>
                    <m:r>
                      <a:rPr lang="en-US" altLang="zh-CN" sz="1800" b="0" i="0">
                        <a:solidFill>
                          <a:srgbClr val="6565FF"/>
                        </a:solidFill>
                        <a:latin typeface="Cambria Math" pitchFamily="34" charset="0"/>
                        <a:ea typeface="Cambria Math" pitchFamily="34" charset="-122"/>
                        <a:cs typeface="Cambria Math" pitchFamily="34" charset="-120"/>
                      </a:rPr>
                      <m:t>𝑘</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𝑘</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6565FF"/>
                            </a:solidFill>
                            <a:latin typeface="Cambria Math" pitchFamily="34" charset="0"/>
                            <a:ea typeface="Cambria Math" pitchFamily="34" charset="-122"/>
                            <a:cs typeface="Cambria Math" pitchFamily="34" charset="-120"/>
                          </a:rPr>
                          <m:t>𝐍</m:t>
                        </m:r>
                      </m:e>
                      <m:sub>
                        <m:r>
                          <a:rPr lang="en-US" altLang="zh-CN" sz="1800" b="0" i="0">
                            <a:solidFill>
                              <a:srgbClr val="6565FF"/>
                            </a:solidFill>
                            <a:latin typeface="Cambria Math" pitchFamily="34" charset="0"/>
                            <a:ea typeface="Cambria Math" pitchFamily="34" charset="-122"/>
                            <a:cs typeface="Cambria Math" pitchFamily="34" charset="-120"/>
                          </a:rPr>
                          <m:t>+</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𝑘</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是等差数列，其通项公式为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𝑘</m:t>
                        </m:r>
                      </m:sub>
                    </m:sSub>
                    <m:r>
                      <a:rPr lang="en-US" altLang="zh-CN" sz="1800" b="0" i="0">
                        <a:solidFill>
                          <a:srgbClr val="6565FF"/>
                        </a:solidFill>
                        <a:latin typeface="Cambria Math" pitchFamily="34" charset="0"/>
                        <a:ea typeface="Cambria Math" pitchFamily="34" charset="-122"/>
                        <a:cs typeface="Cambria Math" pitchFamily="34" charset="-120"/>
                      </a:rPr>
                      <m:t>=13−20</m:t>
                    </m:r>
                    <m:r>
                      <a:rPr lang="en-US" altLang="zh-CN" sz="1800" b="0" i="0">
                        <a:solidFill>
                          <a:srgbClr val="6565FF"/>
                        </a:solidFill>
                        <a:latin typeface="Cambria Math" pitchFamily="34" charset="0"/>
                        <a:ea typeface="Cambria Math" pitchFamily="34" charset="-122"/>
                        <a:cs typeface="Cambria Math" pitchFamily="34" charset="-120"/>
                      </a:rPr>
                      <m:t>𝑘</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𝑘</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6565FF"/>
                            </a:solidFill>
                            <a:latin typeface="Cambria Math" pitchFamily="34" charset="0"/>
                            <a:ea typeface="Cambria Math" pitchFamily="34" charset="-122"/>
                            <a:cs typeface="Cambria Math" pitchFamily="34" charset="-120"/>
                          </a:rPr>
                          <m:t>𝐍</m:t>
                        </m:r>
                      </m:e>
                      <m:sub>
                        <m:r>
                          <a:rPr lang="en-US" altLang="zh-CN" sz="1800" b="0" i="0">
                            <a:solidFill>
                              <a:srgbClr val="6565FF"/>
                            </a:solidFill>
                            <a:latin typeface="Cambria Math" pitchFamily="34" charset="0"/>
                            <a:ea typeface="Cambria Math" pitchFamily="34" charset="-122"/>
                            <a:cs typeface="Cambria Math" pitchFamily="34" charset="-120"/>
                          </a:rPr>
                          <m:t>+</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6" name="QO_8_AN.152_1#b18cbd15a?vcp=1&amp;vop=1&amp;pid=435b80e7b&amp;color=36,64,97&amp;vtp=1&amp;bbb=1"/>
              <p:cNvSpPr>
                <a:spLocks noRot="1" noChangeAspect="1" noMove="1" noResize="1" noEditPoints="1" noAdjustHandles="1" noChangeArrowheads="1" noChangeShapeType="1" noTextEdit="1"/>
              </p:cNvSpPr>
              <p:nvPr/>
            </p:nvSpPr>
            <p:spPr>
              <a:xfrm>
                <a:off x="539496" y="4103007"/>
                <a:ext cx="11109960" cy="1606995"/>
              </a:xfrm>
              <a:prstGeom prst="rect">
                <a:avLst/>
              </a:prstGeom>
              <a:blipFill>
                <a:blip r:embed="rId7"/>
                <a:stretch>
                  <a:fillRect l="-1317" b="-909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anim calcmode="lin" valueType="num">
                                      <p:cBhvr>
                                        <p:cTn id="35" dur="500" fill="hold"/>
                                        <p:tgtEl>
                                          <p:spTgt spid="6">
                                            <p:bg/>
                                          </p:spTgt>
                                        </p:tgtEl>
                                        <p:attrNameLst>
                                          <p:attrName>ppt_x</p:attrName>
                                        </p:attrNameLst>
                                      </p:cBhvr>
                                      <p:tavLst>
                                        <p:tav tm="0">
                                          <p:val>
                                            <p:strVal val="#ppt_x"/>
                                          </p:val>
                                        </p:tav>
                                        <p:tav tm="100000">
                                          <p:val>
                                            <p:strVal val="#ppt_x"/>
                                          </p:val>
                                        </p:tav>
                                      </p:tavLst>
                                    </p:anim>
                                    <p:anim calcmode="lin" valueType="num">
                                      <p:cBhvr>
                                        <p:cTn id="36" dur="500" fill="hold"/>
                                        <p:tgtEl>
                                          <p:spTgt spid="6">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Effect transition="in" filter="fade">
                                      <p:cBhvr>
                                        <p:cTn id="39" dur="500"/>
                                        <p:tgtEl>
                                          <p:spTgt spid="6">
                                            <p:txEl>
                                              <p:pRg st="0" end="0"/>
                                            </p:txEl>
                                          </p:spTgt>
                                        </p:tgtEl>
                                      </p:cBhvr>
                                    </p:animEffect>
                                    <p:anim calcmode="lin" valueType="num">
                                      <p:cBhvr>
                                        <p:cTn id="4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6">
                                            <p:txEl>
                                              <p:pRg st="0" end="0"/>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6">
                                            <p:txEl>
                                              <p:pRg st="1" end="1"/>
                                            </p:txEl>
                                          </p:spTgt>
                                        </p:tgtEl>
                                        <p:attrNameLst>
                                          <p:attrName>style.visibility</p:attrName>
                                        </p:attrNameLst>
                                      </p:cBhvr>
                                      <p:to>
                                        <p:strVal val="visible"/>
                                      </p:to>
                                    </p:set>
                                    <p:animEffect transition="in" filter="fade">
                                      <p:cBhvr>
                                        <p:cTn id="44" dur="500"/>
                                        <p:tgtEl>
                                          <p:spTgt spid="6">
                                            <p:txEl>
                                              <p:pRg st="1" end="1"/>
                                            </p:txEl>
                                          </p:spTgt>
                                        </p:tgtEl>
                                      </p:cBhvr>
                                    </p:animEffect>
                                    <p:anim calcmode="lin" valueType="num">
                                      <p:cBhvr>
                                        <p:cTn id="4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46" dur="500" fill="hold"/>
                                        <p:tgtEl>
                                          <p:spTgt spid="6">
                                            <p:txEl>
                                              <p:pRg st="1" end="1"/>
                                            </p:txEl>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6">
                                            <p:txEl>
                                              <p:pRg st="2" end="2"/>
                                            </p:txEl>
                                          </p:spTgt>
                                        </p:tgtEl>
                                        <p:attrNameLst>
                                          <p:attrName>style.visibility</p:attrName>
                                        </p:attrNameLst>
                                      </p:cBhvr>
                                      <p:to>
                                        <p:strVal val="visible"/>
                                      </p:to>
                                    </p:set>
                                    <p:animEffect transition="in" filter="fade">
                                      <p:cBhvr>
                                        <p:cTn id="49" dur="500"/>
                                        <p:tgtEl>
                                          <p:spTgt spid="6">
                                            <p:txEl>
                                              <p:pRg st="2" end="2"/>
                                            </p:txEl>
                                          </p:spTgt>
                                        </p:tgtEl>
                                      </p:cBhvr>
                                    </p:animEffect>
                                    <p:anim calcmode="lin" valueType="num">
                                      <p:cBhvr>
                                        <p:cTn id="50"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51" dur="500" fill="hold"/>
                                        <p:tgtEl>
                                          <p:spTgt spid="6">
                                            <p:txEl>
                                              <p:pRg st="2" end="2"/>
                                            </p:tx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6">
                                            <p:txEl>
                                              <p:pRg st="3" end="3"/>
                                            </p:txEl>
                                          </p:spTgt>
                                        </p:tgtEl>
                                        <p:attrNameLst>
                                          <p:attrName>style.visibility</p:attrName>
                                        </p:attrNameLst>
                                      </p:cBhvr>
                                      <p:to>
                                        <p:strVal val="visible"/>
                                      </p:to>
                                    </p:set>
                                    <p:animEffect transition="in" filter="fade">
                                      <p:cBhvr>
                                        <p:cTn id="54" dur="500"/>
                                        <p:tgtEl>
                                          <p:spTgt spid="6">
                                            <p:txEl>
                                              <p:pRg st="3" end="3"/>
                                            </p:txEl>
                                          </p:spTgt>
                                        </p:tgtEl>
                                      </p:cBhvr>
                                    </p:animEffect>
                                    <p:anim calcmode="lin" valueType="num">
                                      <p:cBhvr>
                                        <p:cTn id="5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56" dur="5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48&amp;si=48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8_BD.153_1#bd1f6ec8d?vcp=1&amp;vop=1&amp;pid=435b80e7b&amp;color=36,64,97&amp;vtp=1&amp;bt=1&amp;bbb=1"/>
              <p:cNvSpPr/>
              <p:nvPr/>
            </p:nvSpPr>
            <p:spPr>
              <a:xfrm>
                <a:off x="539496" y="2740360"/>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（3）</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𝑏</m:t>
                        </m:r>
                      </m:e>
                      <m:sub>
                        <m:r>
                          <a:rPr lang="en-US" altLang="zh-CN" sz="1800" b="0" i="0">
                            <a:solidFill>
                              <a:srgbClr val="244061"/>
                            </a:solidFill>
                            <a:latin typeface="Cambria Math" pitchFamily="34" charset="0"/>
                            <a:ea typeface="Cambria Math" pitchFamily="34" charset="-122"/>
                            <a:cs typeface="Cambria Math" pitchFamily="34" charset="-120"/>
                          </a:rPr>
                          <m:t>𝑘</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中的第110项是</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中的第几项？</a:t>
                </a:r>
                <a:endParaRPr lang="en-US" altLang="zh-CN" sz="1800" dirty="0"/>
              </a:p>
            </p:txBody>
          </p:sp>
        </mc:Choice>
        <mc:Fallback xmlns="">
          <p:sp>
            <p:nvSpPr>
              <p:cNvPr id="2" name="QO_8_BD.153_1#bd1f6ec8d?vcp=1&amp;vop=1&amp;pid=435b80e7b&amp;color=36,64,97&amp;vtp=1&amp;bt=1&amp;bbb=1"/>
              <p:cNvSpPr>
                <a:spLocks noRot="1" noChangeAspect="1" noMove="1" noResize="1" noEditPoints="1" noAdjustHandles="1" noChangeArrowheads="1" noChangeShapeType="1" noTextEdit="1"/>
              </p:cNvSpPr>
              <p:nvPr/>
            </p:nvSpPr>
            <p:spPr>
              <a:xfrm>
                <a:off x="539496" y="2740360"/>
                <a:ext cx="11109960" cy="363665"/>
              </a:xfrm>
              <a:prstGeom prst="rect">
                <a:avLst/>
              </a:prstGeom>
              <a:blipFill>
                <a:blip r:embed="rId3"/>
                <a:stretch>
                  <a:fillRect l="-1317"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8_AN.154_1#bd1f6ec8d?vcp=1&amp;vop=1&amp;pid=435b80e7b&amp;color=36,64,97&amp;vtp=1&amp;bbb=1"/>
              <p:cNvSpPr/>
              <p:nvPr/>
            </p:nvSpPr>
            <p:spPr>
              <a:xfrm>
                <a:off x="539496" y="3113994"/>
                <a:ext cx="11109960" cy="11923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【解】因为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110</m:t>
                        </m:r>
                      </m:sub>
                    </m:sSub>
                    <m:r>
                      <a:rPr lang="en-US" altLang="zh-CN" sz="1800" b="0" i="0">
                        <a:solidFill>
                          <a:srgbClr val="6565FF"/>
                        </a:solidFill>
                        <a:latin typeface="Cambria Math" pitchFamily="34" charset="0"/>
                        <a:ea typeface="Cambria Math" pitchFamily="34" charset="-122"/>
                        <a:cs typeface="Cambria Math" pitchFamily="34" charset="-120"/>
                      </a:rPr>
                      <m:t>=13−20×110=−2</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187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设</a:t>
                </a:r>
                <a:r>
                  <a:rPr lang="en-US" altLang="zh-CN" sz="1800" b="0" i="0">
                    <a:solidFill>
                      <a:srgbClr val="6565FF"/>
                    </a:solidFill>
                    <a:latin typeface="Times New Roman" pitchFamily="34" charset="0"/>
                    <a:ea typeface="微软雅黑" pitchFamily="34" charset="-122"/>
                    <a:cs typeface="Times New Roman" pitchFamily="34" charset="-120"/>
                  </a:rPr>
                  <a:t>它是</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中的第</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𝑚</m:t>
                    </m:r>
                  </m:oMath>
                </a14:m>
                <a:r>
                  <a:rPr lang="en-US" altLang="zh-CN" sz="1800" b="0" i="0" dirty="0">
                    <a:solidFill>
                      <a:srgbClr val="6565FF"/>
                    </a:solidFill>
                    <a:latin typeface="Times New Roman" pitchFamily="34" charset="0"/>
                    <a:ea typeface="微软雅黑" pitchFamily="34" charset="-122"/>
                    <a:cs typeface="Times New Roman" pitchFamily="34" charset="-120"/>
                  </a:rPr>
                  <a:t>项，则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187=8−5</m:t>
                    </m:r>
                    <m:r>
                      <a:rPr lang="en-US" altLang="zh-CN" sz="1800" b="0" i="0">
                        <a:solidFill>
                          <a:srgbClr val="6565FF"/>
                        </a:solidFill>
                        <a:latin typeface="Cambria Math" pitchFamily="34" charset="0"/>
                        <a:ea typeface="Cambria Math" pitchFamily="34" charset="-122"/>
                        <a:cs typeface="Cambria Math" pitchFamily="34" charset="-120"/>
                      </a:rPr>
                      <m:t>𝑚</m:t>
                    </m:r>
                  </m:oMath>
                </a14:m>
                <a:r>
                  <a:rPr lang="en-US" altLang="zh-CN" sz="1800" b="0" i="0" dirty="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𝑚</m:t>
                    </m:r>
                    <m:r>
                      <a:rPr lang="en-US" altLang="zh-CN" sz="1800" b="0" i="0">
                        <a:solidFill>
                          <a:srgbClr val="6565FF"/>
                        </a:solidFill>
                        <a:latin typeface="Cambria Math" pitchFamily="34" charset="0"/>
                        <a:ea typeface="Cambria Math" pitchFamily="34" charset="-122"/>
                        <a:cs typeface="Cambria Math" pitchFamily="34" charset="-120"/>
                      </a:rPr>
                      <m:t>=439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110</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是</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中的第439项.</a:t>
                </a:r>
                <a:endParaRPr lang="en-US" altLang="zh-CN" sz="1800" dirty="0"/>
              </a:p>
            </p:txBody>
          </p:sp>
        </mc:Choice>
        <mc:Fallback xmlns="">
          <p:sp>
            <p:nvSpPr>
              <p:cNvPr id="3" name="QO_8_AN.154_1#bd1f6ec8d?vcp=1&amp;vop=1&amp;pid=435b80e7b&amp;color=36,64,97&amp;vtp=1&amp;bbb=1"/>
              <p:cNvSpPr>
                <a:spLocks noRot="1" noChangeAspect="1" noMove="1" noResize="1" noEditPoints="1" noAdjustHandles="1" noChangeArrowheads="1" noChangeShapeType="1" noTextEdit="1"/>
              </p:cNvSpPr>
              <p:nvPr/>
            </p:nvSpPr>
            <p:spPr>
              <a:xfrm>
                <a:off x="539496" y="3113994"/>
                <a:ext cx="11109960" cy="1192340"/>
              </a:xfrm>
              <a:prstGeom prst="rect">
                <a:avLst/>
              </a:prstGeom>
              <a:blipFill>
                <a:blip r:embed="rId4"/>
                <a:stretch>
                  <a:fillRect l="-1317" b="-1179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Slide 49&amp;si=49checked= 1 &amp; amp; version = 1.0.5checked=1&amp;version=1.0.5">
    <p:spTree>
      <p:nvGrpSpPr>
        <p:cNvPr id="1" name=""/>
        <p:cNvGrpSpPr/>
        <p:nvPr/>
      </p:nvGrpSpPr>
      <p:grpSpPr>
        <a:xfrm>
          <a:off x="0" y="0"/>
          <a:ext cx="0" cy="0"/>
          <a:chOff x="0" y="0"/>
          <a:chExt cx="0" cy="0"/>
        </a:xfrm>
      </p:grpSpPr>
      <p:sp>
        <p:nvSpPr>
          <p:cNvPr id="2" name="C_6_BD#eb0f53384?vcp=1&amp;pid=f33fb768c&amp;color=101,101,255&amp;vtp=1&amp;bt=1&amp;bbb=1"/>
          <p:cNvSpPr/>
          <p:nvPr/>
        </p:nvSpPr>
        <p:spPr>
          <a:xfrm>
            <a:off x="539496" y="828000"/>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题型7</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构造等差数列求通项公式</a:t>
            </a:r>
            <a:endParaRPr lang="en-US" altLang="zh-CN" sz="2200" dirty="0"/>
          </a:p>
        </p:txBody>
      </p:sp>
      <mc:AlternateContent xmlns:mc="http://schemas.openxmlformats.org/markup-compatibility/2006" xmlns:a14="http://schemas.microsoft.com/office/drawing/2010/main">
        <mc:Choice Requires="a14">
          <p:sp>
            <p:nvSpPr>
              <p:cNvPr id="3" name="QO_7_BD.155_1#f3d14e0d3?vcp=1&amp;vop=1&amp;pid=eb0f53384&amp;color=36,64,97&amp;vtp=1&amp;bbb=1"/>
              <p:cNvSpPr/>
              <p:nvPr/>
            </p:nvSpPr>
            <p:spPr>
              <a:xfrm>
                <a:off x="539496" y="1272881"/>
                <a:ext cx="11109960" cy="444500"/>
              </a:xfrm>
              <a:prstGeom prst="rect">
                <a:avLst/>
              </a:prstGeom>
              <a:noFill/>
              <a:ln/>
            </p:spPr>
            <p:txBody>
              <a:bodyPr wrap="none" lIns="0" tIns="0" rIns="0" bIns="0" rtlCol="0" anchor="t"/>
              <a:lstStyle/>
              <a:p>
                <a:pPr algn="l" latinLnBrk="1">
                  <a:lnSpc>
                    <a:spcPts val="3500"/>
                  </a:lnSpc>
                </a:pPr>
                <a:r>
                  <a:rPr lang="en-US" altLang="zh-CN" sz="1800" b="1" i="0" dirty="0">
                    <a:solidFill>
                      <a:srgbClr val="244061"/>
                    </a:solidFill>
                    <a:latin typeface="Times New Roman" pitchFamily="34" charset="0"/>
                    <a:ea typeface="微软雅黑" pitchFamily="34" charset="-122"/>
                    <a:cs typeface="Times New Roman" pitchFamily="34" charset="-120"/>
                  </a:rPr>
                  <a:t>例9</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[天津静海区2025高二监测]</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满足</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=1</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num>
                      <m:den>
                        <m:r>
                          <a:rPr lang="en-US" altLang="zh-CN" sz="1800" b="0" i="0">
                            <a:solidFill>
                              <a:srgbClr val="244061"/>
                            </a:solidFill>
                            <a:latin typeface="Cambria Math" pitchFamily="34" charset="0"/>
                            <a:ea typeface="Cambria Math" pitchFamily="34" charset="-122"/>
                            <a:cs typeface="Cambria Math" pitchFamily="34" charset="-120"/>
                          </a:rPr>
                          <m:t>3</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+1</m:t>
                        </m:r>
                      </m:den>
                    </m:f>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244061"/>
                            </a:solidFill>
                            <a:latin typeface="Cambria Math" pitchFamily="34" charset="0"/>
                            <a:ea typeface="Cambria Math" pitchFamily="34" charset="-122"/>
                            <a:cs typeface="Cambria Math" pitchFamily="34" charset="-120"/>
                          </a:rPr>
                          <m:t>𝐍</m:t>
                        </m:r>
                      </m:e>
                      <m:sub>
                        <m:r>
                          <a:rPr lang="en-US" altLang="zh-CN" sz="1800" b="0" i="0">
                            <a:solidFill>
                              <a:srgbClr val="244061"/>
                            </a:solidFill>
                            <a:latin typeface="Cambria Math" pitchFamily="34" charset="0"/>
                            <a:ea typeface="Cambria Math" pitchFamily="34" charset="-122"/>
                            <a:cs typeface="Cambria Math" pitchFamily="34" charset="-120"/>
                          </a:rPr>
                          <m:t>+</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，求</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的通项公式.</a:t>
                </a:r>
                <a:endParaRPr lang="en-US" altLang="zh-CN" sz="1800" dirty="0"/>
              </a:p>
            </p:txBody>
          </p:sp>
        </mc:Choice>
        <mc:Fallback xmlns="">
          <p:sp>
            <p:nvSpPr>
              <p:cNvPr id="3" name="QO_7_BD.155_1#f3d14e0d3?vcp=1&amp;vop=1&amp;pid=eb0f53384&amp;color=36,64,97&amp;vtp=1&amp;bbb=1"/>
              <p:cNvSpPr>
                <a:spLocks noRot="1" noChangeAspect="1" noMove="1" noResize="1" noEditPoints="1" noAdjustHandles="1" noChangeArrowheads="1" noChangeShapeType="1" noTextEdit="1"/>
              </p:cNvSpPr>
              <p:nvPr/>
            </p:nvSpPr>
            <p:spPr>
              <a:xfrm>
                <a:off x="539496" y="1272881"/>
                <a:ext cx="11109960" cy="444500"/>
              </a:xfrm>
              <a:prstGeom prst="rect">
                <a:avLst/>
              </a:prstGeom>
              <a:blipFill>
                <a:blip r:embed="rId3"/>
                <a:stretch>
                  <a:fillRect l="-1317" t="-5479" b="-958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7_AN.156_1#f3d14e0d3?vcp=1&amp;vop=1&amp;pid=eb0f53384&amp;color=36,64,97&amp;vtp=1&amp;bbb=1&amp;hb=1"/>
              <p:cNvSpPr/>
              <p:nvPr/>
            </p:nvSpPr>
            <p:spPr>
              <a:xfrm>
                <a:off x="539496" y="1717381"/>
                <a:ext cx="11109960" cy="939800"/>
              </a:xfrm>
              <a:prstGeom prst="rect">
                <a:avLst/>
              </a:prstGeom>
              <a:noFill/>
              <a:ln/>
            </p:spPr>
            <p:txBody>
              <a:bodyPr wrap="none" lIns="0" tIns="0" rIns="0" bIns="0" rtlCol="0" anchor="t"/>
              <a:lstStyle/>
              <a:p>
                <a:pPr algn="l" latinLnBrk="1">
                  <a:lnSpc>
                    <a:spcPts val="3700"/>
                  </a:lnSpc>
                </a:pPr>
                <a:r>
                  <a:rPr lang="en-US" altLang="zh-CN" sz="1800" b="0" i="0" dirty="0">
                    <a:solidFill>
                      <a:srgbClr val="6565FF"/>
                    </a:solidFill>
                    <a:latin typeface="Times New Roman" pitchFamily="34" charset="0"/>
                    <a:ea typeface="微软雅黑" pitchFamily="34" charset="-122"/>
                    <a:cs typeface="Times New Roman" pitchFamily="34" charset="-120"/>
                  </a:rPr>
                  <a:t>【解】因为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num>
                      <m:den>
                        <m:r>
                          <a:rPr lang="en-US" altLang="zh-CN" sz="1800" b="0" i="0">
                            <a:solidFill>
                              <a:srgbClr val="6565FF"/>
                            </a:solidFill>
                            <a:latin typeface="Cambria Math" pitchFamily="34" charset="0"/>
                            <a:ea typeface="Cambria Math" pitchFamily="34" charset="-122"/>
                            <a:cs typeface="Cambria Math" pitchFamily="34" charset="-120"/>
                          </a:rPr>
                          <m:t>3</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+1</m:t>
                        </m:r>
                      </m:den>
                    </m:f>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6565FF"/>
                            </a:solidFill>
                            <a:latin typeface="Cambria Math" pitchFamily="34" charset="0"/>
                            <a:ea typeface="Cambria Math" pitchFamily="34" charset="-122"/>
                            <a:cs typeface="Cambria Math" pitchFamily="34" charset="-120"/>
                          </a:rPr>
                          <m:t>𝐍</m:t>
                        </m:r>
                      </m:e>
                      <m:sub>
                        <m:r>
                          <a:rPr lang="en-US" altLang="zh-CN" sz="1800" b="0" i="0">
                            <a:solidFill>
                              <a:srgbClr val="6565FF"/>
                            </a:solidFill>
                            <a:latin typeface="Cambria Math" pitchFamily="34" charset="0"/>
                            <a:ea typeface="Cambria Math" pitchFamily="34" charset="-122"/>
                            <a:cs typeface="Cambria Math" pitchFamily="34" charset="-120"/>
                          </a:rPr>
                          <m:t>+</m:t>
                        </m:r>
                      </m:sub>
                    </m:sSub>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+1</m:t>
                        </m:r>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den>
                    </m:f>
                    <m:r>
                      <a:rPr lang="en-US" altLang="zh-CN" sz="1800" b="0" i="0">
                        <a:solidFill>
                          <a:srgbClr val="6565FF"/>
                        </a:solidFill>
                        <a:latin typeface="Cambria Math" pitchFamily="34" charset="0"/>
                        <a:ea typeface="Cambria Math" pitchFamily="34" charset="-122"/>
                        <a:cs typeface="Cambria Math" pitchFamily="34" charset="-120"/>
                      </a:rPr>
                      <m:t>=3+</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den>
                    </m:f>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den>
                    </m:f>
                    <m:r>
                      <a:rPr lang="en-US" altLang="zh-CN" sz="1800" b="0" i="0">
                        <a:solidFill>
                          <a:srgbClr val="6565FF"/>
                        </a:solidFill>
                        <a:latin typeface="Cambria Math" pitchFamily="34" charset="0"/>
                        <a:ea typeface="Cambria Math" pitchFamily="34" charset="-122"/>
                        <a:cs typeface="Cambria Math" pitchFamily="34" charset="-120"/>
                      </a:rPr>
                      <m:t>=3</m:t>
                    </m:r>
                  </m:oMath>
                </a14:m>
                <a:r>
                  <a:rPr lang="en-US" altLang="zh-CN" sz="1800" b="0" i="0" dirty="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den>
                    </m:f>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den>
                    </m:f>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b="0" i="0" kern="0" spc="-99900">
                  <a:solidFill>
                    <a:srgbClr val="FFFFFF"/>
                  </a:solidFill>
                  <a:latin typeface="Times New Roman" pitchFamily="34" charset="0"/>
                  <a:ea typeface="微软雅黑" pitchFamily="34" charset="-122"/>
                  <a:cs typeface="Times New Roman" pitchFamily="34" charset="-120"/>
                </a:endParaRPr>
              </a:p>
              <a:p>
                <a:pPr latinLnBrk="1">
                  <a:lnSpc>
                    <a:spcPts val="3700"/>
                  </a:lnSpc>
                </a:pPr>
                <a:r>
                  <a:rPr lang="en-US" altLang="zh-CN" b="0" i="0">
                    <a:solidFill>
                      <a:srgbClr val="6565FF"/>
                    </a:solidFill>
                    <a:latin typeface="Times New Roman" pitchFamily="34" charset="0"/>
                    <a:ea typeface="微软雅黑" pitchFamily="34" charset="-122"/>
                    <a:cs typeface="Times New Roman" pitchFamily="34" charset="-120"/>
                  </a:rPr>
                  <a:t>是以</a:t>
                </a:r>
                <a:r>
                  <a:rPr lang="en-US" altLang="zh-CN" b="0" i="0" dirty="0">
                    <a:solidFill>
                      <a:srgbClr val="6565FF"/>
                    </a:solidFill>
                    <a:latin typeface="Times New Roman" pitchFamily="34" charset="0"/>
                    <a:ea typeface="微软雅黑" pitchFamily="34" charset="-122"/>
                    <a:cs typeface="Times New Roman" pitchFamily="34" charset="-120"/>
                  </a:rPr>
                  <a:t>1为首项，3为公差的等差数列，所以</a:t>
                </a:r>
                <a14:m>
                  <m:oMath xmlns:m="http://schemas.openxmlformats.org/officeDocument/2006/math">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𝑛</m:t>
                            </m:r>
                          </m:sub>
                        </m:sSub>
                      </m:den>
                    </m:f>
                    <m:r>
                      <a:rPr lang="en-US" altLang="zh-CN" b="0" i="0">
                        <a:solidFill>
                          <a:srgbClr val="6565FF"/>
                        </a:solidFill>
                        <a:latin typeface="Cambria Math" pitchFamily="34" charset="0"/>
                        <a:ea typeface="Cambria Math" pitchFamily="34" charset="-122"/>
                        <a:cs typeface="Cambria Math" pitchFamily="34" charset="-120"/>
                      </a:rPr>
                      <m:t>=1+3(</m:t>
                    </m:r>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−1)=3</m:t>
                    </m:r>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−2</m:t>
                    </m:r>
                  </m:oMath>
                </a14:m>
                <a:r>
                  <a:rPr lang="en-US" altLang="zh-CN" b="0" i="0" dirty="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𝑛</m:t>
                        </m:r>
                      </m:sub>
                    </m:sSub>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r>
                          <a:rPr lang="en-US" altLang="zh-CN" b="0" i="0">
                            <a:solidFill>
                              <a:srgbClr val="6565FF"/>
                            </a:solidFill>
                            <a:latin typeface="Cambria Math" pitchFamily="34" charset="0"/>
                            <a:ea typeface="Cambria Math" pitchFamily="34" charset="-122"/>
                            <a:cs typeface="Cambria Math" pitchFamily="34" charset="-120"/>
                          </a:rPr>
                          <m:t>3</m:t>
                        </m:r>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4" name="QO_7_AN.156_1#f3d14e0d3?vcp=1&amp;vop=1&amp;pid=eb0f53384&amp;color=36,64,97&amp;vtp=1&amp;bbb=1&amp;hb=1"/>
              <p:cNvSpPr>
                <a:spLocks noRot="1" noChangeAspect="1" noMove="1" noResize="1" noEditPoints="1" noAdjustHandles="1" noChangeArrowheads="1" noChangeShapeType="1" noTextEdit="1"/>
              </p:cNvSpPr>
              <p:nvPr/>
            </p:nvSpPr>
            <p:spPr>
              <a:xfrm>
                <a:off x="539496" y="1717381"/>
                <a:ext cx="11109960" cy="939800"/>
              </a:xfrm>
              <a:prstGeom prst="rect">
                <a:avLst/>
              </a:prstGeom>
              <a:blipFill>
                <a:blip r:embed="rId4"/>
                <a:stretch>
                  <a:fillRect l="-1317" r="-165" b="-519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checked= 1 &amp; amp; version = 1.0.5checked=1&amp;version=1.0.5">
    <p:spTree>
      <p:nvGrpSpPr>
        <p:cNvPr id="1" name=""/>
        <p:cNvGrpSpPr/>
        <p:nvPr/>
      </p:nvGrpSpPr>
      <p:grpSpPr>
        <a:xfrm>
          <a:off x="0" y="0"/>
          <a:ext cx="0" cy="0"/>
          <a:chOff x="0" y="0"/>
          <a:chExt cx="0" cy="0"/>
        </a:xfrm>
      </p:grpSpPr>
      <p:sp>
        <p:nvSpPr>
          <p:cNvPr id="2" name="C_1#目录1:6ecc9ed54?lid=634a45a71&amp;cid=634a45a71&amp;vtp=1&amp;bt=1&amp;bbb=1">
            <a:hlinkClick r:id="rId3" action="ppaction://hlinksldjump"/>
          </p:cNvPr>
          <p:cNvSpPr/>
          <p:nvPr/>
        </p:nvSpPr>
        <p:spPr>
          <a:xfrm>
            <a:off x="4032504" y="1764792"/>
            <a:ext cx="3027919" cy="356616"/>
          </a:xfrm>
          <a:prstGeom prst="rect">
            <a:avLst/>
          </a:prstGeom>
          <a:noFill/>
          <a:ln/>
        </p:spPr>
        <p:txBody>
          <a:bodyPr wrap="none" lIns="0" tIns="0" rIns="0" bIns="0" rtlCol="0" anchor="ctr"/>
          <a:lstStyle/>
          <a:p>
            <a:pPr marL="0" algn="l" latinLnBrk="1">
              <a:lnSpc>
                <a:spcPts val="2200"/>
              </a:lnSpc>
            </a:pPr>
            <a:r>
              <a:rPr lang="en-US" altLang="zh-CN" sz="1500" b="0" i="0" dirty="0">
                <a:solidFill>
                  <a:srgbClr val="6565FF"/>
                </a:solidFill>
                <a:latin typeface="微软雅黑" pitchFamily="34" charset="0"/>
                <a:ea typeface="微软雅黑" pitchFamily="34" charset="-122"/>
                <a:cs typeface="微软雅黑" pitchFamily="34" charset="-120"/>
              </a:rPr>
              <a:t>知识点1</a:t>
            </a:r>
            <a:r>
              <a:rPr lang="en-US" altLang="zh-CN" sz="1500" b="0" i="0" dirty="0">
                <a:solidFill>
                  <a:srgbClr val="6565FF"/>
                </a:solidFill>
                <a:latin typeface="SimSun" pitchFamily="34" charset="0"/>
                <a:ea typeface="SimSun" pitchFamily="34" charset="-122"/>
                <a:cs typeface="SimSun" pitchFamily="34" charset="-120"/>
              </a:rPr>
              <a:t> </a:t>
            </a:r>
            <a:r>
              <a:rPr lang="en-US" altLang="zh-CN" sz="1500" b="0" i="0" dirty="0">
                <a:solidFill>
                  <a:srgbClr val="6565FF"/>
                </a:solidFill>
                <a:latin typeface="微软雅黑" pitchFamily="34" charset="0"/>
                <a:ea typeface="微软雅黑" pitchFamily="34" charset="-122"/>
                <a:cs typeface="微软雅黑" pitchFamily="34" charset="-120"/>
              </a:rPr>
              <a:t>等差数列的定义</a:t>
            </a:r>
            <a:endParaRPr lang="en-US" altLang="zh-CN" sz="1500" dirty="0"/>
          </a:p>
        </p:txBody>
      </p:sp>
      <p:sp>
        <p:nvSpPr>
          <p:cNvPr id="3" name="C_1#目录1:6ecc9ed54?lid=83caff661&amp;cid=83caff661&amp;vtp=1&amp;bbb=1">
            <a:hlinkClick r:id="rId4" action="ppaction://hlinksldjump"/>
          </p:cNvPr>
          <p:cNvSpPr/>
          <p:nvPr/>
        </p:nvSpPr>
        <p:spPr>
          <a:xfrm>
            <a:off x="4032504" y="2167128"/>
            <a:ext cx="3027919" cy="356616"/>
          </a:xfrm>
          <a:prstGeom prst="rect">
            <a:avLst/>
          </a:prstGeom>
          <a:noFill/>
          <a:ln/>
        </p:spPr>
        <p:txBody>
          <a:bodyPr wrap="none" lIns="0" tIns="0" rIns="0" bIns="0" rtlCol="0" anchor="ctr"/>
          <a:lstStyle/>
          <a:p>
            <a:pPr marL="0" algn="l" latinLnBrk="1">
              <a:lnSpc>
                <a:spcPts val="2200"/>
              </a:lnSpc>
            </a:pPr>
            <a:r>
              <a:rPr lang="en-US" altLang="zh-CN" sz="1500" b="0" i="0" dirty="0">
                <a:solidFill>
                  <a:srgbClr val="6565FF"/>
                </a:solidFill>
                <a:latin typeface="微软雅黑" pitchFamily="34" charset="0"/>
                <a:ea typeface="微软雅黑" pitchFamily="34" charset="-122"/>
                <a:cs typeface="微软雅黑" pitchFamily="34" charset="-120"/>
              </a:rPr>
              <a:t>知识点2</a:t>
            </a:r>
            <a:r>
              <a:rPr lang="en-US" altLang="zh-CN" sz="1500" b="0" i="0" dirty="0">
                <a:solidFill>
                  <a:srgbClr val="6565FF"/>
                </a:solidFill>
                <a:latin typeface="SimSun" pitchFamily="34" charset="0"/>
                <a:ea typeface="SimSun" pitchFamily="34" charset="-122"/>
                <a:cs typeface="SimSun" pitchFamily="34" charset="-120"/>
              </a:rPr>
              <a:t> </a:t>
            </a:r>
            <a:r>
              <a:rPr lang="en-US" altLang="zh-CN" sz="1500" b="0" i="0" dirty="0">
                <a:solidFill>
                  <a:srgbClr val="6565FF"/>
                </a:solidFill>
                <a:latin typeface="微软雅黑" pitchFamily="34" charset="0"/>
                <a:ea typeface="微软雅黑" pitchFamily="34" charset="-122"/>
                <a:cs typeface="微软雅黑" pitchFamily="34" charset="-120"/>
              </a:rPr>
              <a:t>等差数列的通项公式</a:t>
            </a:r>
            <a:endParaRPr lang="en-US" altLang="zh-CN" sz="1500" dirty="0"/>
          </a:p>
        </p:txBody>
      </p:sp>
      <p:sp>
        <p:nvSpPr>
          <p:cNvPr id="4" name="C_1#目录1:6ecc9ed54?lid=7169f93a4&amp;cid=7169f93a4&amp;vtp=1&amp;bbb=1">
            <a:hlinkClick r:id="rId5" action="ppaction://hlinksldjump"/>
          </p:cNvPr>
          <p:cNvSpPr/>
          <p:nvPr/>
        </p:nvSpPr>
        <p:spPr>
          <a:xfrm>
            <a:off x="4032504" y="2560320"/>
            <a:ext cx="3027919" cy="356616"/>
          </a:xfrm>
          <a:prstGeom prst="rect">
            <a:avLst/>
          </a:prstGeom>
          <a:noFill/>
          <a:ln/>
        </p:spPr>
        <p:txBody>
          <a:bodyPr wrap="none" lIns="0" tIns="0" rIns="0" bIns="0" rtlCol="0" anchor="ctr"/>
          <a:lstStyle/>
          <a:p>
            <a:pPr marL="0" algn="l" latinLnBrk="1">
              <a:lnSpc>
                <a:spcPts val="2200"/>
              </a:lnSpc>
            </a:pPr>
            <a:r>
              <a:rPr lang="en-US" altLang="zh-CN" sz="1500" b="0" i="0" dirty="0">
                <a:solidFill>
                  <a:srgbClr val="6565FF"/>
                </a:solidFill>
                <a:latin typeface="微软雅黑" pitchFamily="34" charset="0"/>
                <a:ea typeface="微软雅黑" pitchFamily="34" charset="-122"/>
                <a:cs typeface="微软雅黑" pitchFamily="34" charset="-120"/>
              </a:rPr>
              <a:t>知识点3</a:t>
            </a:r>
            <a:r>
              <a:rPr lang="en-US" altLang="zh-CN" sz="1500" b="0" i="0" dirty="0">
                <a:solidFill>
                  <a:srgbClr val="6565FF"/>
                </a:solidFill>
                <a:latin typeface="SimSun" pitchFamily="34" charset="0"/>
                <a:ea typeface="SimSun" pitchFamily="34" charset="-122"/>
                <a:cs typeface="SimSun" pitchFamily="34" charset="-120"/>
              </a:rPr>
              <a:t> </a:t>
            </a:r>
            <a:r>
              <a:rPr lang="en-US" altLang="zh-CN" sz="1500" b="0" i="0" dirty="0">
                <a:solidFill>
                  <a:srgbClr val="6565FF"/>
                </a:solidFill>
                <a:latin typeface="微软雅黑" pitchFamily="34" charset="0"/>
                <a:ea typeface="微软雅黑" pitchFamily="34" charset="-122"/>
                <a:cs typeface="微软雅黑" pitchFamily="34" charset="-120"/>
              </a:rPr>
              <a:t>等差数列与一次函数</a:t>
            </a:r>
            <a:endParaRPr lang="en-US" altLang="zh-CN" sz="1500" dirty="0"/>
          </a:p>
        </p:txBody>
      </p:sp>
      <p:sp>
        <p:nvSpPr>
          <p:cNvPr id="5" name="C_1#目录1:6ecc9ed54?lid=a18f5d1c5&amp;cid=a18f5d1c5&amp;vtp=1&amp;bbb=1">
            <a:hlinkClick r:id="rId5" action="ppaction://hlinksldjump"/>
          </p:cNvPr>
          <p:cNvSpPr/>
          <p:nvPr/>
        </p:nvSpPr>
        <p:spPr>
          <a:xfrm>
            <a:off x="4032504" y="2953512"/>
            <a:ext cx="3027919" cy="356616"/>
          </a:xfrm>
          <a:prstGeom prst="rect">
            <a:avLst/>
          </a:prstGeom>
          <a:noFill/>
          <a:ln/>
        </p:spPr>
        <p:txBody>
          <a:bodyPr wrap="none" lIns="0" tIns="0" rIns="0" bIns="0" rtlCol="0" anchor="ctr"/>
          <a:lstStyle/>
          <a:p>
            <a:pPr marL="0" algn="l" latinLnBrk="1">
              <a:lnSpc>
                <a:spcPts val="2200"/>
              </a:lnSpc>
            </a:pPr>
            <a:r>
              <a:rPr lang="en-US" altLang="zh-CN" sz="1500" b="0" i="0" dirty="0">
                <a:solidFill>
                  <a:srgbClr val="6565FF"/>
                </a:solidFill>
                <a:latin typeface="微软雅黑" pitchFamily="34" charset="0"/>
                <a:ea typeface="微软雅黑" pitchFamily="34" charset="-122"/>
                <a:cs typeface="微软雅黑" pitchFamily="34" charset="-120"/>
              </a:rPr>
              <a:t>知识点4</a:t>
            </a:r>
            <a:r>
              <a:rPr lang="en-US" altLang="zh-CN" sz="1500" b="0" i="0" dirty="0">
                <a:solidFill>
                  <a:srgbClr val="6565FF"/>
                </a:solidFill>
                <a:latin typeface="SimSun" pitchFamily="34" charset="0"/>
                <a:ea typeface="SimSun" pitchFamily="34" charset="-122"/>
                <a:cs typeface="SimSun" pitchFamily="34" charset="-120"/>
              </a:rPr>
              <a:t> </a:t>
            </a:r>
            <a:r>
              <a:rPr lang="en-US" altLang="zh-CN" sz="1500" b="0" i="0" dirty="0">
                <a:solidFill>
                  <a:srgbClr val="6565FF"/>
                </a:solidFill>
                <a:latin typeface="微软雅黑" pitchFamily="34" charset="0"/>
                <a:ea typeface="微软雅黑" pitchFamily="34" charset="-122"/>
                <a:cs typeface="微软雅黑" pitchFamily="34" charset="-120"/>
              </a:rPr>
              <a:t>等差中项</a:t>
            </a:r>
            <a:endParaRPr lang="en-US" altLang="zh-CN" sz="1500" dirty="0"/>
          </a:p>
        </p:txBody>
      </p:sp>
      <p:sp>
        <p:nvSpPr>
          <p:cNvPr id="6" name="C_1#目录1:6ecc9ed54?lid=eed03113b&amp;cid=eed03113b&amp;vtp=1&amp;bbb=1">
            <a:hlinkClick r:id="rId6" action="ppaction://hlinksldjump"/>
          </p:cNvPr>
          <p:cNvSpPr/>
          <p:nvPr/>
        </p:nvSpPr>
        <p:spPr>
          <a:xfrm>
            <a:off x="8348472" y="1749976"/>
            <a:ext cx="5760720" cy="356616"/>
          </a:xfrm>
          <a:prstGeom prst="rect">
            <a:avLst/>
          </a:prstGeom>
          <a:noFill/>
          <a:ln/>
        </p:spPr>
        <p:txBody>
          <a:bodyPr wrap="none" lIns="0" tIns="0" rIns="0" bIns="0" rtlCol="0" anchor="ctr"/>
          <a:lstStyle/>
          <a:p>
            <a:pPr marL="0" algn="l" latinLnBrk="1">
              <a:lnSpc>
                <a:spcPts val="2200"/>
              </a:lnSpc>
            </a:pPr>
            <a:r>
              <a:rPr lang="en-US" altLang="zh-CN" sz="1500" b="0" i="0" dirty="0">
                <a:solidFill>
                  <a:srgbClr val="6565FF"/>
                </a:solidFill>
                <a:latin typeface="微软雅黑" pitchFamily="34" charset="0"/>
                <a:ea typeface="微软雅黑" pitchFamily="34" charset="-122"/>
                <a:cs typeface="微软雅黑" pitchFamily="34" charset="-120"/>
              </a:rPr>
              <a:t>要点1</a:t>
            </a:r>
            <a:r>
              <a:rPr lang="en-US" altLang="zh-CN" sz="1500" b="0" i="0" dirty="0">
                <a:solidFill>
                  <a:srgbClr val="6565FF"/>
                </a:solidFill>
                <a:latin typeface="SimSun" pitchFamily="34" charset="0"/>
                <a:ea typeface="SimSun" pitchFamily="34" charset="-122"/>
                <a:cs typeface="SimSun" pitchFamily="34" charset="-120"/>
              </a:rPr>
              <a:t> </a:t>
            </a:r>
            <a:r>
              <a:rPr lang="en-US" altLang="zh-CN" sz="1500" b="0" i="0" dirty="0">
                <a:solidFill>
                  <a:srgbClr val="6565FF"/>
                </a:solidFill>
                <a:latin typeface="微软雅黑" pitchFamily="34" charset="0"/>
                <a:ea typeface="微软雅黑" pitchFamily="34" charset="-122"/>
                <a:cs typeface="微软雅黑" pitchFamily="34" charset="-120"/>
              </a:rPr>
              <a:t>等差数列的性质</a:t>
            </a:r>
            <a:endParaRPr lang="en-US" altLang="zh-CN" sz="1500" dirty="0"/>
          </a:p>
        </p:txBody>
      </p:sp>
      <p:sp>
        <p:nvSpPr>
          <p:cNvPr id="7" name="C_1#目录1:6ecc9ed54?lid=6c8dbfe08&amp;cid=6c8dbfe08&amp;vtp=1&amp;bbb=1">
            <a:hlinkClick r:id="rId7" action="ppaction://hlinksldjump"/>
          </p:cNvPr>
          <p:cNvSpPr/>
          <p:nvPr/>
        </p:nvSpPr>
        <p:spPr>
          <a:xfrm>
            <a:off x="8348472" y="2044734"/>
            <a:ext cx="5760720" cy="356616"/>
          </a:xfrm>
          <a:prstGeom prst="rect">
            <a:avLst/>
          </a:prstGeom>
          <a:noFill/>
          <a:ln/>
        </p:spPr>
        <p:txBody>
          <a:bodyPr wrap="none" lIns="0" tIns="0" rIns="0" bIns="0" rtlCol="0" anchor="ctr"/>
          <a:lstStyle/>
          <a:p>
            <a:pPr marL="0" algn="l" latinLnBrk="1">
              <a:lnSpc>
                <a:spcPts val="2200"/>
              </a:lnSpc>
            </a:pPr>
            <a:r>
              <a:rPr lang="en-US" altLang="zh-CN" sz="1500" b="0" i="0" dirty="0">
                <a:solidFill>
                  <a:srgbClr val="6565FF"/>
                </a:solidFill>
                <a:latin typeface="微软雅黑" pitchFamily="34" charset="0"/>
                <a:ea typeface="微软雅黑" pitchFamily="34" charset="-122"/>
                <a:cs typeface="微软雅黑" pitchFamily="34" charset="-120"/>
              </a:rPr>
              <a:t>要点2</a:t>
            </a:r>
            <a:r>
              <a:rPr lang="en-US" altLang="zh-CN" sz="1500" b="0" i="0" dirty="0">
                <a:solidFill>
                  <a:srgbClr val="6565FF"/>
                </a:solidFill>
                <a:latin typeface="SimSun" pitchFamily="34" charset="0"/>
                <a:ea typeface="SimSun" pitchFamily="34" charset="-122"/>
                <a:cs typeface="SimSun" pitchFamily="34" charset="-120"/>
              </a:rPr>
              <a:t> </a:t>
            </a:r>
            <a:r>
              <a:rPr lang="en-US" altLang="zh-CN" sz="1500" b="0" i="0" dirty="0">
                <a:solidFill>
                  <a:srgbClr val="6565FF"/>
                </a:solidFill>
                <a:latin typeface="微软雅黑" pitchFamily="34" charset="0"/>
                <a:ea typeface="微软雅黑" pitchFamily="34" charset="-122"/>
                <a:cs typeface="微软雅黑" pitchFamily="34" charset="-120"/>
              </a:rPr>
              <a:t>等差数列的判定方法</a:t>
            </a:r>
            <a:endParaRPr lang="en-US" altLang="zh-CN" sz="1500" dirty="0"/>
          </a:p>
        </p:txBody>
      </p:sp>
      <p:sp>
        <p:nvSpPr>
          <p:cNvPr id="8" name="C_1#目录1:6ecc9ed54?lid=5b5cbd845&amp;cid=5b5cbd845&amp;vtp=1&amp;bbb=1">
            <a:hlinkClick r:id="rId8" action="ppaction://hlinksldjump"/>
          </p:cNvPr>
          <p:cNvSpPr/>
          <p:nvPr/>
        </p:nvSpPr>
        <p:spPr>
          <a:xfrm>
            <a:off x="8348472" y="2437926"/>
            <a:ext cx="5760720" cy="356616"/>
          </a:xfrm>
          <a:prstGeom prst="rect">
            <a:avLst/>
          </a:prstGeom>
          <a:noFill/>
          <a:ln/>
        </p:spPr>
        <p:txBody>
          <a:bodyPr wrap="none" lIns="0" tIns="0" rIns="0" bIns="0" rtlCol="0" anchor="ctr"/>
          <a:lstStyle/>
          <a:p>
            <a:pPr marL="0" algn="l" latinLnBrk="1">
              <a:lnSpc>
                <a:spcPts val="2200"/>
              </a:lnSpc>
            </a:pPr>
            <a:r>
              <a:rPr lang="en-US" altLang="zh-CN" sz="1500" b="0" i="0" dirty="0">
                <a:solidFill>
                  <a:srgbClr val="6565FF"/>
                </a:solidFill>
                <a:latin typeface="微软雅黑" pitchFamily="34" charset="0"/>
                <a:ea typeface="微软雅黑" pitchFamily="34" charset="-122"/>
                <a:cs typeface="微软雅黑" pitchFamily="34" charset="-120"/>
              </a:rPr>
              <a:t>要点3</a:t>
            </a:r>
            <a:r>
              <a:rPr lang="en-US" altLang="zh-CN" sz="1500" b="0" i="0" dirty="0">
                <a:solidFill>
                  <a:srgbClr val="6565FF"/>
                </a:solidFill>
                <a:latin typeface="SimSun" pitchFamily="34" charset="0"/>
                <a:ea typeface="SimSun" pitchFamily="34" charset="-122"/>
                <a:cs typeface="SimSun" pitchFamily="34" charset="-120"/>
              </a:rPr>
              <a:t> </a:t>
            </a:r>
            <a:r>
              <a:rPr lang="en-US" altLang="zh-CN" sz="1500" b="0" i="0" dirty="0">
                <a:solidFill>
                  <a:srgbClr val="6565FF"/>
                </a:solidFill>
                <a:latin typeface="微软雅黑" pitchFamily="34" charset="0"/>
                <a:ea typeface="微软雅黑" pitchFamily="34" charset="-122"/>
                <a:cs typeface="微软雅黑" pitchFamily="34" charset="-120"/>
              </a:rPr>
              <a:t>等差数列中常用的设项方法</a:t>
            </a:r>
            <a:endParaRPr lang="en-US" altLang="zh-CN" sz="1500" dirty="0"/>
          </a:p>
        </p:txBody>
      </p:sp>
      <p:sp>
        <p:nvSpPr>
          <p:cNvPr id="9" name="C_1#目录1:6ecc9ed54?lid=ec5b56ab1&amp;cid=ec5b56ab1&amp;vtp=1&amp;bbb=1">
            <a:hlinkClick r:id="rId9" action="ppaction://hlinksldjump"/>
          </p:cNvPr>
          <p:cNvSpPr/>
          <p:nvPr/>
        </p:nvSpPr>
        <p:spPr>
          <a:xfrm>
            <a:off x="4032504" y="4172045"/>
            <a:ext cx="5760720" cy="356616"/>
          </a:xfrm>
          <a:prstGeom prst="rect">
            <a:avLst/>
          </a:prstGeom>
          <a:noFill/>
          <a:ln/>
        </p:spPr>
        <p:txBody>
          <a:bodyPr wrap="none" lIns="0" tIns="0" rIns="0" bIns="0" rtlCol="0" anchor="ctr"/>
          <a:lstStyle/>
          <a:p>
            <a:pPr marL="0" algn="l" latinLnBrk="1">
              <a:lnSpc>
                <a:spcPts val="2200"/>
              </a:lnSpc>
            </a:pPr>
            <a:r>
              <a:rPr lang="en-US" altLang="zh-CN" sz="1500" b="0" i="0" dirty="0">
                <a:solidFill>
                  <a:srgbClr val="6565FF"/>
                </a:solidFill>
                <a:latin typeface="微软雅黑" pitchFamily="34" charset="0"/>
                <a:ea typeface="微软雅黑" pitchFamily="34" charset="-122"/>
                <a:cs typeface="微软雅黑" pitchFamily="34" charset="-120"/>
              </a:rPr>
              <a:t>易错点</a:t>
            </a:r>
            <a:r>
              <a:rPr lang="en-US" altLang="zh-CN" sz="1500" b="0" i="0" dirty="0">
                <a:solidFill>
                  <a:srgbClr val="6565FF"/>
                </a:solidFill>
                <a:latin typeface="SimSun" pitchFamily="34" charset="0"/>
                <a:ea typeface="SimSun" pitchFamily="34" charset="-122"/>
                <a:cs typeface="SimSun" pitchFamily="34" charset="-120"/>
              </a:rPr>
              <a:t> </a:t>
            </a:r>
            <a:r>
              <a:rPr lang="en-US" altLang="zh-CN" sz="1500" b="0" i="0" dirty="0">
                <a:solidFill>
                  <a:srgbClr val="6565FF"/>
                </a:solidFill>
                <a:latin typeface="微软雅黑" pitchFamily="34" charset="0"/>
                <a:ea typeface="微软雅黑" pitchFamily="34" charset="-122"/>
                <a:cs typeface="微软雅黑" pitchFamily="34" charset="-120"/>
              </a:rPr>
              <a:t>对隐含条件挖掘不透致错</a:t>
            </a:r>
            <a:endParaRPr lang="en-US" altLang="zh-CN" sz="1500" dirty="0"/>
          </a:p>
        </p:txBody>
      </p:sp>
      <p:sp>
        <p:nvSpPr>
          <p:cNvPr id="10" name="C_1#目录1:6ecc9ed54?lid=e9f115cbb&amp;cid=e9f115cbb&amp;vtp=1&amp;bbb=1">
            <a:hlinkClick r:id="rId10" action="ppaction://hlinksldjump"/>
          </p:cNvPr>
          <p:cNvSpPr/>
          <p:nvPr/>
        </p:nvSpPr>
        <p:spPr>
          <a:xfrm>
            <a:off x="8348472" y="4065495"/>
            <a:ext cx="3771810" cy="356616"/>
          </a:xfrm>
          <a:prstGeom prst="rect">
            <a:avLst/>
          </a:prstGeom>
          <a:noFill/>
          <a:ln/>
        </p:spPr>
        <p:txBody>
          <a:bodyPr wrap="none" lIns="0" tIns="0" rIns="0" bIns="0" rtlCol="0" anchor="ctr"/>
          <a:lstStyle/>
          <a:p>
            <a:pPr marL="0" algn="l" latinLnBrk="1">
              <a:lnSpc>
                <a:spcPts val="2200"/>
              </a:lnSpc>
            </a:pPr>
            <a:r>
              <a:rPr lang="en-US" altLang="zh-CN" sz="1500" b="0" i="0" dirty="0">
                <a:solidFill>
                  <a:srgbClr val="6565FF"/>
                </a:solidFill>
                <a:latin typeface="微软雅黑" pitchFamily="34" charset="0"/>
                <a:ea typeface="微软雅黑" pitchFamily="34" charset="-122"/>
                <a:cs typeface="微软雅黑" pitchFamily="34" charset="-120"/>
              </a:rPr>
              <a:t>题型1</a:t>
            </a:r>
            <a:r>
              <a:rPr lang="en-US" altLang="zh-CN" sz="1500" b="0" i="0" dirty="0">
                <a:solidFill>
                  <a:srgbClr val="6565FF"/>
                </a:solidFill>
                <a:latin typeface="SimSun" pitchFamily="34" charset="0"/>
                <a:ea typeface="SimSun" pitchFamily="34" charset="-122"/>
                <a:cs typeface="SimSun" pitchFamily="34" charset="-120"/>
              </a:rPr>
              <a:t> </a:t>
            </a:r>
            <a:r>
              <a:rPr lang="en-US" altLang="zh-CN" sz="1500" b="0" i="0" dirty="0">
                <a:solidFill>
                  <a:srgbClr val="6565FF"/>
                </a:solidFill>
                <a:latin typeface="微软雅黑" pitchFamily="34" charset="0"/>
                <a:ea typeface="微软雅黑" pitchFamily="34" charset="-122"/>
                <a:cs typeface="微软雅黑" pitchFamily="34" charset="-120"/>
              </a:rPr>
              <a:t>等差数列的判定</a:t>
            </a:r>
            <a:endParaRPr lang="en-US" altLang="zh-CN" sz="1500" dirty="0"/>
          </a:p>
        </p:txBody>
      </p:sp>
      <p:sp>
        <p:nvSpPr>
          <p:cNvPr id="11" name="C_1#目录1:6ecc9ed54?lid=41ef29c12&amp;cid=41ef29c12&amp;vtp=1&amp;bbb=1">
            <a:hlinkClick r:id="rId11" action="ppaction://hlinksldjump"/>
          </p:cNvPr>
          <p:cNvSpPr/>
          <p:nvPr/>
        </p:nvSpPr>
        <p:spPr>
          <a:xfrm>
            <a:off x="8348472" y="4344246"/>
            <a:ext cx="3771810" cy="356616"/>
          </a:xfrm>
          <a:prstGeom prst="rect">
            <a:avLst/>
          </a:prstGeom>
          <a:noFill/>
          <a:ln/>
        </p:spPr>
        <p:txBody>
          <a:bodyPr wrap="none" lIns="0" tIns="0" rIns="0" bIns="0" rtlCol="0" anchor="ctr"/>
          <a:lstStyle/>
          <a:p>
            <a:pPr marL="0" algn="l" latinLnBrk="1">
              <a:lnSpc>
                <a:spcPts val="2200"/>
              </a:lnSpc>
            </a:pPr>
            <a:r>
              <a:rPr lang="en-US" altLang="zh-CN" sz="1500" b="0" i="0" dirty="0">
                <a:solidFill>
                  <a:srgbClr val="6565FF"/>
                </a:solidFill>
                <a:latin typeface="微软雅黑" pitchFamily="34" charset="0"/>
                <a:ea typeface="微软雅黑" pitchFamily="34" charset="-122"/>
                <a:cs typeface="微软雅黑" pitchFamily="34" charset="-120"/>
              </a:rPr>
              <a:t>题型2</a:t>
            </a:r>
            <a:r>
              <a:rPr lang="en-US" altLang="zh-CN" sz="1500" b="0" i="0" dirty="0">
                <a:solidFill>
                  <a:srgbClr val="6565FF"/>
                </a:solidFill>
                <a:latin typeface="SimSun" pitchFamily="34" charset="0"/>
                <a:ea typeface="SimSun" pitchFamily="34" charset="-122"/>
                <a:cs typeface="SimSun" pitchFamily="34" charset="-120"/>
              </a:rPr>
              <a:t> </a:t>
            </a:r>
            <a:r>
              <a:rPr lang="en-US" altLang="zh-CN" sz="1500" b="0" i="0" dirty="0">
                <a:solidFill>
                  <a:srgbClr val="6565FF"/>
                </a:solidFill>
                <a:latin typeface="微软雅黑" pitchFamily="34" charset="0"/>
                <a:ea typeface="微软雅黑" pitchFamily="34" charset="-122"/>
                <a:cs typeface="微软雅黑" pitchFamily="34" charset="-120"/>
              </a:rPr>
              <a:t>等差数列的通项公式及应用</a:t>
            </a:r>
            <a:endParaRPr lang="en-US" altLang="zh-CN" sz="1500" dirty="0"/>
          </a:p>
        </p:txBody>
      </p:sp>
      <p:sp>
        <p:nvSpPr>
          <p:cNvPr id="12" name="C_1#目录1:6ecc9ed54?lid=d763a84fc&amp;cid=d763a84fc&amp;vtp=1&amp;bbb=1">
            <a:hlinkClick r:id="rId12" action="ppaction://hlinksldjump"/>
          </p:cNvPr>
          <p:cNvSpPr/>
          <p:nvPr/>
        </p:nvSpPr>
        <p:spPr>
          <a:xfrm>
            <a:off x="8348472" y="4622997"/>
            <a:ext cx="3771810" cy="356616"/>
          </a:xfrm>
          <a:prstGeom prst="rect">
            <a:avLst/>
          </a:prstGeom>
          <a:noFill/>
          <a:ln/>
        </p:spPr>
        <p:txBody>
          <a:bodyPr wrap="none" lIns="0" tIns="0" rIns="0" bIns="0" rtlCol="0" anchor="ctr"/>
          <a:lstStyle/>
          <a:p>
            <a:pPr marL="0" algn="l" latinLnBrk="1">
              <a:lnSpc>
                <a:spcPts val="2200"/>
              </a:lnSpc>
            </a:pPr>
            <a:r>
              <a:rPr lang="en-US" altLang="zh-CN" sz="1500" b="0" i="0" dirty="0">
                <a:solidFill>
                  <a:srgbClr val="6565FF"/>
                </a:solidFill>
                <a:latin typeface="微软雅黑" pitchFamily="34" charset="0"/>
                <a:ea typeface="微软雅黑" pitchFamily="34" charset="-122"/>
                <a:cs typeface="微软雅黑" pitchFamily="34" charset="-120"/>
              </a:rPr>
              <a:t>题型3</a:t>
            </a:r>
            <a:r>
              <a:rPr lang="en-US" altLang="zh-CN" sz="1500" b="0" i="0" dirty="0">
                <a:solidFill>
                  <a:srgbClr val="6565FF"/>
                </a:solidFill>
                <a:latin typeface="SimSun" pitchFamily="34" charset="0"/>
                <a:ea typeface="SimSun" pitchFamily="34" charset="-122"/>
                <a:cs typeface="SimSun" pitchFamily="34" charset="-120"/>
              </a:rPr>
              <a:t> </a:t>
            </a:r>
            <a:r>
              <a:rPr lang="en-US" altLang="zh-CN" sz="1500" b="0" i="0" dirty="0">
                <a:solidFill>
                  <a:srgbClr val="6565FF"/>
                </a:solidFill>
                <a:latin typeface="微软雅黑" pitchFamily="34" charset="0"/>
                <a:ea typeface="微软雅黑" pitchFamily="34" charset="-122"/>
                <a:cs typeface="微软雅黑" pitchFamily="34" charset="-120"/>
              </a:rPr>
              <a:t>等差中项</a:t>
            </a:r>
            <a:endParaRPr lang="en-US" altLang="zh-CN" sz="1500" dirty="0"/>
          </a:p>
        </p:txBody>
      </p:sp>
      <p:sp>
        <p:nvSpPr>
          <p:cNvPr id="13" name="C_1#目录1:6ecc9ed54?lid=915c9ea63&amp;cid=915c9ea63&amp;vtp=1&amp;bbb=1">
            <a:hlinkClick r:id="rId13" action="ppaction://hlinksldjump"/>
          </p:cNvPr>
          <p:cNvSpPr/>
          <p:nvPr/>
        </p:nvSpPr>
        <p:spPr>
          <a:xfrm>
            <a:off x="8348472" y="4901748"/>
            <a:ext cx="3771810" cy="356616"/>
          </a:xfrm>
          <a:prstGeom prst="rect">
            <a:avLst/>
          </a:prstGeom>
          <a:noFill/>
          <a:ln/>
        </p:spPr>
        <p:txBody>
          <a:bodyPr wrap="none" lIns="0" tIns="0" rIns="0" bIns="0" rtlCol="0" anchor="ctr"/>
          <a:lstStyle/>
          <a:p>
            <a:pPr marL="0" algn="l" latinLnBrk="1">
              <a:lnSpc>
                <a:spcPts val="2200"/>
              </a:lnSpc>
            </a:pPr>
            <a:r>
              <a:rPr lang="en-US" altLang="zh-CN" sz="1500" b="0" i="0" dirty="0">
                <a:solidFill>
                  <a:srgbClr val="6565FF"/>
                </a:solidFill>
                <a:latin typeface="微软雅黑" pitchFamily="34" charset="0"/>
                <a:ea typeface="微软雅黑" pitchFamily="34" charset="-122"/>
                <a:cs typeface="微软雅黑" pitchFamily="34" charset="-120"/>
              </a:rPr>
              <a:t>题型4</a:t>
            </a:r>
            <a:r>
              <a:rPr lang="en-US" altLang="zh-CN" sz="1500" b="0" i="0" dirty="0">
                <a:solidFill>
                  <a:srgbClr val="6565FF"/>
                </a:solidFill>
                <a:latin typeface="SimSun" pitchFamily="34" charset="0"/>
                <a:ea typeface="SimSun" pitchFamily="34" charset="-122"/>
                <a:cs typeface="SimSun" pitchFamily="34" charset="-120"/>
              </a:rPr>
              <a:t> </a:t>
            </a:r>
            <a:r>
              <a:rPr lang="en-US" altLang="zh-CN" sz="1500" b="0" i="0" dirty="0">
                <a:solidFill>
                  <a:srgbClr val="6565FF"/>
                </a:solidFill>
                <a:latin typeface="微软雅黑" pitchFamily="34" charset="0"/>
                <a:ea typeface="微软雅黑" pitchFamily="34" charset="-122"/>
                <a:cs typeface="微软雅黑" pitchFamily="34" charset="-120"/>
              </a:rPr>
              <a:t>等差数列的函数性质</a:t>
            </a:r>
            <a:endParaRPr lang="en-US" altLang="zh-CN" sz="1500" dirty="0"/>
          </a:p>
        </p:txBody>
      </p:sp>
      <p:sp>
        <p:nvSpPr>
          <p:cNvPr id="14" name="C_1#目录1:6ecc9ed54?lid=389fd4c15&amp;cid=389fd4c15&amp;vtp=1&amp;bbb=1">
            <a:hlinkClick r:id="rId14" action="ppaction://hlinksldjump"/>
          </p:cNvPr>
          <p:cNvSpPr/>
          <p:nvPr/>
        </p:nvSpPr>
        <p:spPr>
          <a:xfrm>
            <a:off x="8348472" y="5180499"/>
            <a:ext cx="3771810" cy="356616"/>
          </a:xfrm>
          <a:prstGeom prst="rect">
            <a:avLst/>
          </a:prstGeom>
          <a:noFill/>
          <a:ln/>
        </p:spPr>
        <p:txBody>
          <a:bodyPr wrap="none" lIns="0" tIns="0" rIns="0" bIns="0" rtlCol="0" anchor="ctr"/>
          <a:lstStyle/>
          <a:p>
            <a:pPr marL="0" algn="l" latinLnBrk="1">
              <a:lnSpc>
                <a:spcPts val="2200"/>
              </a:lnSpc>
            </a:pPr>
            <a:r>
              <a:rPr lang="en-US" altLang="zh-CN" sz="1500" b="0" i="0" dirty="0">
                <a:solidFill>
                  <a:srgbClr val="6565FF"/>
                </a:solidFill>
                <a:latin typeface="微软雅黑" pitchFamily="34" charset="0"/>
                <a:ea typeface="微软雅黑" pitchFamily="34" charset="-122"/>
                <a:cs typeface="微软雅黑" pitchFamily="34" charset="-120"/>
              </a:rPr>
              <a:t>题型5</a:t>
            </a:r>
            <a:r>
              <a:rPr lang="en-US" altLang="zh-CN" sz="1500" b="0" i="0" dirty="0">
                <a:solidFill>
                  <a:srgbClr val="6565FF"/>
                </a:solidFill>
                <a:latin typeface="SimSun" pitchFamily="34" charset="0"/>
                <a:ea typeface="SimSun" pitchFamily="34" charset="-122"/>
                <a:cs typeface="SimSun" pitchFamily="34" charset="-120"/>
              </a:rPr>
              <a:t> </a:t>
            </a:r>
            <a:r>
              <a:rPr lang="en-US" altLang="zh-CN" sz="1500" b="0" i="0" dirty="0">
                <a:solidFill>
                  <a:srgbClr val="6565FF"/>
                </a:solidFill>
                <a:latin typeface="微软雅黑" pitchFamily="34" charset="0"/>
                <a:ea typeface="微软雅黑" pitchFamily="34" charset="-122"/>
                <a:cs typeface="微软雅黑" pitchFamily="34" charset="-120"/>
              </a:rPr>
              <a:t>等差数列的性质应用</a:t>
            </a:r>
            <a:endParaRPr lang="en-US" altLang="zh-CN" sz="1500" dirty="0"/>
          </a:p>
        </p:txBody>
      </p:sp>
      <p:sp>
        <p:nvSpPr>
          <p:cNvPr id="15" name="C_1#目录1:6ecc9ed54?lid=d4a437fcb&amp;cid=d4a437fcb&amp;vtp=1&amp;bbb=1">
            <a:hlinkClick r:id="rId15" action="ppaction://hlinksldjump"/>
          </p:cNvPr>
          <p:cNvSpPr/>
          <p:nvPr/>
        </p:nvSpPr>
        <p:spPr>
          <a:xfrm>
            <a:off x="8348472" y="5459250"/>
            <a:ext cx="3771810" cy="356616"/>
          </a:xfrm>
          <a:prstGeom prst="rect">
            <a:avLst/>
          </a:prstGeom>
          <a:noFill/>
          <a:ln/>
        </p:spPr>
        <p:txBody>
          <a:bodyPr wrap="none" lIns="0" tIns="0" rIns="0" bIns="0" rtlCol="0" anchor="ctr"/>
          <a:lstStyle/>
          <a:p>
            <a:pPr marL="0" algn="l" latinLnBrk="1">
              <a:lnSpc>
                <a:spcPts val="2200"/>
              </a:lnSpc>
            </a:pPr>
            <a:r>
              <a:rPr lang="en-US" altLang="zh-CN" sz="1500" b="0" i="0" dirty="0">
                <a:solidFill>
                  <a:srgbClr val="6565FF"/>
                </a:solidFill>
                <a:latin typeface="微软雅黑" pitchFamily="34" charset="0"/>
                <a:ea typeface="微软雅黑" pitchFamily="34" charset="-122"/>
                <a:cs typeface="微软雅黑" pitchFamily="34" charset="-120"/>
              </a:rPr>
              <a:t>题型6</a:t>
            </a:r>
            <a:r>
              <a:rPr lang="en-US" altLang="zh-CN" sz="1500" b="0" i="0" dirty="0">
                <a:solidFill>
                  <a:srgbClr val="6565FF"/>
                </a:solidFill>
                <a:latin typeface="SimSun" pitchFamily="34" charset="0"/>
                <a:ea typeface="SimSun" pitchFamily="34" charset="-122"/>
                <a:cs typeface="SimSun" pitchFamily="34" charset="-120"/>
              </a:rPr>
              <a:t> </a:t>
            </a:r>
            <a:r>
              <a:rPr lang="en-US" altLang="zh-CN" sz="1500" b="0" i="0" dirty="0">
                <a:solidFill>
                  <a:srgbClr val="6565FF"/>
                </a:solidFill>
                <a:latin typeface="微软雅黑" pitchFamily="34" charset="0"/>
                <a:ea typeface="微软雅黑" pitchFamily="34" charset="-122"/>
                <a:cs typeface="微软雅黑" pitchFamily="34" charset="-120"/>
              </a:rPr>
              <a:t>两个等差数列的综合问题</a:t>
            </a:r>
            <a:endParaRPr lang="en-US" altLang="zh-CN" sz="1500" dirty="0"/>
          </a:p>
        </p:txBody>
      </p:sp>
      <p:sp>
        <p:nvSpPr>
          <p:cNvPr id="16" name="C_1#目录1:6ecc9ed54?lid=eb0f53384&amp;cid=eb0f53384&amp;vtp=1&amp;bbb=1">
            <a:hlinkClick r:id="rId16" action="ppaction://hlinksldjump"/>
          </p:cNvPr>
          <p:cNvSpPr/>
          <p:nvPr/>
        </p:nvSpPr>
        <p:spPr>
          <a:xfrm>
            <a:off x="8348472" y="5738001"/>
            <a:ext cx="3771810" cy="356616"/>
          </a:xfrm>
          <a:prstGeom prst="rect">
            <a:avLst/>
          </a:prstGeom>
          <a:noFill/>
          <a:ln/>
        </p:spPr>
        <p:txBody>
          <a:bodyPr wrap="none" lIns="0" tIns="0" rIns="0" bIns="0" rtlCol="0" anchor="ctr"/>
          <a:lstStyle/>
          <a:p>
            <a:pPr marL="0" algn="l" latinLnBrk="1">
              <a:lnSpc>
                <a:spcPts val="2200"/>
              </a:lnSpc>
            </a:pPr>
            <a:r>
              <a:rPr lang="en-US" altLang="zh-CN" sz="1500" b="0" i="0" dirty="0">
                <a:solidFill>
                  <a:srgbClr val="6565FF"/>
                </a:solidFill>
                <a:latin typeface="微软雅黑" pitchFamily="34" charset="0"/>
                <a:ea typeface="微软雅黑" pitchFamily="34" charset="-122"/>
                <a:cs typeface="微软雅黑" pitchFamily="34" charset="-120"/>
              </a:rPr>
              <a:t>题型7</a:t>
            </a:r>
            <a:r>
              <a:rPr lang="en-US" altLang="zh-CN" sz="1500" b="0" i="0" dirty="0">
                <a:solidFill>
                  <a:srgbClr val="6565FF"/>
                </a:solidFill>
                <a:latin typeface="SimSun" pitchFamily="34" charset="0"/>
                <a:ea typeface="SimSun" pitchFamily="34" charset="-122"/>
                <a:cs typeface="SimSun" pitchFamily="34" charset="-120"/>
              </a:rPr>
              <a:t> </a:t>
            </a:r>
            <a:r>
              <a:rPr lang="en-US" altLang="zh-CN" sz="1500" b="0" i="0" dirty="0">
                <a:solidFill>
                  <a:srgbClr val="6565FF"/>
                </a:solidFill>
                <a:latin typeface="微软雅黑" pitchFamily="34" charset="0"/>
                <a:ea typeface="微软雅黑" pitchFamily="34" charset="-122"/>
                <a:cs typeface="微软雅黑" pitchFamily="34" charset="-120"/>
              </a:rPr>
              <a:t>构造等差数列求通项公式</a:t>
            </a:r>
            <a:endParaRPr lang="en-US" altLang="zh-CN" sz="1500" dirty="0"/>
          </a:p>
        </p:txBody>
      </p:sp>
      <p:sp>
        <p:nvSpPr>
          <p:cNvPr id="17" name="C_1#目录1:6ecc9ed54?lid=abc7f850e&amp;cid=abc7f850e&amp;vtp=1&amp;bbb=1">
            <a:hlinkClick r:id="rId17" action="ppaction://hlinksldjump"/>
          </p:cNvPr>
          <p:cNvSpPr/>
          <p:nvPr/>
        </p:nvSpPr>
        <p:spPr>
          <a:xfrm>
            <a:off x="8348472" y="6016752"/>
            <a:ext cx="3771810" cy="356616"/>
          </a:xfrm>
          <a:prstGeom prst="rect">
            <a:avLst/>
          </a:prstGeom>
          <a:noFill/>
          <a:ln/>
        </p:spPr>
        <p:txBody>
          <a:bodyPr wrap="none" lIns="0" tIns="0" rIns="0" bIns="0" rtlCol="0" anchor="ctr"/>
          <a:lstStyle/>
          <a:p>
            <a:pPr marL="0" algn="l" latinLnBrk="1">
              <a:lnSpc>
                <a:spcPts val="2200"/>
              </a:lnSpc>
            </a:pPr>
            <a:r>
              <a:rPr lang="en-US" altLang="zh-CN" sz="1500" b="0" i="0" dirty="0">
                <a:solidFill>
                  <a:srgbClr val="6565FF"/>
                </a:solidFill>
                <a:latin typeface="微软雅黑" pitchFamily="34" charset="0"/>
                <a:ea typeface="微软雅黑" pitchFamily="34" charset="-122"/>
                <a:cs typeface="微软雅黑" pitchFamily="34" charset="-120"/>
              </a:rPr>
              <a:t>题型8</a:t>
            </a:r>
            <a:r>
              <a:rPr lang="en-US" altLang="zh-CN" sz="1500" b="0" i="0" dirty="0">
                <a:solidFill>
                  <a:srgbClr val="6565FF"/>
                </a:solidFill>
                <a:latin typeface="SimSun" pitchFamily="34" charset="0"/>
                <a:ea typeface="SimSun" pitchFamily="34" charset="-122"/>
                <a:cs typeface="SimSun" pitchFamily="34" charset="-120"/>
              </a:rPr>
              <a:t> </a:t>
            </a:r>
            <a:r>
              <a:rPr lang="en-US" altLang="zh-CN" sz="1500" b="0" i="0" dirty="0">
                <a:solidFill>
                  <a:srgbClr val="6565FF"/>
                </a:solidFill>
                <a:latin typeface="微软雅黑" pitchFamily="34" charset="0"/>
                <a:ea typeface="微软雅黑" pitchFamily="34" charset="-122"/>
                <a:cs typeface="微软雅黑" pitchFamily="34" charset="-120"/>
              </a:rPr>
              <a:t>等差数列在实际问题中的应用</a:t>
            </a:r>
            <a:endParaRPr lang="en-US" altLang="zh-CN" sz="1500" dirty="0"/>
          </a:p>
        </p:txBody>
      </p:sp>
      <p:pic>
        <p:nvPicPr>
          <p:cNvPr id="18" name="O_0#目录1:6ecc9ed54.fixed?vcp=1&amp;color=36,64,97&amp;tib=255,255,255&amp;vtp=1" descr="preencoded.png"/>
          <p:cNvPicPr>
            <a:picLocks noChangeAspect="1"/>
          </p:cNvPicPr>
          <p:nvPr/>
        </p:nvPicPr>
        <p:blipFill>
          <a:blip r:embed="rId18"/>
          <a:stretch>
            <a:fillRect/>
          </a:stretch>
        </p:blipFill>
        <p:spPr>
          <a:xfrm>
            <a:off x="4032504" y="987552"/>
            <a:ext cx="731520" cy="768096"/>
          </a:xfrm>
          <a:prstGeom prst="rect">
            <a:avLst/>
          </a:prstGeom>
        </p:spPr>
      </p:pic>
      <p:pic>
        <p:nvPicPr>
          <p:cNvPr id="19" name="O_0#目录1:6ecc9ed54.fixed?vcp=1&amp;color=36,64,97&amp;tib=255,255,255&amp;vtp=1" descr="preencoded.png"/>
          <p:cNvPicPr>
            <a:picLocks noChangeAspect="1"/>
          </p:cNvPicPr>
          <p:nvPr/>
        </p:nvPicPr>
        <p:blipFill>
          <a:blip r:embed="rId19"/>
          <a:stretch>
            <a:fillRect/>
          </a:stretch>
        </p:blipFill>
        <p:spPr>
          <a:xfrm>
            <a:off x="8348472" y="987552"/>
            <a:ext cx="731520" cy="768096"/>
          </a:xfrm>
          <a:prstGeom prst="rect">
            <a:avLst/>
          </a:prstGeom>
        </p:spPr>
      </p:pic>
      <p:pic>
        <p:nvPicPr>
          <p:cNvPr id="20" name="O_0#目录1:6ecc9ed54.fixed?vcp=1&amp;color=36,64,97&amp;tib=255,255,255&amp;vtp=1" descr="preencoded.png"/>
          <p:cNvPicPr>
            <a:picLocks noChangeAspect="1"/>
          </p:cNvPicPr>
          <p:nvPr/>
        </p:nvPicPr>
        <p:blipFill>
          <a:blip r:embed="rId18"/>
          <a:stretch>
            <a:fillRect/>
          </a:stretch>
        </p:blipFill>
        <p:spPr>
          <a:xfrm>
            <a:off x="4032504" y="3374136"/>
            <a:ext cx="731520" cy="768096"/>
          </a:xfrm>
          <a:prstGeom prst="rect">
            <a:avLst/>
          </a:prstGeom>
        </p:spPr>
      </p:pic>
      <p:pic>
        <p:nvPicPr>
          <p:cNvPr id="21" name="O_0#目录1:6ecc9ed54.fixed?vcp=1&amp;color=36,64,97&amp;tib=255,255,255&amp;vtp=1" descr="preencoded.png"/>
          <p:cNvPicPr>
            <a:picLocks noChangeAspect="1"/>
          </p:cNvPicPr>
          <p:nvPr/>
        </p:nvPicPr>
        <p:blipFill>
          <a:blip r:embed="rId19"/>
          <a:stretch>
            <a:fillRect/>
          </a:stretch>
        </p:blipFill>
        <p:spPr>
          <a:xfrm>
            <a:off x="8348472" y="3374136"/>
            <a:ext cx="731520" cy="768096"/>
          </a:xfrm>
          <a:prstGeom prst="rect">
            <a:avLst/>
          </a:prstGeom>
        </p:spPr>
      </p:pic>
      <p:pic>
        <p:nvPicPr>
          <p:cNvPr id="22" name="O_0#目录1:6ecc9ed54.fixed?vcp=1&amp;color=36,64,97&amp;tib=255,255,255&amp;vtp=1" descr="preencoded.png"/>
          <p:cNvPicPr>
            <a:picLocks noChangeAspect="1"/>
          </p:cNvPicPr>
          <p:nvPr/>
        </p:nvPicPr>
        <p:blipFill>
          <a:blip r:embed="rId18"/>
          <a:stretch>
            <a:fillRect/>
          </a:stretch>
        </p:blipFill>
        <p:spPr>
          <a:xfrm>
            <a:off x="4032504" y="5522976"/>
            <a:ext cx="731520" cy="768096"/>
          </a:xfrm>
          <a:prstGeom prst="rect">
            <a:avLst/>
          </a:prstGeom>
        </p:spPr>
      </p:pic>
      <p:sp>
        <p:nvSpPr>
          <p:cNvPr id="23" name="O_0#目录1:6ecc9ed54.fixed?vcp=1&amp;color=255,255,255&amp;vtp=1&amp;bbb=1"/>
          <p:cNvSpPr/>
          <p:nvPr/>
        </p:nvSpPr>
        <p:spPr>
          <a:xfrm>
            <a:off x="4032504" y="987552"/>
            <a:ext cx="768096" cy="768096"/>
          </a:xfrm>
          <a:prstGeom prst="rect">
            <a:avLst/>
          </a:prstGeom>
          <a:noFill/>
          <a:ln/>
        </p:spPr>
        <p:txBody>
          <a:bodyPr wrap="none" lIns="0" tIns="0" rIns="0" bIns="0" rtlCol="0" anchor="ctr"/>
          <a:lstStyle/>
          <a:p>
            <a:pPr algn="ctr" latinLnBrk="1">
              <a:lnSpc>
                <a:spcPts val="2900"/>
              </a:lnSpc>
            </a:pPr>
            <a:r>
              <a:rPr lang="en-US" altLang="zh-CN" sz="2400" b="0" i="0" dirty="0">
                <a:solidFill>
                  <a:srgbClr val="FFFFFF"/>
                </a:solidFill>
                <a:latin typeface="Arial (正文)" pitchFamily="34" charset="0"/>
                <a:ea typeface="Arial (正文)" pitchFamily="34" charset="-122"/>
                <a:cs typeface="Arial (正文)" pitchFamily="34" charset="-120"/>
              </a:rPr>
              <a:t>01</a:t>
            </a:r>
            <a:endParaRPr lang="en-US" altLang="zh-CN" sz="2400" dirty="0"/>
          </a:p>
        </p:txBody>
      </p:sp>
      <p:sp>
        <p:nvSpPr>
          <p:cNvPr id="24" name="O_0#目录1:6ecc9ed54.fixed?vcp=1&amp;color=255,255,255&amp;vtp=1&amp;bbb=1"/>
          <p:cNvSpPr/>
          <p:nvPr/>
        </p:nvSpPr>
        <p:spPr>
          <a:xfrm>
            <a:off x="8348472" y="987552"/>
            <a:ext cx="768096" cy="768096"/>
          </a:xfrm>
          <a:prstGeom prst="rect">
            <a:avLst/>
          </a:prstGeom>
          <a:noFill/>
          <a:ln/>
        </p:spPr>
        <p:txBody>
          <a:bodyPr wrap="none" lIns="0" tIns="0" rIns="0" bIns="0" rtlCol="0" anchor="ctr"/>
          <a:lstStyle/>
          <a:p>
            <a:pPr algn="ctr" latinLnBrk="1">
              <a:lnSpc>
                <a:spcPts val="2900"/>
              </a:lnSpc>
            </a:pPr>
            <a:r>
              <a:rPr lang="en-US" altLang="zh-CN" sz="2400" b="0" i="0" dirty="0">
                <a:solidFill>
                  <a:srgbClr val="FFFFFF"/>
                </a:solidFill>
                <a:latin typeface="Arial (正文)" pitchFamily="34" charset="0"/>
                <a:ea typeface="Arial (正文)" pitchFamily="34" charset="-122"/>
                <a:cs typeface="Arial (正文)" pitchFamily="34" charset="-120"/>
              </a:rPr>
              <a:t>02</a:t>
            </a:r>
            <a:endParaRPr lang="en-US" altLang="zh-CN" sz="2400" dirty="0"/>
          </a:p>
        </p:txBody>
      </p:sp>
      <p:sp>
        <p:nvSpPr>
          <p:cNvPr id="25" name="O_0#目录1:6ecc9ed54.fixed?vcp=1&amp;color=255,255,255&amp;vtp=1&amp;bbb=1"/>
          <p:cNvSpPr/>
          <p:nvPr/>
        </p:nvSpPr>
        <p:spPr>
          <a:xfrm>
            <a:off x="4032504" y="3374136"/>
            <a:ext cx="768096" cy="768096"/>
          </a:xfrm>
          <a:prstGeom prst="rect">
            <a:avLst/>
          </a:prstGeom>
          <a:noFill/>
          <a:ln/>
        </p:spPr>
        <p:txBody>
          <a:bodyPr wrap="none" lIns="0" tIns="0" rIns="0" bIns="0" rtlCol="0" anchor="ctr"/>
          <a:lstStyle/>
          <a:p>
            <a:pPr algn="ctr" latinLnBrk="1">
              <a:lnSpc>
                <a:spcPts val="2900"/>
              </a:lnSpc>
            </a:pPr>
            <a:r>
              <a:rPr lang="en-US" altLang="zh-CN" sz="2400" b="0" i="0" dirty="0">
                <a:solidFill>
                  <a:srgbClr val="FFFFFF"/>
                </a:solidFill>
                <a:latin typeface="Arial (正文)" pitchFamily="34" charset="0"/>
                <a:ea typeface="Arial (正文)" pitchFamily="34" charset="-122"/>
                <a:cs typeface="Arial (正文)" pitchFamily="34" charset="-120"/>
              </a:rPr>
              <a:t>03</a:t>
            </a:r>
            <a:endParaRPr lang="en-US" altLang="zh-CN" sz="2400" dirty="0"/>
          </a:p>
        </p:txBody>
      </p:sp>
      <p:sp>
        <p:nvSpPr>
          <p:cNvPr id="26" name="O_0#目录1:6ecc9ed54.fixed?vcp=1&amp;color=255,255,255&amp;vtp=1&amp;bbb=1"/>
          <p:cNvSpPr/>
          <p:nvPr/>
        </p:nvSpPr>
        <p:spPr>
          <a:xfrm>
            <a:off x="8348472" y="3374136"/>
            <a:ext cx="768096" cy="768096"/>
          </a:xfrm>
          <a:prstGeom prst="rect">
            <a:avLst/>
          </a:prstGeom>
          <a:noFill/>
          <a:ln/>
        </p:spPr>
        <p:txBody>
          <a:bodyPr wrap="none" lIns="0" tIns="0" rIns="0" bIns="0" rtlCol="0" anchor="ctr"/>
          <a:lstStyle/>
          <a:p>
            <a:pPr algn="ctr" latinLnBrk="1">
              <a:lnSpc>
                <a:spcPts val="2900"/>
              </a:lnSpc>
            </a:pPr>
            <a:r>
              <a:rPr lang="en-US" altLang="zh-CN" sz="2400" b="0" i="0" dirty="0">
                <a:solidFill>
                  <a:srgbClr val="FFFFFF"/>
                </a:solidFill>
                <a:latin typeface="Arial (正文)" pitchFamily="34" charset="0"/>
                <a:ea typeface="Arial (正文)" pitchFamily="34" charset="-122"/>
                <a:cs typeface="Arial (正文)" pitchFamily="34" charset="-120"/>
              </a:rPr>
              <a:t>04</a:t>
            </a:r>
            <a:endParaRPr lang="en-US" altLang="zh-CN" sz="2400" dirty="0"/>
          </a:p>
        </p:txBody>
      </p:sp>
      <p:sp>
        <p:nvSpPr>
          <p:cNvPr id="27" name="O_0#目录1:6ecc9ed54.fixed?vcp=1&amp;color=255,255,255&amp;vtp=1&amp;bbb=1"/>
          <p:cNvSpPr/>
          <p:nvPr/>
        </p:nvSpPr>
        <p:spPr>
          <a:xfrm>
            <a:off x="4032504" y="5522976"/>
            <a:ext cx="768096" cy="768096"/>
          </a:xfrm>
          <a:prstGeom prst="rect">
            <a:avLst/>
          </a:prstGeom>
          <a:noFill/>
          <a:ln/>
        </p:spPr>
        <p:txBody>
          <a:bodyPr wrap="none" lIns="0" tIns="0" rIns="0" bIns="0" rtlCol="0" anchor="ctr"/>
          <a:lstStyle/>
          <a:p>
            <a:pPr algn="ctr" latinLnBrk="1">
              <a:lnSpc>
                <a:spcPts val="2900"/>
              </a:lnSpc>
            </a:pPr>
            <a:r>
              <a:rPr lang="en-US" altLang="zh-CN" sz="2400" b="0" i="0" dirty="0">
                <a:solidFill>
                  <a:srgbClr val="FFFFFF"/>
                </a:solidFill>
                <a:latin typeface="Arial (正文)" pitchFamily="34" charset="0"/>
                <a:ea typeface="Arial (正文)" pitchFamily="34" charset="-122"/>
                <a:cs typeface="Arial (正文)" pitchFamily="34" charset="-120"/>
              </a:rPr>
              <a:t>05</a:t>
            </a:r>
            <a:endParaRPr lang="en-US" altLang="zh-CN" sz="2400" dirty="0"/>
          </a:p>
        </p:txBody>
      </p:sp>
      <p:sp>
        <p:nvSpPr>
          <p:cNvPr id="28" name="O_0#目录1:6ecc9ed54.fixed?lid=6ecc9ed54&amp;vcp=1&amp;color=0,55,96&amp;vtp=1&amp;bbb=1">
            <a:hlinkClick r:id="rId3" action="ppaction://hlinksldjump"/>
          </p:cNvPr>
          <p:cNvSpPr/>
          <p:nvPr/>
        </p:nvSpPr>
        <p:spPr>
          <a:xfrm>
            <a:off x="4965192" y="1133856"/>
            <a:ext cx="1261872" cy="457200"/>
          </a:xfrm>
          <a:prstGeom prst="rect">
            <a:avLst/>
          </a:prstGeom>
          <a:noFill/>
          <a:ln/>
        </p:spPr>
        <p:txBody>
          <a:bodyPr wrap="none" lIns="0" tIns="0" rIns="0" bIns="0" rtlCol="0" anchor="ctr"/>
          <a:lstStyle/>
          <a:p>
            <a:pPr algn="ctr" latinLnBrk="1">
              <a:lnSpc>
                <a:spcPts val="2900"/>
              </a:lnSpc>
            </a:pPr>
            <a:r>
              <a:rPr lang="en-US" altLang="zh-CN" sz="2400" b="0" i="0" dirty="0">
                <a:solidFill>
                  <a:srgbClr val="003760"/>
                </a:solidFill>
                <a:latin typeface="印品黑体" pitchFamily="34" charset="0"/>
                <a:ea typeface="印品黑体" pitchFamily="34" charset="-122"/>
                <a:cs typeface="印品黑体" pitchFamily="34" charset="-120"/>
              </a:rPr>
              <a:t>知识绘</a:t>
            </a:r>
            <a:endParaRPr lang="en-US" altLang="zh-CN" sz="2400" dirty="0"/>
          </a:p>
        </p:txBody>
      </p:sp>
      <p:sp>
        <p:nvSpPr>
          <p:cNvPr id="29" name="O_0#目录1:6ecc9ed54.fixed?lid=2545b536c&amp;vcp=1&amp;color=0,55,96&amp;vtp=1&amp;bbb=1">
            <a:hlinkClick r:id="rId6" action="ppaction://hlinksldjump"/>
          </p:cNvPr>
          <p:cNvSpPr/>
          <p:nvPr/>
        </p:nvSpPr>
        <p:spPr>
          <a:xfrm>
            <a:off x="9290304" y="1133856"/>
            <a:ext cx="1261872" cy="457200"/>
          </a:xfrm>
          <a:prstGeom prst="rect">
            <a:avLst/>
          </a:prstGeom>
          <a:noFill/>
          <a:ln/>
        </p:spPr>
        <p:txBody>
          <a:bodyPr wrap="none" lIns="0" tIns="0" rIns="0" bIns="0" rtlCol="0" anchor="ctr"/>
          <a:lstStyle/>
          <a:p>
            <a:pPr algn="ctr" latinLnBrk="1">
              <a:lnSpc>
                <a:spcPts val="2900"/>
              </a:lnSpc>
            </a:pPr>
            <a:r>
              <a:rPr lang="en-US" altLang="zh-CN" sz="2400" b="0" i="0" dirty="0">
                <a:solidFill>
                  <a:srgbClr val="003760"/>
                </a:solidFill>
                <a:latin typeface="印品黑体" pitchFamily="34" charset="0"/>
                <a:ea typeface="印品黑体" pitchFamily="34" charset="-122"/>
                <a:cs typeface="印品黑体" pitchFamily="34" charset="-120"/>
              </a:rPr>
              <a:t>重难斩</a:t>
            </a:r>
            <a:endParaRPr lang="en-US" altLang="zh-CN" sz="2400" dirty="0"/>
          </a:p>
        </p:txBody>
      </p:sp>
      <p:sp>
        <p:nvSpPr>
          <p:cNvPr id="30" name="O_0#目录1:6ecc9ed54.fixed?lid=61bf57aa7&amp;vcp=1&amp;color=0,55,96&amp;vtp=1&amp;bbb=1">
            <a:hlinkClick r:id="rId9" action="ppaction://hlinksldjump"/>
          </p:cNvPr>
          <p:cNvSpPr/>
          <p:nvPr/>
        </p:nvSpPr>
        <p:spPr>
          <a:xfrm>
            <a:off x="4965192" y="3520440"/>
            <a:ext cx="1261872" cy="457200"/>
          </a:xfrm>
          <a:prstGeom prst="rect">
            <a:avLst/>
          </a:prstGeom>
          <a:noFill/>
          <a:ln/>
        </p:spPr>
        <p:txBody>
          <a:bodyPr wrap="none" lIns="0" tIns="0" rIns="0" bIns="0" rtlCol="0" anchor="ctr"/>
          <a:lstStyle/>
          <a:p>
            <a:pPr algn="ctr" latinLnBrk="1">
              <a:lnSpc>
                <a:spcPts val="2900"/>
              </a:lnSpc>
            </a:pPr>
            <a:r>
              <a:rPr lang="en-US" altLang="zh-CN" sz="2400" b="0" i="0" dirty="0">
                <a:solidFill>
                  <a:srgbClr val="003760"/>
                </a:solidFill>
                <a:latin typeface="印品黑体" pitchFamily="34" charset="0"/>
                <a:ea typeface="印品黑体" pitchFamily="34" charset="-122"/>
                <a:cs typeface="印品黑体" pitchFamily="34" charset="-120"/>
              </a:rPr>
              <a:t>易错记</a:t>
            </a:r>
            <a:endParaRPr lang="en-US" altLang="zh-CN" sz="2400" dirty="0"/>
          </a:p>
        </p:txBody>
      </p:sp>
      <p:sp>
        <p:nvSpPr>
          <p:cNvPr id="31" name="O_0#目录1:6ecc9ed54.fixed?lid=187252faa&amp;vcp=1&amp;color=0,55,96&amp;vtp=1&amp;bbb=1">
            <a:hlinkClick r:id="rId10" action="ppaction://hlinksldjump"/>
          </p:cNvPr>
          <p:cNvSpPr/>
          <p:nvPr/>
        </p:nvSpPr>
        <p:spPr>
          <a:xfrm>
            <a:off x="9290304" y="3520440"/>
            <a:ext cx="1261872" cy="457200"/>
          </a:xfrm>
          <a:prstGeom prst="rect">
            <a:avLst/>
          </a:prstGeom>
          <a:noFill/>
          <a:ln/>
        </p:spPr>
        <p:txBody>
          <a:bodyPr wrap="none" lIns="0" tIns="0" rIns="0" bIns="0" rtlCol="0" anchor="ctr"/>
          <a:lstStyle/>
          <a:p>
            <a:pPr algn="ctr" latinLnBrk="1">
              <a:lnSpc>
                <a:spcPts val="2900"/>
              </a:lnSpc>
            </a:pPr>
            <a:r>
              <a:rPr lang="en-US" altLang="zh-CN" sz="2400" b="0" i="0" dirty="0">
                <a:solidFill>
                  <a:srgbClr val="003760"/>
                </a:solidFill>
                <a:latin typeface="印品黑体" pitchFamily="34" charset="0"/>
                <a:ea typeface="印品黑体" pitchFamily="34" charset="-122"/>
                <a:cs typeface="印品黑体" pitchFamily="34" charset="-120"/>
              </a:rPr>
              <a:t>题型诀</a:t>
            </a:r>
            <a:endParaRPr lang="en-US" altLang="zh-CN" sz="2400" dirty="0"/>
          </a:p>
        </p:txBody>
      </p:sp>
      <p:sp>
        <p:nvSpPr>
          <p:cNvPr id="32" name="O_0#目录1:6ecc9ed54.fixed?lid=ccaa49cc3&amp;vcp=1&amp;color=0,55,96&amp;vtp=1&amp;bbb=1">
            <a:hlinkClick r:id="rId20" action="ppaction://hlinksldjump"/>
          </p:cNvPr>
          <p:cNvSpPr/>
          <p:nvPr/>
        </p:nvSpPr>
        <p:spPr>
          <a:xfrm>
            <a:off x="4965192" y="5669280"/>
            <a:ext cx="1261872" cy="457200"/>
          </a:xfrm>
          <a:prstGeom prst="rect">
            <a:avLst/>
          </a:prstGeom>
          <a:noFill/>
          <a:ln/>
        </p:spPr>
        <p:txBody>
          <a:bodyPr wrap="none" lIns="0" tIns="0" rIns="0" bIns="0" rtlCol="0" anchor="ctr"/>
          <a:lstStyle/>
          <a:p>
            <a:pPr algn="ctr" latinLnBrk="1">
              <a:lnSpc>
                <a:spcPts val="2900"/>
              </a:lnSpc>
            </a:pPr>
            <a:r>
              <a:rPr lang="en-US" altLang="zh-CN" sz="2400" b="0" i="0" dirty="0">
                <a:solidFill>
                  <a:srgbClr val="003760"/>
                </a:solidFill>
                <a:latin typeface="印品黑体" pitchFamily="34" charset="0"/>
                <a:ea typeface="印品黑体" pitchFamily="34" charset="-122"/>
                <a:cs typeface="印品黑体" pitchFamily="34" charset="-120"/>
              </a:rPr>
              <a:t>巩固练</a:t>
            </a:r>
            <a:endParaRPr lang="en-US" altLang="zh-CN" sz="2400" dirty="0"/>
          </a:p>
        </p:txBody>
      </p:sp>
    </p:spTree>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name="Slide 50&amp;si=50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EX.157_1#f3d14e0d3?vcp=1&amp;vop=1&amp;pid=eb0f53384&amp;color=36,64,97&amp;mp=1&amp;vtp=1&amp;bt=1&amp;bbb=1&amp;hb=1"/>
              <p:cNvSpPr/>
              <p:nvPr/>
            </p:nvSpPr>
            <p:spPr>
              <a:xfrm>
                <a:off x="539496" y="1812848"/>
                <a:ext cx="11109960" cy="3396933"/>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【方法总结】</a:t>
                </a:r>
                <a:r>
                  <a:rPr lang="en-US" altLang="zh-CN" sz="1800" b="0" i="0" dirty="0">
                    <a:solidFill>
                      <a:srgbClr val="244061"/>
                    </a:solidFill>
                    <a:latin typeface="Times New Roman" pitchFamily="34" charset="0"/>
                    <a:ea typeface="微软雅黑" pitchFamily="34" charset="-122"/>
                    <a:cs typeface="Times New Roman" pitchFamily="34" charset="-120"/>
                  </a:rPr>
                  <a:t>当已知数列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不是等差数列时，需构造与已知数列相关的等差数列</a:t>
                </a:r>
                <a:r>
                  <a:rPr lang="en-US" altLang="zh-CN" sz="1800" b="0" i="0">
                    <a:solidFill>
                      <a:srgbClr val="244061"/>
                    </a:solidFill>
                    <a:latin typeface="Times New Roman" pitchFamily="34" charset="0"/>
                    <a:ea typeface="微软雅黑" pitchFamily="34" charset="-122"/>
                    <a:cs typeface="Times New Roman" pitchFamily="34" charset="-120"/>
                  </a:rPr>
                  <a:t>，利用等差数列的通项</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公式</a:t>
                </a:r>
                <a:r>
                  <a:rPr lang="en-US" altLang="zh-CN" sz="1800" b="0" i="0" dirty="0">
                    <a:solidFill>
                      <a:srgbClr val="244061"/>
                    </a:solidFill>
                    <a:latin typeface="Times New Roman" pitchFamily="34" charset="0"/>
                    <a:ea typeface="微软雅黑" pitchFamily="34" charset="-122"/>
                    <a:cs typeface="Times New Roman" pitchFamily="34" charset="-120"/>
                  </a:rPr>
                  <a:t>，求出含</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的式子与</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𝑛</m:t>
                    </m:r>
                  </m:oMath>
                </a14:m>
                <a:r>
                  <a:rPr lang="en-US" altLang="zh-CN" sz="1800" b="0" i="0" dirty="0">
                    <a:solidFill>
                      <a:srgbClr val="244061"/>
                    </a:solidFill>
                    <a:latin typeface="Times New Roman" pitchFamily="34" charset="0"/>
                    <a:ea typeface="微软雅黑" pitchFamily="34" charset="-122"/>
                    <a:cs typeface="Times New Roman" pitchFamily="34" charset="-120"/>
                  </a:rPr>
                  <a:t>的关系式，进而求出</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由递推公式转化为等差数列的常见形式</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dirty="0">
                    <a:solidFill>
                      <a:srgbClr val="244061"/>
                    </a:solidFill>
                    <a:latin typeface="Times New Roman" pitchFamily="34" charset="0"/>
                    <a:ea typeface="微软雅黑" pitchFamily="34" charset="-122"/>
                    <a:cs typeface="Times New Roman" pitchFamily="34" charset="-120"/>
                  </a:rPr>
                  <a:t>1）转化为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常数，则数列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是等差数列;</a:t>
                </a:r>
                <a:endParaRPr lang="en-US" altLang="zh-CN" sz="1800" dirty="0"/>
              </a:p>
              <a:p>
                <a:pPr latinLnBrk="1">
                  <a:lnSpc>
                    <a:spcPts val="37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dirty="0">
                    <a:solidFill>
                      <a:srgbClr val="244061"/>
                    </a:solidFill>
                    <a:latin typeface="Times New Roman" pitchFamily="34" charset="0"/>
                    <a:ea typeface="微软雅黑" pitchFamily="34" charset="-122"/>
                    <a:cs typeface="Times New Roman" pitchFamily="34" charset="-120"/>
                  </a:rPr>
                  <a:t>2）转化为</a:t>
                </a:r>
                <a14:m>
                  <m:oMath xmlns:m="http://schemas.openxmlformats.org/officeDocument/2006/math">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den>
                    </m:f>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den>
                    </m:f>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常数，则数列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den>
                    </m:f>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是等差数列;</a:t>
                </a:r>
                <a:endParaRPr lang="en-US" altLang="zh-CN" sz="1800" dirty="0"/>
              </a:p>
              <a:p>
                <a:pPr latinLnBrk="1">
                  <a:lnSpc>
                    <a:spcPts val="37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dirty="0">
                    <a:solidFill>
                      <a:srgbClr val="244061"/>
                    </a:solidFill>
                    <a:latin typeface="Times New Roman" pitchFamily="34" charset="0"/>
                    <a:ea typeface="微软雅黑" pitchFamily="34" charset="-122"/>
                    <a:cs typeface="Times New Roman" pitchFamily="34" charset="-120"/>
                  </a:rPr>
                  <a:t>3）转化为</a:t>
                </a:r>
                <a14:m>
                  <m:oMath xmlns:m="http://schemas.openxmlformats.org/officeDocument/2006/math">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𝑐</m:t>
                        </m:r>
                      </m:den>
                    </m:f>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𝑐</m:t>
                        </m:r>
                      </m:den>
                    </m:f>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常数，则数列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𝑐</m:t>
                        </m:r>
                      </m:den>
                    </m:f>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是等差数列;</a:t>
                </a:r>
                <a:endParaRPr lang="en-US" altLang="zh-CN" sz="1800" dirty="0"/>
              </a:p>
              <a:p>
                <a:pPr latinLnBrk="1">
                  <a:lnSpc>
                    <a:spcPts val="33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dirty="0">
                    <a:solidFill>
                      <a:srgbClr val="244061"/>
                    </a:solidFill>
                    <a:latin typeface="Times New Roman" pitchFamily="34" charset="0"/>
                    <a:ea typeface="微软雅黑" pitchFamily="34" charset="-122"/>
                    <a:cs typeface="Times New Roman" pitchFamily="34" charset="-120"/>
                  </a:rPr>
                  <a:t>4）转化为</a:t>
                </a:r>
                <a14:m>
                  <m:oMath xmlns:m="http://schemas.openxmlformats.org/officeDocument/2006/math">
                    <m:rad>
                      <m:radPr>
                        <m:degHide m:val="on"/>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radPr>
                      <m:deg/>
                      <m:e>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e>
                    </m:rad>
                    <m:r>
                      <a:rPr lang="en-US" altLang="zh-CN" sz="1800" b="0" i="0">
                        <a:solidFill>
                          <a:srgbClr val="244061"/>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radPr>
                      <m:deg/>
                      <m:e>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e>
                    </m:rad>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常数，则数列｛</a:t>
                </a:r>
                <a14:m>
                  <m:oMath xmlns:m="http://schemas.openxmlformats.org/officeDocument/2006/math">
                    <m:rad>
                      <m:radPr>
                        <m:degHide m:val="on"/>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radPr>
                      <m:deg/>
                      <m:e>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｝是等差数列;</a:t>
                </a:r>
                <a:endParaRPr lang="en-US" altLang="zh-CN" sz="1800" dirty="0"/>
              </a:p>
              <a:p>
                <a:pPr latinLnBrk="1">
                  <a:lnSpc>
                    <a:spcPts val="32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r>
                  <a:rPr lang="en-US" altLang="zh-CN" b="0" i="0" dirty="0">
                    <a:solidFill>
                      <a:srgbClr val="244061"/>
                    </a:solidFill>
                    <a:latin typeface="Times New Roman" pitchFamily="34" charset="0"/>
                    <a:ea typeface="微软雅黑" pitchFamily="34" charset="-122"/>
                    <a:cs typeface="Times New Roman" pitchFamily="34" charset="-120"/>
                  </a:rPr>
                  <a:t>5）转化为</a:t>
                </a:r>
                <a14:m>
                  <m:oMath xmlns:m="http://schemas.openxmlformats.org/officeDocument/2006/math">
                    <m:sSubSup>
                      <m:sSubSupPr>
                        <m:ctrlPr>
                          <a:rPr lang="en-US" altLang="zh-CN" b="0" i="1">
                            <a:solidFill>
                              <a:srgbClr val="244061"/>
                            </a:solidFill>
                            <a:latin typeface="Cambria Math" panose="02040503050406030204" pitchFamily="18" charset="0"/>
                            <a:ea typeface="Cambria Math" pitchFamily="34" charset="-122"/>
                            <a:cs typeface="Cambria Math" pitchFamily="34" charset="-120"/>
                          </a:rPr>
                        </m:ctrlPr>
                      </m:sSubSupPr>
                      <m:e>
                        <m:r>
                          <a:rPr lang="en-US" altLang="zh-CN" b="0" i="0">
                            <a:solidFill>
                              <a:srgbClr val="244061"/>
                            </a:solidFill>
                            <a:latin typeface="Cambria Math" pitchFamily="34" charset="0"/>
                            <a:ea typeface="Cambria Math" pitchFamily="34" charset="-122"/>
                            <a:cs typeface="Cambria Math" pitchFamily="34" charset="-120"/>
                          </a:rPr>
                          <m:t>𝑎</m:t>
                        </m:r>
                      </m:e>
                      <m:sub>
                        <m:r>
                          <a:rPr lang="en-US" altLang="zh-CN" b="0" i="0">
                            <a:solidFill>
                              <a:srgbClr val="244061"/>
                            </a:solidFill>
                            <a:latin typeface="Cambria Math" pitchFamily="34" charset="0"/>
                            <a:ea typeface="Cambria Math" pitchFamily="34" charset="-122"/>
                            <a:cs typeface="Cambria Math" pitchFamily="34" charset="-120"/>
                          </a:rPr>
                          <m:t>𝑛</m:t>
                        </m:r>
                        <m:r>
                          <a:rPr lang="en-US" altLang="zh-CN" b="0" i="0">
                            <a:solidFill>
                              <a:srgbClr val="244061"/>
                            </a:solidFill>
                            <a:latin typeface="Cambria Math" pitchFamily="34" charset="0"/>
                            <a:ea typeface="Cambria Math" pitchFamily="34" charset="-122"/>
                            <a:cs typeface="Cambria Math" pitchFamily="34" charset="-120"/>
                          </a:rPr>
                          <m:t>+1</m:t>
                        </m:r>
                      </m:sub>
                      <m:sup>
                        <m:r>
                          <a:rPr lang="en-US" altLang="zh-CN" b="0" i="0">
                            <a:solidFill>
                              <a:srgbClr val="244061"/>
                            </a:solidFill>
                            <a:latin typeface="Cambria Math" pitchFamily="34" charset="0"/>
                            <a:ea typeface="Cambria Math" pitchFamily="34" charset="-122"/>
                            <a:cs typeface="Cambria Math" pitchFamily="34" charset="-120"/>
                          </a:rPr>
                          <m:t>2</m:t>
                        </m:r>
                      </m:sup>
                    </m:sSubSup>
                    <m:r>
                      <a:rPr lang="en-US" altLang="zh-CN" b="0" i="0">
                        <a:solidFill>
                          <a:srgbClr val="244061"/>
                        </a:solidFill>
                        <a:latin typeface="Cambria Math" pitchFamily="34" charset="0"/>
                        <a:ea typeface="Cambria Math" pitchFamily="34" charset="-122"/>
                        <a:cs typeface="Cambria Math" pitchFamily="34" charset="-120"/>
                      </a:rPr>
                      <m:t>−</m:t>
                    </m:r>
                    <m:sSubSup>
                      <m:sSubSupPr>
                        <m:ctrlPr>
                          <a:rPr lang="en-US" altLang="zh-CN" b="0" i="1">
                            <a:solidFill>
                              <a:srgbClr val="244061"/>
                            </a:solidFill>
                            <a:latin typeface="Cambria Math" panose="02040503050406030204" pitchFamily="18" charset="0"/>
                            <a:ea typeface="Cambria Math" pitchFamily="34" charset="-122"/>
                            <a:cs typeface="Cambria Math" pitchFamily="34" charset="-120"/>
                          </a:rPr>
                        </m:ctrlPr>
                      </m:sSubSupPr>
                      <m:e>
                        <m:r>
                          <a:rPr lang="en-US" altLang="zh-CN" b="0" i="0">
                            <a:solidFill>
                              <a:srgbClr val="244061"/>
                            </a:solidFill>
                            <a:latin typeface="Cambria Math" pitchFamily="34" charset="0"/>
                            <a:ea typeface="Cambria Math" pitchFamily="34" charset="-122"/>
                            <a:cs typeface="Cambria Math" pitchFamily="34" charset="-120"/>
                          </a:rPr>
                          <m:t>𝑎</m:t>
                        </m:r>
                      </m:e>
                      <m:sub>
                        <m:r>
                          <a:rPr lang="en-US" altLang="zh-CN" b="0" i="0">
                            <a:solidFill>
                              <a:srgbClr val="244061"/>
                            </a:solidFill>
                            <a:latin typeface="Cambria Math" pitchFamily="34" charset="0"/>
                            <a:ea typeface="Cambria Math" pitchFamily="34" charset="-122"/>
                            <a:cs typeface="Cambria Math" pitchFamily="34" charset="-120"/>
                          </a:rPr>
                          <m:t>𝑛</m:t>
                        </m:r>
                      </m:sub>
                      <m:sup>
                        <m:r>
                          <a:rPr lang="en-US" altLang="zh-CN" b="0" i="0">
                            <a:solidFill>
                              <a:srgbClr val="244061"/>
                            </a:solidFill>
                            <a:latin typeface="Cambria Math" pitchFamily="34" charset="0"/>
                            <a:ea typeface="Cambria Math" pitchFamily="34" charset="-122"/>
                            <a:cs typeface="Cambria Math" pitchFamily="34" charset="-120"/>
                          </a:rPr>
                          <m:t>2</m:t>
                        </m:r>
                      </m:sup>
                    </m:sSubSup>
                    <m:r>
                      <a:rPr lang="en-US" altLang="zh-CN" b="0" i="0">
                        <a:solidFill>
                          <a:srgbClr val="244061"/>
                        </a:solidFill>
                        <a:latin typeface="Cambria Math" pitchFamily="34" charset="0"/>
                        <a:ea typeface="Cambria Math" pitchFamily="34" charset="-122"/>
                        <a:cs typeface="Cambria Math" pitchFamily="34" charset="-120"/>
                      </a:rPr>
                      <m:t>=</m:t>
                    </m:r>
                  </m:oMath>
                </a14:m>
                <a:r>
                  <a:rPr lang="en-US" altLang="zh-CN" b="0" i="0" dirty="0">
                    <a:solidFill>
                      <a:srgbClr val="244061"/>
                    </a:solidFill>
                    <a:latin typeface="Times New Roman" pitchFamily="34" charset="0"/>
                    <a:ea typeface="微软雅黑" pitchFamily="34" charset="-122"/>
                    <a:cs typeface="Times New Roman" pitchFamily="34" charset="-120"/>
                  </a:rPr>
                  <a:t>常数，则数列</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m:t>
                    </m:r>
                    <m:sSubSup>
                      <m:sSubSupPr>
                        <m:ctrlPr>
                          <a:rPr lang="en-US" altLang="zh-CN" b="0" i="1">
                            <a:solidFill>
                              <a:srgbClr val="244061"/>
                            </a:solidFill>
                            <a:latin typeface="Cambria Math" panose="02040503050406030204" pitchFamily="18" charset="0"/>
                            <a:ea typeface="Cambria Math" pitchFamily="34" charset="-122"/>
                            <a:cs typeface="Cambria Math" pitchFamily="34" charset="-120"/>
                          </a:rPr>
                        </m:ctrlPr>
                      </m:sSubSupPr>
                      <m:e>
                        <m:r>
                          <a:rPr lang="en-US" altLang="zh-CN" b="0" i="0">
                            <a:solidFill>
                              <a:srgbClr val="244061"/>
                            </a:solidFill>
                            <a:latin typeface="Cambria Math" pitchFamily="34" charset="0"/>
                            <a:ea typeface="Cambria Math" pitchFamily="34" charset="-122"/>
                            <a:cs typeface="Cambria Math" pitchFamily="34" charset="-120"/>
                          </a:rPr>
                          <m:t>𝑎</m:t>
                        </m:r>
                      </m:e>
                      <m:sub>
                        <m:r>
                          <a:rPr lang="en-US" altLang="zh-CN" b="0" i="0">
                            <a:solidFill>
                              <a:srgbClr val="244061"/>
                            </a:solidFill>
                            <a:latin typeface="Cambria Math" pitchFamily="34" charset="0"/>
                            <a:ea typeface="Cambria Math" pitchFamily="34" charset="-122"/>
                            <a:cs typeface="Cambria Math" pitchFamily="34" charset="-120"/>
                          </a:rPr>
                          <m:t>𝑛</m:t>
                        </m:r>
                      </m:sub>
                      <m:sup>
                        <m:r>
                          <a:rPr lang="en-US" altLang="zh-CN" b="0" i="0">
                            <a:solidFill>
                              <a:srgbClr val="244061"/>
                            </a:solidFill>
                            <a:latin typeface="Cambria Math" pitchFamily="34" charset="0"/>
                            <a:ea typeface="Cambria Math" pitchFamily="34" charset="-122"/>
                            <a:cs typeface="Cambria Math" pitchFamily="34" charset="-120"/>
                          </a:rPr>
                          <m:t>2</m:t>
                        </m:r>
                      </m:sup>
                    </m:sSubSup>
                    <m:r>
                      <a:rPr lang="en-US" altLang="zh-CN"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是等差数列.</a:t>
                </a:r>
                <a:endParaRPr lang="en-US" altLang="zh-CN" dirty="0"/>
              </a:p>
            </p:txBody>
          </p:sp>
        </mc:Choice>
        <mc:Fallback xmlns="">
          <p:sp>
            <p:nvSpPr>
              <p:cNvPr id="2" name="QO_7_EX.157_1#f3d14e0d3?vcp=1&amp;vop=1&amp;pid=eb0f53384&amp;color=36,64,97&amp;mp=1&amp;vtp=1&amp;bt=1&amp;bbb=1&amp;hb=1"/>
              <p:cNvSpPr>
                <a:spLocks noRot="1" noChangeAspect="1" noMove="1" noResize="1" noEditPoints="1" noAdjustHandles="1" noChangeArrowheads="1" noChangeShapeType="1" noTextEdit="1"/>
              </p:cNvSpPr>
              <p:nvPr/>
            </p:nvSpPr>
            <p:spPr>
              <a:xfrm>
                <a:off x="539496" y="1812848"/>
                <a:ext cx="11109960" cy="3396933"/>
              </a:xfrm>
              <a:prstGeom prst="rect">
                <a:avLst/>
              </a:prstGeom>
              <a:blipFill>
                <a:blip r:embed="rId3"/>
                <a:stretch>
                  <a:fillRect l="-1317" b="-412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name="Slide 51&amp;si=51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158_1#7516778ad?vaa=1&amp;vcp=1&amp;vop=1&amp;pid=eb0f53384&amp;color=36,64,97&amp;vtp=1&amp;bt=1&amp;bbb=1"/>
              <p:cNvSpPr/>
              <p:nvPr/>
            </p:nvSpPr>
            <p:spPr>
              <a:xfrm>
                <a:off x="539496" y="2391905"/>
                <a:ext cx="11109960" cy="445516"/>
              </a:xfrm>
              <a:prstGeom prst="rect">
                <a:avLst/>
              </a:prstGeom>
              <a:noFill/>
              <a:ln/>
            </p:spPr>
            <p:txBody>
              <a:bodyPr wrap="none" lIns="0" tIns="0" rIns="0" bIns="0" rtlCol="0" anchor="t"/>
              <a:lstStyle/>
              <a:p>
                <a:pPr algn="l" latinLnBrk="1">
                  <a:lnSpc>
                    <a:spcPts val="3900"/>
                  </a:lnSpc>
                </a:pPr>
                <a:r>
                  <a:rPr lang="en-US" altLang="zh-CN" sz="1800" b="1" i="0" dirty="0">
                    <a:solidFill>
                      <a:srgbClr val="244061"/>
                    </a:solidFill>
                    <a:latin typeface="Times New Roman" pitchFamily="34" charset="0"/>
                    <a:ea typeface="微软雅黑" pitchFamily="34" charset="-122"/>
                    <a:cs typeface="Times New Roman" pitchFamily="34" charset="-120"/>
                  </a:rPr>
                  <a:t>9-1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的首项</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=0</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+2</m:t>
                    </m:r>
                    <m:rad>
                      <m:radPr>
                        <m:degHide m:val="on"/>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radPr>
                      <m:deg/>
                      <m:e>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+1</m:t>
                        </m:r>
                      </m:e>
                    </m:rad>
                    <m:r>
                      <a:rPr lang="en-US" altLang="zh-CN" sz="1800" b="0" i="0" smtClean="0">
                        <a:solidFill>
                          <a:srgbClr val="244061"/>
                        </a:solidFill>
                        <a:latin typeface="Cambria Math" pitchFamily="34" charset="0"/>
                        <a:ea typeface="Cambria Math" pitchFamily="34" charset="-122"/>
                        <a:cs typeface="Cambria Math" pitchFamily="34" charset="-120"/>
                      </a:rPr>
                      <m:t>+1</m:t>
                    </m:r>
                  </m:oMath>
                </a14:m>
                <a:r>
                  <a:rPr lang="en-US" altLang="zh-CN" sz="1800" b="0" i="0" dirty="0">
                    <a:solidFill>
                      <a:srgbClr val="244061"/>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20</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2" name="QC_7_BD.158_1#7516778ad?vaa=1&amp;vcp=1&amp;vop=1&amp;pid=eb0f53384&amp;color=36,64,97&amp;vtp=1&amp;bt=1&amp;bbb=1"/>
              <p:cNvSpPr>
                <a:spLocks noRot="1" noChangeAspect="1" noMove="1" noResize="1" noEditPoints="1" noAdjustHandles="1" noChangeArrowheads="1" noChangeShapeType="1" noTextEdit="1"/>
              </p:cNvSpPr>
              <p:nvPr/>
            </p:nvSpPr>
            <p:spPr>
              <a:xfrm>
                <a:off x="539496" y="2391905"/>
                <a:ext cx="11109960" cy="445516"/>
              </a:xfrm>
              <a:prstGeom prst="rect">
                <a:avLst/>
              </a:prstGeom>
              <a:blipFill>
                <a:blip r:embed="rId3"/>
                <a:stretch>
                  <a:fillRect l="-1317" b="-28767"/>
                </a:stretch>
              </a:blipFill>
              <a:ln/>
            </p:spPr>
            <p:txBody>
              <a:bodyPr/>
              <a:lstStyle/>
              <a:p>
                <a:r>
                  <a:rPr lang="zh-CN" altLang="en-US">
                    <a:noFill/>
                  </a:rPr>
                  <a:t> </a:t>
                </a:r>
              </a:p>
            </p:txBody>
          </p:sp>
        </mc:Fallback>
      </mc:AlternateContent>
      <p:sp>
        <p:nvSpPr>
          <p:cNvPr id="3" name="QC_7_AN.160_1#7516778ad.bracket?vaa=1&amp;vcp=1&amp;vop=1&amp;pid=eb0f53384&amp;color=36,64,97&amp;vpa=25&amp;vtp=1"/>
          <p:cNvSpPr/>
          <p:nvPr/>
        </p:nvSpPr>
        <p:spPr>
          <a:xfrm>
            <a:off x="7679436" y="2534653"/>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C</a:t>
            </a:r>
            <a:endParaRPr lang="en-US" altLang="zh-CN" sz="2000" dirty="0">
              <a:solidFill>
                <a:srgbClr val="6565FF"/>
              </a:solidFill>
            </a:endParaRPr>
          </a:p>
        </p:txBody>
      </p:sp>
      <p:sp>
        <p:nvSpPr>
          <p:cNvPr id="4" name="QC_7_BD.158_2#7516778ad.choices?vaa=1&amp;vcp=1&amp;vop=1&amp;pid=eb0f53384&amp;color=36,64,97&amp;vtp=1&amp;bbb=1"/>
          <p:cNvSpPr/>
          <p:nvPr/>
        </p:nvSpPr>
        <p:spPr>
          <a:xfrm>
            <a:off x="539496" y="2841738"/>
            <a:ext cx="11109960" cy="360680"/>
          </a:xfrm>
          <a:prstGeom prst="rect">
            <a:avLst/>
          </a:prstGeom>
          <a:noFill/>
          <a:ln/>
        </p:spPr>
        <p:txBody>
          <a:bodyPr wrap="none" lIns="0" tIns="0" rIns="0" bIns="0" rtlCol="0" anchor="t"/>
          <a:lstStyle/>
          <a:p>
            <a:pPr latinLnBrk="1">
              <a:lnSpc>
                <a:spcPts val="3200"/>
              </a:lnSpc>
              <a:tabLst>
                <a:tab pos="2758440" algn="l"/>
                <a:tab pos="5605780" algn="l"/>
                <a:tab pos="8453120"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r>
              <a:rPr lang="en-US" altLang="zh-CN" sz="1800" b="0" i="0">
                <a:solidFill>
                  <a:srgbClr val="244061"/>
                </a:solidFill>
                <a:latin typeface="Times New Roman" pitchFamily="34" charset="0"/>
                <a:ea typeface="微软雅黑" pitchFamily="34" charset="-122"/>
                <a:cs typeface="Times New Roman" pitchFamily="34" charset="-120"/>
              </a:rPr>
              <a:t>.99</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B.101</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C.399</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.401</a:t>
            </a:r>
            <a:endParaRPr lang="en-US" altLang="zh-CN" sz="1800" dirty="0">
              <a:solidFill>
                <a:srgbClr val="244061"/>
              </a:solidFill>
            </a:endParaRPr>
          </a:p>
        </p:txBody>
      </p:sp>
      <mc:AlternateContent xmlns:mc="http://schemas.openxmlformats.org/markup-compatibility/2006" xmlns:a14="http://schemas.microsoft.com/office/drawing/2010/main">
        <mc:Choice Requires="a14">
          <p:sp>
            <p:nvSpPr>
              <p:cNvPr id="5" name="QC_7_AS.159_1#7516778ad?vaa=1&amp;vcp=1&amp;vop=1&amp;pid=eb0f53384&amp;color=36,64,97&amp;vtp=1&amp;bbb=1"/>
              <p:cNvSpPr/>
              <p:nvPr/>
            </p:nvSpPr>
            <p:spPr>
              <a:xfrm>
                <a:off x="539496" y="3206228"/>
                <a:ext cx="11109960" cy="1451991"/>
              </a:xfrm>
              <a:prstGeom prst="rect">
                <a:avLst/>
              </a:prstGeom>
              <a:noFill/>
              <a:ln/>
            </p:spPr>
            <p:txBody>
              <a:bodyPr wrap="none" lIns="0" tIns="0" rIns="0" bIns="0" rtlCol="0" anchor="t"/>
              <a:lstStyle/>
              <a:p>
                <a:pPr algn="l" latinLnBrk="1">
                  <a:lnSpc>
                    <a:spcPts val="40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+2⋅</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+1</m:t>
                        </m:r>
                      </m:e>
                    </m:rad>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，可得</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+1=(</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+1</m:t>
                        </m:r>
                      </m:e>
                    </m:rad>
                    <m:r>
                      <a:rPr lang="en-US" altLang="zh-CN" sz="1800" b="0" i="0" smtClean="0">
                        <a:solidFill>
                          <a:srgbClr val="003760"/>
                        </a:solidFill>
                        <a:latin typeface="Cambria Math" pitchFamily="34" charset="0"/>
                        <a:ea typeface="Cambria Math" pitchFamily="34" charset="-122"/>
                        <a:cs typeface="Cambria Math" pitchFamily="34" charset="-120"/>
                      </a:rPr>
                      <m:t>+1</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+1</m:t>
                        </m:r>
                      </m:e>
                    </m:rad>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+1</m:t>
                        </m:r>
                      </m:e>
                    </m:rad>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0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+1</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}是以1为首项，1为公差的等差数列，</a:t>
                </a:r>
                <a:endParaRPr lang="en-US" altLang="zh-CN" sz="1800" dirty="0">
                  <a:solidFill>
                    <a:srgbClr val="003760"/>
                  </a:solidFill>
                </a:endParaRPr>
              </a:p>
              <a:p>
                <a:pPr latinLnBrk="1">
                  <a:lnSpc>
                    <a:spcPts val="38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+1</m:t>
                        </m:r>
                      </m:e>
                    </m:rad>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𝑛</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𝑛</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20</m:t>
                        </m:r>
                      </m:sub>
                    </m:sSub>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20</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−1=399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，故选C.</a:t>
                </a:r>
                <a:endParaRPr lang="en-US" altLang="zh-CN" sz="1800" dirty="0">
                  <a:solidFill>
                    <a:srgbClr val="003760"/>
                  </a:solidFill>
                </a:endParaRPr>
              </a:p>
            </p:txBody>
          </p:sp>
        </mc:Choice>
        <mc:Fallback xmlns="">
          <p:sp>
            <p:nvSpPr>
              <p:cNvPr id="5" name="QC_7_AS.159_1#7516778ad?vaa=1&amp;vcp=1&amp;vop=1&amp;pid=eb0f53384&amp;color=36,64,97&amp;vtp=1&amp;bbb=1"/>
              <p:cNvSpPr>
                <a:spLocks noRot="1" noChangeAspect="1" noMove="1" noResize="1" noEditPoints="1" noAdjustHandles="1" noChangeArrowheads="1" noChangeShapeType="1" noTextEdit="1"/>
              </p:cNvSpPr>
              <p:nvPr/>
            </p:nvSpPr>
            <p:spPr>
              <a:xfrm>
                <a:off x="539496" y="3206228"/>
                <a:ext cx="11109960" cy="1451991"/>
              </a:xfrm>
              <a:prstGeom prst="rect">
                <a:avLst/>
              </a:prstGeom>
              <a:blipFill>
                <a:blip r:embed="rId4"/>
                <a:stretch>
                  <a:fillRect l="-1317" b="-840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name="Slide 52&amp;si=52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7_BD.162_1#2121a2e87?vaa=1&amp;vcp=1&amp;vop=1&amp;pid=eb0f53384&amp;color=36,64,97&amp;vtp=1&amp;bt=1&amp;bbb=1&amp;hb=1"/>
              <p:cNvSpPr/>
              <p:nvPr/>
            </p:nvSpPr>
            <p:spPr>
              <a:xfrm>
                <a:off x="539496" y="1062183"/>
                <a:ext cx="11109960" cy="7702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9-2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中，</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=1</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smtClean="0">
                        <a:solidFill>
                          <a:srgbClr val="244061"/>
                        </a:solidFill>
                        <a:latin typeface="Cambria Math" pitchFamily="34" charset="0"/>
                        <a:ea typeface="Cambria Math" pitchFamily="34" charset="-122"/>
                        <a:cs typeface="Cambria Math" pitchFamily="34" charset="-120"/>
                      </a:rPr>
                      <m:t>=30</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2</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+2(</m:t>
                    </m:r>
                    <m:r>
                      <a:rPr lang="en-US" altLang="zh-CN" sz="1800" b="0" i="0" smtClean="0">
                        <a:solidFill>
                          <a:srgbClr val="244061"/>
                        </a:solidFill>
                        <a:latin typeface="Cambria Math" pitchFamily="34" charset="0"/>
                        <a:ea typeface="Cambria Math" pitchFamily="34" charset="-122"/>
                        <a:cs typeface="Cambria Math" pitchFamily="34" charset="-120"/>
                      </a:rPr>
                      <m:t>𝑛</m:t>
                    </m:r>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244061"/>
                            </a:solidFill>
                            <a:latin typeface="Cambria Math" pitchFamily="34" charset="0"/>
                            <a:ea typeface="Cambria Math" pitchFamily="34" charset="-122"/>
                            <a:cs typeface="Cambria Math" pitchFamily="34" charset="-120"/>
                          </a:rPr>
                          <m:t>𝐍</m:t>
                        </m:r>
                      </m:e>
                      <m:sub>
                        <m:r>
                          <a:rPr lang="en-US" altLang="zh-CN" sz="1800" b="0" i="0">
                            <a:solidFill>
                              <a:srgbClr val="244061"/>
                            </a:solidFill>
                            <a:latin typeface="Cambria Math" pitchFamily="34" charset="0"/>
                            <a:ea typeface="Cambria Math" pitchFamily="34" charset="-122"/>
                            <a:cs typeface="Cambria Math" pitchFamily="34" charset="-120"/>
                          </a:rPr>
                          <m:t>+</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𝑛</m:t>
                    </m:r>
                    <m:r>
                      <a:rPr lang="en-US" altLang="zh-CN" sz="1800" b="0" i="0" smtClean="0">
                        <a:solidFill>
                          <a:srgbClr val="244061"/>
                        </a:solidFill>
                        <a:latin typeface="Cambria Math" pitchFamily="34" charset="0"/>
                        <a:ea typeface="Cambria Math" pitchFamily="34" charset="-122"/>
                        <a:cs typeface="Cambria Math" pitchFamily="34" charset="-120"/>
                      </a:rPr>
                      <m:t>≥2)</m:t>
                    </m:r>
                  </m:oMath>
                </a14:m>
                <a:r>
                  <a:rPr lang="en-US" altLang="zh-CN" sz="1800" b="0" i="0" dirty="0">
                    <a:solidFill>
                      <a:srgbClr val="244061"/>
                    </a:solidFill>
                    <a:latin typeface="Times New Roman" pitchFamily="34" charset="0"/>
                    <a:ea typeface="微软雅黑" pitchFamily="34" charset="-122"/>
                    <a:cs typeface="Times New Roman" pitchFamily="34" charset="-120"/>
                  </a:rPr>
                  <a:t>，则数列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的最大项是</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Choice>
        <mc:Fallback xmlns="">
          <p:sp>
            <p:nvSpPr>
              <p:cNvPr id="2" name="QC_7_BD.162_1#2121a2e87?vaa=1&amp;vcp=1&amp;vop=1&amp;pid=eb0f53384&amp;color=36,64,97&amp;vtp=1&amp;bt=1&amp;bbb=1&amp;hb=1"/>
              <p:cNvSpPr>
                <a:spLocks noRot="1" noChangeAspect="1" noMove="1" noResize="1" noEditPoints="1" noAdjustHandles="1" noChangeArrowheads="1" noChangeShapeType="1" noTextEdit="1"/>
              </p:cNvSpPr>
              <p:nvPr/>
            </p:nvSpPr>
            <p:spPr>
              <a:xfrm>
                <a:off x="539496" y="1062183"/>
                <a:ext cx="11109960" cy="770255"/>
              </a:xfrm>
              <a:prstGeom prst="rect">
                <a:avLst/>
              </a:prstGeom>
              <a:blipFill>
                <a:blip r:embed="rId3"/>
                <a:stretch>
                  <a:fillRect l="-1317" b="-18110"/>
                </a:stretch>
              </a:blipFill>
              <a:ln/>
            </p:spPr>
            <p:txBody>
              <a:bodyPr/>
              <a:lstStyle/>
              <a:p>
                <a:r>
                  <a:rPr lang="zh-CN" altLang="en-US">
                    <a:noFill/>
                  </a:rPr>
                  <a:t> </a:t>
                </a:r>
              </a:p>
            </p:txBody>
          </p:sp>
        </mc:Fallback>
      </mc:AlternateContent>
      <p:sp>
        <p:nvSpPr>
          <p:cNvPr id="3" name="QC_7_AN.164_1#2121a2e87.bracket?vaa=1&amp;vcp=1&amp;vop=1&amp;pid=eb0f53384&amp;color=36,64,97&amp;vpa=26&amp;vtp=1"/>
          <p:cNvSpPr/>
          <p:nvPr/>
        </p:nvSpPr>
        <p:spPr>
          <a:xfrm>
            <a:off x="701421" y="1558118"/>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B</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4" name="QC_7_BD.162_2#2121a2e87.choices?vaa=1&amp;vcp=1&amp;vop=1&amp;pid=eb0f53384&amp;color=36,64,97&amp;vtp=1&amp;bbb=1"/>
              <p:cNvSpPr/>
              <p:nvPr/>
            </p:nvSpPr>
            <p:spPr>
              <a:xfrm>
                <a:off x="539496" y="1880761"/>
                <a:ext cx="11109960" cy="355600"/>
              </a:xfrm>
              <a:prstGeom prst="rect">
                <a:avLst/>
              </a:prstGeom>
              <a:noFill/>
              <a:ln/>
            </p:spPr>
            <p:txBody>
              <a:bodyPr wrap="none" lIns="0" tIns="0" rIns="0" bIns="0" rtlCol="0" anchor="t"/>
              <a:lstStyle/>
              <a:p>
                <a:pPr latinLnBrk="1">
                  <a:lnSpc>
                    <a:spcPts val="3200"/>
                  </a:lnSpc>
                  <a:tabLst>
                    <a:tab pos="2844165" algn="l"/>
                    <a:tab pos="5662930" algn="l"/>
                    <a:tab pos="848169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15</m:t>
                        </m:r>
                      </m:sub>
                    </m:sSub>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16</m:t>
                        </m:r>
                      </m:sub>
                    </m:sSub>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17</m:t>
                        </m:r>
                      </m:sub>
                    </m:sSub>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18</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4" name="QC_7_BD.162_2#2121a2e87.choices?vaa=1&amp;vcp=1&amp;vop=1&amp;pid=eb0f53384&amp;color=36,64,97&amp;vtp=1&amp;bbb=1"/>
              <p:cNvSpPr>
                <a:spLocks noRot="1" noChangeAspect="1" noMove="1" noResize="1" noEditPoints="1" noAdjustHandles="1" noChangeArrowheads="1" noChangeShapeType="1" noTextEdit="1"/>
              </p:cNvSpPr>
              <p:nvPr/>
            </p:nvSpPr>
            <p:spPr>
              <a:xfrm>
                <a:off x="539496" y="1880761"/>
                <a:ext cx="11109960" cy="355600"/>
              </a:xfrm>
              <a:prstGeom prst="rect">
                <a:avLst/>
              </a:prstGeom>
              <a:blipFill>
                <a:blip r:embed="rId4"/>
                <a:stretch>
                  <a:fillRect l="-1317" b="-4137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7_AS.163_1#2121a2e87?vaa=1&amp;vcp=1&amp;vop=1&amp;pid=eb0f53384&amp;color=36,64,97&amp;vtp=1&amp;bbb=1"/>
              <p:cNvSpPr/>
              <p:nvPr/>
            </p:nvSpPr>
            <p:spPr>
              <a:xfrm>
                <a:off x="539496" y="2241378"/>
                <a:ext cx="11109960" cy="37069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是公差为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的等差数列.</a:t>
                </a:r>
                <a:endParaRPr lang="en-US" altLang="zh-CN" sz="1800" dirty="0">
                  <a:solidFill>
                    <a:srgbClr val="003760"/>
                  </a:solidFill>
                </a:endParaRPr>
              </a:p>
              <a:p>
                <a:pPr latinLnBrk="1">
                  <a:lnSpc>
                    <a:spcPts val="3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=30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=29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16</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15</m:t>
                        </m:r>
                      </m:sub>
                    </m:sSub>
                    <m:r>
                      <a:rPr lang="en-US" altLang="zh-CN" sz="1800" b="0" i="0" smtClean="0">
                        <a:solidFill>
                          <a:srgbClr val="003760"/>
                        </a:solidFill>
                        <a:latin typeface="Cambria Math" pitchFamily="34" charset="0"/>
                        <a:ea typeface="Cambria Math" pitchFamily="34" charset="-122"/>
                        <a:cs typeface="Cambria Math" pitchFamily="34" charset="-120"/>
                      </a:rPr>
                      <m:t>=29+(15−1)×(−2)=1&gt;0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17</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16</m:t>
                        </m:r>
                      </m:sub>
                    </m:sSub>
                    <m:r>
                      <a:rPr lang="en-US" altLang="zh-CN" sz="1800" b="0" i="0" smtClean="0">
                        <a:solidFill>
                          <a:srgbClr val="003760"/>
                        </a:solidFill>
                        <a:latin typeface="Cambria Math" pitchFamily="34" charset="0"/>
                        <a:ea typeface="Cambria Math" pitchFamily="34" charset="-122"/>
                        <a:cs typeface="Cambria Math" pitchFamily="34" charset="-120"/>
                      </a:rPr>
                      <m:t>=29+(16−1)×(−2)=−1&lt;0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是递减数列，</a:t>
                </a:r>
                <a:endParaRPr lang="en-US" altLang="zh-CN" sz="1800" dirty="0">
                  <a:solidFill>
                    <a:srgbClr val="003760"/>
                  </a:solidFill>
                </a:endParaRPr>
              </a:p>
              <a:p>
                <a:pPr latinLnBrk="1">
                  <a:lnSpc>
                    <a:spcPts val="3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的前15项和最大，</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16</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15</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16</m:t>
                        </m:r>
                      </m:sub>
                    </m:sSub>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的最大项是第16项</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16</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故</a:t>
                </a:r>
                <a:r>
                  <a:rPr lang="en-US" altLang="zh-CN" sz="1800" b="0" i="0">
                    <a:solidFill>
                      <a:srgbClr val="003760"/>
                    </a:solidFill>
                    <a:latin typeface="Times New Roman" pitchFamily="34" charset="0"/>
                    <a:ea typeface="微软雅黑" pitchFamily="34" charset="-122"/>
                    <a:cs typeface="Times New Roman" pitchFamily="34" charset="-120"/>
                  </a:rPr>
                  <a:t>选</a:t>
                </a:r>
                <a:r>
                  <a:rPr lang="en-US" altLang="zh-CN" sz="1800" b="0" i="0" dirty="0">
                    <a:solidFill>
                      <a:srgbClr val="003760"/>
                    </a:solidFill>
                    <a:latin typeface="Times New Roman" pitchFamily="34" charset="0"/>
                    <a:ea typeface="微软雅黑" pitchFamily="34" charset="-122"/>
                    <a:cs typeface="Times New Roman" pitchFamily="34" charset="-120"/>
                  </a:rPr>
                  <a:t>B.</a:t>
                </a:r>
                <a:endParaRPr lang="en-US" altLang="zh-CN" sz="1800" dirty="0">
                  <a:solidFill>
                    <a:srgbClr val="003760"/>
                  </a:solidFill>
                </a:endParaRPr>
              </a:p>
            </p:txBody>
          </p:sp>
        </mc:Choice>
        <mc:Fallback xmlns="">
          <p:sp>
            <p:nvSpPr>
              <p:cNvPr id="5" name="QC_7_AS.163_1#2121a2e87?vaa=1&amp;vcp=1&amp;vop=1&amp;pid=eb0f53384&amp;color=36,64,97&amp;vtp=1&amp;bbb=1"/>
              <p:cNvSpPr>
                <a:spLocks noRot="1" noChangeAspect="1" noMove="1" noResize="1" noEditPoints="1" noAdjustHandles="1" noChangeArrowheads="1" noChangeShapeType="1" noTextEdit="1"/>
              </p:cNvSpPr>
              <p:nvPr/>
            </p:nvSpPr>
            <p:spPr>
              <a:xfrm>
                <a:off x="539496" y="2241378"/>
                <a:ext cx="11109960" cy="3706940"/>
              </a:xfrm>
              <a:prstGeom prst="rect">
                <a:avLst/>
              </a:prstGeom>
              <a:blipFill>
                <a:blip r:embed="rId5"/>
                <a:stretch>
                  <a:fillRect l="-1317" b="-361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5">
                                            <p:txEl>
                                              <p:pRg st="6" end="6"/>
                                            </p:txEl>
                                          </p:spTgt>
                                        </p:tgtEl>
                                        <p:attrNameLst>
                                          <p:attrName>style.visibility</p:attrName>
                                        </p:attrNameLst>
                                      </p:cBhvr>
                                      <p:to>
                                        <p:strVal val="visible"/>
                                      </p:to>
                                    </p:set>
                                    <p:animEffect transition="in" filter="fade">
                                      <p:cBhvr>
                                        <p:cTn id="42" dur="500"/>
                                        <p:tgtEl>
                                          <p:spTgt spid="5">
                                            <p:txEl>
                                              <p:pRg st="6" end="6"/>
                                            </p:txEl>
                                          </p:spTgt>
                                        </p:tgtEl>
                                      </p:cBhvr>
                                    </p:animEffect>
                                    <p:anim calcmode="lin" valueType="num">
                                      <p:cBhvr>
                                        <p:cTn id="43"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5">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5">
                                            <p:txEl>
                                              <p:pRg st="7" end="7"/>
                                            </p:txEl>
                                          </p:spTgt>
                                        </p:tgtEl>
                                        <p:attrNameLst>
                                          <p:attrName>style.visibility</p:attrName>
                                        </p:attrNameLst>
                                      </p:cBhvr>
                                      <p:to>
                                        <p:strVal val="visible"/>
                                      </p:to>
                                    </p:set>
                                    <p:animEffect transition="in" filter="fade">
                                      <p:cBhvr>
                                        <p:cTn id="47" dur="500"/>
                                        <p:tgtEl>
                                          <p:spTgt spid="5">
                                            <p:txEl>
                                              <p:pRg st="7" end="7"/>
                                            </p:txEl>
                                          </p:spTgt>
                                        </p:tgtEl>
                                      </p:cBhvr>
                                    </p:animEffect>
                                    <p:anim calcmode="lin" valueType="num">
                                      <p:cBhvr>
                                        <p:cTn id="48"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5">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5">
                                            <p:txEl>
                                              <p:pRg st="8" end="8"/>
                                            </p:txEl>
                                          </p:spTgt>
                                        </p:tgtEl>
                                        <p:attrNameLst>
                                          <p:attrName>style.visibility</p:attrName>
                                        </p:attrNameLst>
                                      </p:cBhvr>
                                      <p:to>
                                        <p:strVal val="visible"/>
                                      </p:to>
                                    </p:set>
                                    <p:animEffect transition="in" filter="fade">
                                      <p:cBhvr>
                                        <p:cTn id="52" dur="500"/>
                                        <p:tgtEl>
                                          <p:spTgt spid="5">
                                            <p:txEl>
                                              <p:pRg st="8" end="8"/>
                                            </p:txEl>
                                          </p:spTgt>
                                        </p:tgtEl>
                                      </p:cBhvr>
                                    </p:animEffect>
                                    <p:anim calcmode="lin" valueType="num">
                                      <p:cBhvr>
                                        <p:cTn id="53"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5">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3">
                                            <p:bg/>
                                          </p:spTgt>
                                        </p:tgtEl>
                                        <p:attrNameLst>
                                          <p:attrName>style.visibility</p:attrName>
                                        </p:attrNameLst>
                                      </p:cBhvr>
                                      <p:to>
                                        <p:strVal val="visible"/>
                                      </p:to>
                                    </p:set>
                                    <p:animEffect transition="in" filter="fade">
                                      <p:cBhvr>
                                        <p:cTn id="59" dur="500"/>
                                        <p:tgtEl>
                                          <p:spTgt spid="3">
                                            <p:bg/>
                                          </p:spTgt>
                                        </p:tgtEl>
                                      </p:cBhvr>
                                    </p:animEffect>
                                    <p:anim calcmode="lin" valueType="num">
                                      <p:cBhvr>
                                        <p:cTn id="60" dur="500" fill="hold"/>
                                        <p:tgtEl>
                                          <p:spTgt spid="3">
                                            <p:bg/>
                                          </p:spTgt>
                                        </p:tgtEl>
                                        <p:attrNameLst>
                                          <p:attrName>ppt_x</p:attrName>
                                        </p:attrNameLst>
                                      </p:cBhvr>
                                      <p:tavLst>
                                        <p:tav tm="0">
                                          <p:val>
                                            <p:strVal val="#ppt_x"/>
                                          </p:val>
                                        </p:tav>
                                        <p:tav tm="100000">
                                          <p:val>
                                            <p:strVal val="#ppt_x"/>
                                          </p:val>
                                        </p:tav>
                                      </p:tavLst>
                                    </p:anim>
                                    <p:anim calcmode="lin" valueType="num">
                                      <p:cBhvr>
                                        <p:cTn id="61" dur="500" fill="hold"/>
                                        <p:tgtEl>
                                          <p:spTgt spid="3">
                                            <p:bg/>
                                          </p:spTgt>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3">
                                            <p:txEl>
                                              <p:pRg st="0" end="0"/>
                                            </p:txEl>
                                          </p:spTgt>
                                        </p:tgtEl>
                                        <p:attrNameLst>
                                          <p:attrName>style.visibility</p:attrName>
                                        </p:attrNameLst>
                                      </p:cBhvr>
                                      <p:to>
                                        <p:strVal val="visible"/>
                                      </p:to>
                                    </p:set>
                                    <p:animEffect transition="in" filter="fade">
                                      <p:cBhvr>
                                        <p:cTn id="64" dur="500"/>
                                        <p:tgtEl>
                                          <p:spTgt spid="3">
                                            <p:txEl>
                                              <p:pRg st="0" end="0"/>
                                            </p:txEl>
                                          </p:spTgt>
                                        </p:tgtEl>
                                      </p:cBhvr>
                                    </p:animEffect>
                                    <p:anim calcmode="lin" valueType="num">
                                      <p:cBhvr>
                                        <p:cTn id="6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6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name="Slide 53&amp;si=53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166_1#66ad25a94?vcp=1&amp;vop=1&amp;pid=eb0f53384&amp;color=36,64,97&amp;vtp=1&amp;bt=1&amp;bbb=1&amp;hb=1"/>
              <p:cNvSpPr/>
              <p:nvPr/>
            </p:nvSpPr>
            <p:spPr>
              <a:xfrm>
                <a:off x="539496" y="1678419"/>
                <a:ext cx="11109960" cy="772859"/>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9-3</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[河北沧州部分学校2025高二联考]</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已知正项数列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的前</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𝑛</m:t>
                    </m:r>
                  </m:oMath>
                </a14:m>
                <a:r>
                  <a:rPr lang="en-US" altLang="zh-CN" sz="1800" b="0" i="0" dirty="0">
                    <a:solidFill>
                      <a:srgbClr val="244061"/>
                    </a:solidFill>
                    <a:latin typeface="Times New Roman" pitchFamily="34" charset="0"/>
                    <a:ea typeface="微软雅黑" pitchFamily="34" charset="-122"/>
                    <a:cs typeface="Times New Roman" pitchFamily="34" charset="-120"/>
                  </a:rPr>
                  <a:t>项和为</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𝑆</m:t>
                        </m:r>
                      </m:e>
                      <m:sub>
                        <m:r>
                          <a:rPr lang="en-US" altLang="zh-CN" sz="1800" b="0" i="0">
                            <a:solidFill>
                              <a:srgbClr val="244061"/>
                            </a:solidFill>
                            <a:latin typeface="Cambria Math" pitchFamily="34" charset="0"/>
                            <a:ea typeface="Cambria Math" pitchFamily="34" charset="-122"/>
                            <a:cs typeface="Cambria Math" pitchFamily="34" charset="-120"/>
                          </a:rPr>
                          <m:t>𝑛</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，且满足</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a:solidFill>
                          <a:srgbClr val="244061"/>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p>
              <a:p>
                <a:pPr latinLnBrk="1">
                  <a:lnSpc>
                    <a:spcPts val="3100"/>
                  </a:lnSpc>
                </a:pP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4</m:t>
                    </m:r>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𝑆</m:t>
                        </m:r>
                      </m:e>
                      <m:sub>
                        <m:r>
                          <a:rPr lang="en-US" altLang="zh-CN" b="0" i="0">
                            <a:solidFill>
                              <a:srgbClr val="244061"/>
                            </a:solidFill>
                            <a:latin typeface="Cambria Math" pitchFamily="34" charset="0"/>
                            <a:ea typeface="Cambria Math" pitchFamily="34" charset="-122"/>
                            <a:cs typeface="Cambria Math" pitchFamily="34" charset="-120"/>
                          </a:rPr>
                          <m:t>𝑛</m:t>
                        </m:r>
                      </m:sub>
                    </m:sSub>
                    <m:r>
                      <a:rPr lang="en-US" altLang="zh-CN" b="0" i="0">
                        <a:solidFill>
                          <a:srgbClr val="244061"/>
                        </a:solidFill>
                        <a:latin typeface="Cambria Math" pitchFamily="34" charset="0"/>
                        <a:ea typeface="Cambria Math" pitchFamily="34" charset="-122"/>
                        <a:cs typeface="Cambria Math" pitchFamily="34" charset="-120"/>
                      </a:rPr>
                      <m:t>=</m:t>
                    </m:r>
                    <m:sSubSup>
                      <m:sSubSupPr>
                        <m:ctrlPr>
                          <a:rPr lang="en-US" altLang="zh-CN" b="0" i="1">
                            <a:solidFill>
                              <a:srgbClr val="244061"/>
                            </a:solidFill>
                            <a:latin typeface="Cambria Math" panose="02040503050406030204" pitchFamily="18" charset="0"/>
                            <a:ea typeface="Cambria Math" pitchFamily="34" charset="-122"/>
                            <a:cs typeface="Cambria Math" pitchFamily="34" charset="-120"/>
                          </a:rPr>
                        </m:ctrlPr>
                      </m:sSubSupPr>
                      <m:e>
                        <m:r>
                          <a:rPr lang="en-US" altLang="zh-CN" b="0" i="0">
                            <a:solidFill>
                              <a:srgbClr val="244061"/>
                            </a:solidFill>
                            <a:latin typeface="Cambria Math" pitchFamily="34" charset="0"/>
                            <a:ea typeface="Cambria Math" pitchFamily="34" charset="-122"/>
                            <a:cs typeface="Cambria Math" pitchFamily="34" charset="-120"/>
                          </a:rPr>
                          <m:t>𝑎</m:t>
                        </m:r>
                      </m:e>
                      <m:sub>
                        <m:r>
                          <a:rPr lang="en-US" altLang="zh-CN" b="0" i="0">
                            <a:solidFill>
                              <a:srgbClr val="244061"/>
                            </a:solidFill>
                            <a:latin typeface="Cambria Math" pitchFamily="34" charset="0"/>
                            <a:ea typeface="Cambria Math" pitchFamily="34" charset="-122"/>
                            <a:cs typeface="Cambria Math" pitchFamily="34" charset="-120"/>
                          </a:rPr>
                          <m:t>𝑛</m:t>
                        </m:r>
                      </m:sub>
                      <m:sup>
                        <m:r>
                          <a:rPr lang="en-US" altLang="zh-CN" b="0" i="0">
                            <a:solidFill>
                              <a:srgbClr val="244061"/>
                            </a:solidFill>
                            <a:latin typeface="Cambria Math" pitchFamily="34" charset="0"/>
                            <a:ea typeface="Cambria Math" pitchFamily="34" charset="-122"/>
                            <a:cs typeface="Cambria Math" pitchFamily="34" charset="-120"/>
                          </a:rPr>
                          <m:t>2</m:t>
                        </m:r>
                      </m:sup>
                    </m:sSubSup>
                    <m:r>
                      <a:rPr lang="en-US" altLang="zh-CN" b="0" i="0">
                        <a:solidFill>
                          <a:srgbClr val="244061"/>
                        </a:solidFill>
                        <a:latin typeface="Cambria Math" pitchFamily="34" charset="0"/>
                        <a:ea typeface="Cambria Math" pitchFamily="34" charset="-122"/>
                        <a:cs typeface="Cambria Math" pitchFamily="34" charset="-120"/>
                      </a:rPr>
                      <m:t>+2</m:t>
                    </m:r>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𝑎</m:t>
                        </m:r>
                      </m:e>
                      <m:sub>
                        <m:r>
                          <a:rPr lang="en-US" altLang="zh-CN" b="0" i="0">
                            <a:solidFill>
                              <a:srgbClr val="244061"/>
                            </a:solidFill>
                            <a:latin typeface="Cambria Math" pitchFamily="34" charset="0"/>
                            <a:ea typeface="Cambria Math" pitchFamily="34" charset="-122"/>
                            <a:cs typeface="Cambria Math" pitchFamily="34" charset="-120"/>
                          </a:rPr>
                          <m:t>𝑛</m:t>
                        </m:r>
                      </m:sub>
                    </m:sSub>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𝑚</m:t>
                    </m:r>
                  </m:oMath>
                </a14:m>
                <a:r>
                  <a:rPr lang="en-US" altLang="zh-CN" b="0" i="0" dirty="0">
                    <a:solidFill>
                      <a:srgbClr val="244061"/>
                    </a:solidFill>
                    <a:latin typeface="Times New Roman" pitchFamily="34" charset="0"/>
                    <a:ea typeface="微软雅黑" pitchFamily="34" charset="-122"/>
                    <a:cs typeface="Times New Roman" pitchFamily="34" charset="-120"/>
                  </a:rPr>
                  <a:t>，求数列</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m:t>
                    </m:r>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𝑎</m:t>
                        </m:r>
                      </m:e>
                      <m:sub>
                        <m:r>
                          <a:rPr lang="en-US" altLang="zh-CN" b="0" i="0">
                            <a:solidFill>
                              <a:srgbClr val="244061"/>
                            </a:solidFill>
                            <a:latin typeface="Cambria Math" pitchFamily="34" charset="0"/>
                            <a:ea typeface="Cambria Math" pitchFamily="34" charset="-122"/>
                            <a:cs typeface="Cambria Math" pitchFamily="34" charset="-120"/>
                          </a:rPr>
                          <m:t>𝑛</m:t>
                        </m:r>
                      </m:sub>
                    </m:sSub>
                    <m:r>
                      <a:rPr lang="en-US" altLang="zh-CN"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的通项公式.</a:t>
                </a:r>
                <a:endParaRPr lang="en-US" altLang="zh-CN" dirty="0"/>
              </a:p>
            </p:txBody>
          </p:sp>
        </mc:Choice>
        <mc:Fallback xmlns="">
          <p:sp>
            <p:nvSpPr>
              <p:cNvPr id="2" name="QO_7_BD.166_1#66ad25a94?vcp=1&amp;vop=1&amp;pid=eb0f53384&amp;color=36,64,97&amp;vtp=1&amp;bt=1&amp;bbb=1&amp;hb=1"/>
              <p:cNvSpPr>
                <a:spLocks noRot="1" noChangeAspect="1" noMove="1" noResize="1" noEditPoints="1" noAdjustHandles="1" noChangeArrowheads="1" noChangeShapeType="1" noTextEdit="1"/>
              </p:cNvSpPr>
              <p:nvPr/>
            </p:nvSpPr>
            <p:spPr>
              <a:xfrm>
                <a:off x="539496" y="1678419"/>
                <a:ext cx="11109960" cy="772859"/>
              </a:xfrm>
              <a:prstGeom prst="rect">
                <a:avLst/>
              </a:prstGeom>
              <a:blipFill>
                <a:blip r:embed="rId3"/>
                <a:stretch>
                  <a:fillRect l="-1317" b="-1811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AN.167_1#66ad25a94?vcp=1&amp;vop=1&amp;pid=eb0f53384&amp;color=36,64,97&amp;vtp=1&amp;bbb=1"/>
              <p:cNvSpPr/>
              <p:nvPr/>
            </p:nvSpPr>
            <p:spPr>
              <a:xfrm>
                <a:off x="539496" y="2456548"/>
                <a:ext cx="11109960" cy="286893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【解】由</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4</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𝑆</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𝑚</m:t>
                    </m:r>
                  </m:oMath>
                </a14:m>
                <a:r>
                  <a:rPr lang="en-US" altLang="zh-CN" sz="1800" b="0" i="0" dirty="0">
                    <a:solidFill>
                      <a:srgbClr val="6565FF"/>
                    </a:solidFill>
                    <a:latin typeface="Times New Roman" pitchFamily="34" charset="0"/>
                    <a:ea typeface="微软雅黑" pitchFamily="34" charset="-122"/>
                    <a:cs typeface="Times New Roman" pitchFamily="34" charset="-120"/>
                  </a:rPr>
                  <a:t>,可得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4</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𝑆</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𝑚</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两</a:t>
                </a:r>
                <a:r>
                  <a:rPr lang="en-US" altLang="zh-CN" sz="1800" b="0" i="0">
                    <a:solidFill>
                      <a:srgbClr val="6565FF"/>
                    </a:solidFill>
                    <a:latin typeface="Times New Roman" pitchFamily="34" charset="0"/>
                    <a:ea typeface="微软雅黑" pitchFamily="34" charset="-122"/>
                    <a:cs typeface="Times New Roman" pitchFamily="34" charset="-120"/>
                  </a:rPr>
                  <a:t>式相减可得</a:t>
                </a:r>
                <a14:m>
                  <m:oMath xmlns:m="http://schemas.openxmlformats.org/officeDocument/2006/math">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=4</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𝑆</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−4</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𝑆</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=4</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可</a:t>
                </a:r>
                <a:r>
                  <a:rPr lang="en-US" altLang="zh-CN" sz="1800" b="0" i="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−2)=0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因</a:t>
                </a:r>
                <a:r>
                  <a:rPr lang="en-US" altLang="zh-CN" sz="1800" b="0" i="0">
                    <a:solidFill>
                      <a:srgbClr val="6565FF"/>
                    </a:solidFill>
                    <a:latin typeface="Times New Roman" pitchFamily="34" charset="0"/>
                    <a:ea typeface="微软雅黑" pitchFamily="34" charset="-122"/>
                    <a:cs typeface="Times New Roman" pitchFamily="34" charset="-120"/>
                  </a:rPr>
                  <a:t>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为正项数列，所以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&gt;0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−2=0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800" b="0" i="0" dirty="0">
                    <a:solidFill>
                      <a:srgbClr val="6565FF"/>
                    </a:solidFill>
                    <a:latin typeface="Times New Roman" pitchFamily="34" charset="0"/>
                    <a:ea typeface="微软雅黑" pitchFamily="34" charset="-122"/>
                    <a:cs typeface="Times New Roman" pitchFamily="34" charset="-120"/>
                  </a:rPr>
                  <a:t>，故数列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为等差数列，且公差为2，</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故</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−2)=2</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7_AN.167_1#66ad25a94?vcp=1&amp;vop=1&amp;pid=eb0f53384&amp;color=36,64,97&amp;vtp=1&amp;bbb=1"/>
              <p:cNvSpPr>
                <a:spLocks noRot="1" noChangeAspect="1" noMove="1" noResize="1" noEditPoints="1" noAdjustHandles="1" noChangeArrowheads="1" noChangeShapeType="1" noTextEdit="1"/>
              </p:cNvSpPr>
              <p:nvPr/>
            </p:nvSpPr>
            <p:spPr>
              <a:xfrm>
                <a:off x="539496" y="2456548"/>
                <a:ext cx="11109960" cy="2868930"/>
              </a:xfrm>
              <a:prstGeom prst="rect">
                <a:avLst/>
              </a:prstGeom>
              <a:blipFill>
                <a:blip r:embed="rId4"/>
                <a:stretch>
                  <a:fillRect l="-1317" b="-467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anim calcmode="lin" valueType="num">
                                      <p:cBhvr>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anim calcmode="lin" valueType="num">
                                      <p:cBhvr>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name="Slide 54&amp;si=54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168_1#720cc0225?vcp=1&amp;vop=1&amp;pid=eb0f53384&amp;color=36,64,97&amp;vtp=1&amp;bt=1&amp;bbb=1&amp;hb=1"/>
              <p:cNvSpPr/>
              <p:nvPr/>
            </p:nvSpPr>
            <p:spPr>
              <a:xfrm>
                <a:off x="539496" y="1378413"/>
                <a:ext cx="11109960" cy="77324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9-4</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[福建厦门外国语学校2025高二月考]</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的前</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𝑛</m:t>
                    </m:r>
                  </m:oMath>
                </a14:m>
                <a:r>
                  <a:rPr lang="en-US" altLang="zh-CN" sz="1800" b="0" i="0" dirty="0">
                    <a:solidFill>
                      <a:srgbClr val="244061"/>
                    </a:solidFill>
                    <a:latin typeface="Times New Roman" pitchFamily="34" charset="0"/>
                    <a:ea typeface="微软雅黑" pitchFamily="34" charset="-122"/>
                    <a:cs typeface="Times New Roman" pitchFamily="34" charset="-120"/>
                  </a:rPr>
                  <a:t>项和为</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𝑆</m:t>
                        </m:r>
                      </m:e>
                      <m:sub>
                        <m:r>
                          <a:rPr lang="en-US" altLang="zh-CN" sz="1800" b="0" i="0">
                            <a:solidFill>
                              <a:srgbClr val="244061"/>
                            </a:solidFill>
                            <a:latin typeface="Cambria Math" pitchFamily="34" charset="0"/>
                            <a:ea typeface="Cambria Math" pitchFamily="34" charset="-122"/>
                            <a:cs typeface="Cambria Math" pitchFamily="34" charset="-120"/>
                          </a:rPr>
                          <m:t>𝑛</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=1</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𝑆</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=2</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𝑆</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2</m:t>
                        </m:r>
                      </m:e>
                      <m:sup>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，求数列</a:t>
                </a:r>
              </a:p>
              <a:p>
                <a:pPr latinLnBrk="1">
                  <a:lnSpc>
                    <a:spcPts val="3100"/>
                  </a:lnSpc>
                </a:pP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m:t>
                    </m:r>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𝑎</m:t>
                        </m:r>
                      </m:e>
                      <m:sub>
                        <m:r>
                          <a:rPr lang="en-US" altLang="zh-CN" b="0" i="0">
                            <a:solidFill>
                              <a:srgbClr val="244061"/>
                            </a:solidFill>
                            <a:latin typeface="Cambria Math" pitchFamily="34" charset="0"/>
                            <a:ea typeface="Cambria Math" pitchFamily="34" charset="-122"/>
                            <a:cs typeface="Cambria Math" pitchFamily="34" charset="-120"/>
                          </a:rPr>
                          <m:t>𝑛</m:t>
                        </m:r>
                      </m:sub>
                    </m:sSub>
                    <m:r>
                      <a:rPr lang="en-US" altLang="zh-CN"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的通项公式.</a:t>
                </a:r>
                <a:endParaRPr lang="en-US" altLang="zh-CN" dirty="0"/>
              </a:p>
            </p:txBody>
          </p:sp>
        </mc:Choice>
        <mc:Fallback xmlns="">
          <p:sp>
            <p:nvSpPr>
              <p:cNvPr id="2" name="QO_7_BD.168_1#720cc0225?vcp=1&amp;vop=1&amp;pid=eb0f53384&amp;color=36,64,97&amp;vtp=1&amp;bt=1&amp;bbb=1&amp;hb=1"/>
              <p:cNvSpPr>
                <a:spLocks noRot="1" noChangeAspect="1" noMove="1" noResize="1" noEditPoints="1" noAdjustHandles="1" noChangeArrowheads="1" noChangeShapeType="1" noTextEdit="1"/>
              </p:cNvSpPr>
              <p:nvPr/>
            </p:nvSpPr>
            <p:spPr>
              <a:xfrm>
                <a:off x="539496" y="1378413"/>
                <a:ext cx="11109960" cy="773240"/>
              </a:xfrm>
              <a:prstGeom prst="rect">
                <a:avLst/>
              </a:prstGeom>
              <a:blipFill>
                <a:blip r:embed="rId3"/>
                <a:stretch>
                  <a:fillRect l="-1317" b="-1811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AN.169_1#720cc0225?vcp=1&amp;vop=1&amp;pid=eb0f53384&amp;color=36,64,97&amp;vtp=1&amp;bbb=1"/>
              <p:cNvSpPr/>
              <p:nvPr/>
            </p:nvSpPr>
            <p:spPr>
              <a:xfrm>
                <a:off x="539496" y="2156542"/>
                <a:ext cx="11109960" cy="3157157"/>
              </a:xfrm>
              <a:prstGeom prst="rect">
                <a:avLst/>
              </a:prstGeom>
              <a:noFill/>
              <a:ln/>
            </p:spPr>
            <p:txBody>
              <a:bodyPr wrap="none" lIns="0" tIns="0" rIns="0" bIns="0" rtlCol="0" anchor="t"/>
              <a:lstStyle/>
              <a:p>
                <a:pPr algn="l" latinLnBrk="1">
                  <a:lnSpc>
                    <a:spcPts val="3400"/>
                  </a:lnSpc>
                </a:pPr>
                <a:r>
                  <a:rPr lang="en-US" altLang="zh-CN" sz="1800" b="0" i="0" dirty="0">
                    <a:solidFill>
                      <a:srgbClr val="6565FF"/>
                    </a:solidFill>
                    <a:latin typeface="Times New Roman" pitchFamily="34" charset="0"/>
                    <a:ea typeface="微软雅黑" pitchFamily="34" charset="-122"/>
                    <a:cs typeface="Times New Roman" pitchFamily="34" charset="-120"/>
                  </a:rPr>
                  <a:t>【解】方法一：由</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𝑆</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𝑆</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oMath>
                </a14:m>
                <a:r>
                  <a:rPr lang="en-US" altLang="zh-CN" sz="1800" b="0" i="0" dirty="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𝑆</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𝑆</m:t>
                            </m:r>
                          </m:e>
                          <m:sub>
                            <m:r>
                              <a:rPr lang="en-US" altLang="zh-CN" sz="1800" b="0" i="0">
                                <a:solidFill>
                                  <a:srgbClr val="6565FF"/>
                                </a:solidFill>
                                <a:latin typeface="Cambria Math" pitchFamily="34" charset="0"/>
                                <a:ea typeface="Cambria Math" pitchFamily="34" charset="-122"/>
                                <a:cs typeface="Cambria Math" pitchFamily="34" charset="-120"/>
                              </a:rPr>
                              <m:t>𝑛</m:t>
                            </m:r>
                          </m:sub>
                        </m:sSub>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sup>
                        </m:sSup>
                      </m:den>
                    </m:f>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𝑆</m:t>
                            </m:r>
                          </m:e>
                          <m:sub>
                            <m:r>
                              <a:rPr lang="en-US" altLang="zh-CN" sz="1800" b="0" i="0">
                                <a:solidFill>
                                  <a:srgbClr val="6565FF"/>
                                </a:solidFill>
                                <a:latin typeface="Cambria Math" pitchFamily="34" charset="0"/>
                                <a:ea typeface="Cambria Math" pitchFamily="34" charset="-122"/>
                                <a:cs typeface="Cambria Math" pitchFamily="34" charset="-120"/>
                              </a:rPr>
                              <m:t>1</m:t>
                            </m:r>
                          </m:sub>
                        </m:sSub>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𝑆</m:t>
                            </m:r>
                          </m:e>
                          <m:sub>
                            <m:r>
                              <a:rPr lang="en-US" altLang="zh-CN" sz="1800" b="0" i="0">
                                <a:solidFill>
                                  <a:srgbClr val="6565FF"/>
                                </a:solidFill>
                                <a:latin typeface="Cambria Math" pitchFamily="34" charset="0"/>
                                <a:ea typeface="Cambria Math" pitchFamily="34" charset="-122"/>
                                <a:cs typeface="Cambria Math" pitchFamily="34" charset="-120"/>
                              </a:rPr>
                              <m:t>𝑛</m:t>
                            </m:r>
                          </m:sub>
                        </m:sSub>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sup>
                        </m:sSup>
                      </m:den>
                    </m:f>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是以</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为首项，1为公差的等差数列，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𝑆</m:t>
                            </m:r>
                          </m:e>
                          <m:sub>
                            <m:r>
                              <a:rPr lang="en-US" altLang="zh-CN" sz="1800" b="0" i="0">
                                <a:solidFill>
                                  <a:srgbClr val="6565FF"/>
                                </a:solidFill>
                                <a:latin typeface="Cambria Math" pitchFamily="34" charset="0"/>
                                <a:ea typeface="Cambria Math" pitchFamily="34" charset="-122"/>
                                <a:cs typeface="Cambria Math" pitchFamily="34" charset="-120"/>
                              </a:rPr>
                              <m:t>𝑛</m:t>
                            </m:r>
                          </m:sub>
                        </m:sSub>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sup>
                        </m:s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𝑆</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𝑆</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𝑆</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−3)⋅</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不满足上式，</a:t>
                </a:r>
                <a:endParaRPr lang="en-US" altLang="zh-CN" sz="1800" dirty="0"/>
              </a:p>
              <a:p>
                <a:pPr latinLnBrk="1">
                  <a:lnSpc>
                    <a:spcPts val="5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200"/>
                  </a:lnSpc>
                </a:pPr>
                <a:r>
                  <a:rPr lang="en-US" altLang="zh-CN" b="0" i="0">
                    <a:solidFill>
                      <a:srgbClr val="6565FF"/>
                    </a:solidFill>
                    <a:latin typeface="Times New Roman" pitchFamily="34" charset="0"/>
                    <a:ea typeface="微软雅黑" pitchFamily="34" charset="-122"/>
                    <a:cs typeface="Times New Roman" pitchFamily="34" charset="-120"/>
                  </a:rPr>
                  <a:t>方</a:t>
                </a:r>
                <a:r>
                  <a:rPr lang="en-US" altLang="zh-CN" sz="1800" b="0" i="0">
                    <a:solidFill>
                      <a:srgbClr val="6565FF"/>
                    </a:solidFill>
                    <a:latin typeface="Times New Roman" pitchFamily="34" charset="0"/>
                    <a:ea typeface="微软雅黑" pitchFamily="34" charset="-122"/>
                    <a:cs typeface="Times New Roman" pitchFamily="34" charset="-120"/>
                  </a:rPr>
                  <a:t>法二</a:t>
                </a:r>
                <a:r>
                  <a:rPr lang="en-US" altLang="zh-CN" sz="1800" b="0" i="0" dirty="0">
                    <a:solidFill>
                      <a:srgbClr val="6565FF"/>
                    </a:solidFill>
                    <a:latin typeface="Times New Roman" pitchFamily="34" charset="0"/>
                    <a:ea typeface="微软雅黑" pitchFamily="34" charset="-122"/>
                    <a:cs typeface="Times New Roman" pitchFamily="34" charset="-120"/>
                  </a:rPr>
                  <a:t>：由</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𝑆</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𝑆</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oMath>
                </a14:m>
                <a:r>
                  <a:rPr lang="en-US" altLang="zh-CN" sz="1800" b="0" i="0" dirty="0">
                    <a:solidFill>
                      <a:srgbClr val="6565FF"/>
                    </a:solidFill>
                    <a:latin typeface="Times New Roman" pitchFamily="34" charset="0"/>
                    <a:ea typeface="微软雅黑" pitchFamily="34" charset="-122"/>
                    <a:cs typeface="Times New Roman" pitchFamily="34" charset="-120"/>
                  </a:rPr>
                  <a:t>，可得</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𝑆</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𝑆</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𝑆</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oMath>
                </a14:m>
                <a:r>
                  <a:rPr lang="en-US" altLang="zh-CN" sz="1800"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𝑆</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r>
                      <a:rPr lang="en-US" altLang="zh-CN" sz="1800" b="0" i="0">
                        <a:solidFill>
                          <a:srgbClr val="6565FF"/>
                        </a:solidFill>
                        <a:latin typeface="Cambria Math" pitchFamily="34" charset="0"/>
                        <a:ea typeface="Cambria Math" pitchFamily="34" charset="-122"/>
                        <a:cs typeface="Cambria Math" pitchFamily="34" charset="-120"/>
                      </a:rPr>
                      <m:t>①</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7_AN.169_1#720cc0225?vcp=1&amp;vop=1&amp;pid=eb0f53384&amp;color=36,64,97&amp;vtp=1&amp;bbb=1"/>
              <p:cNvSpPr>
                <a:spLocks noRot="1" noChangeAspect="1" noMove="1" noResize="1" noEditPoints="1" noAdjustHandles="1" noChangeArrowheads="1" noChangeShapeType="1" noTextEdit="1"/>
              </p:cNvSpPr>
              <p:nvPr/>
            </p:nvSpPr>
            <p:spPr>
              <a:xfrm>
                <a:off x="539496" y="2156542"/>
                <a:ext cx="11109960" cy="3157157"/>
              </a:xfrm>
              <a:prstGeom prst="rect">
                <a:avLst/>
              </a:prstGeom>
              <a:blipFill>
                <a:blip r:embed="rId4"/>
                <a:stretch>
                  <a:fillRect l="-1317" b="-424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anim calcmode="lin" valueType="num">
                                      <p:cBhvr>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anim calcmode="lin" valueType="num">
                                      <p:cBhvr>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name="Slide 55&amp;si=5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AN.169_2#720cc0225?vcp=1&amp;vop=1&amp;pid=eb0f53384&amp;color=36,64,97&amp;mp=1&amp;vtp=1&amp;bt=1&amp;bbb=1&amp;hb=1"/>
              <p:cNvSpPr/>
              <p:nvPr/>
            </p:nvSpPr>
            <p:spPr>
              <a:xfrm>
                <a:off x="539496" y="2315895"/>
                <a:ext cx="11109960" cy="2120900"/>
              </a:xfrm>
              <a:prstGeom prst="rect">
                <a:avLst/>
              </a:prstGeom>
              <a:noFill/>
              <a:ln/>
            </p:spPr>
            <p:txBody>
              <a:bodyPr wrap="none" lIns="0" tIns="0" rIns="0" bIns="0" rtlCol="0" anchor="t"/>
              <a:lstStyle/>
              <a:p>
                <a:pPr algn="l" latinLnBrk="1">
                  <a:lnSpc>
                    <a:spcPts val="4600"/>
                  </a:lnSpc>
                </a:pPr>
                <a:r>
                  <a:rPr lang="en-US" altLang="zh-CN" sz="1800" b="0" i="0" dirty="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𝑆</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sup>
                    </m:sSup>
                    <m:r>
                      <a:rPr lang="en-US" altLang="zh-CN" sz="1800" b="0" i="0">
                        <a:solidFill>
                          <a:srgbClr val="6565FF"/>
                        </a:solidFill>
                        <a:latin typeface="Cambria Math" pitchFamily="34" charset="0"/>
                        <a:ea typeface="Cambria Math" pitchFamily="34" charset="-122"/>
                        <a:cs typeface="Cambria Math" pitchFamily="34" charset="-120"/>
                      </a:rPr>
                      <m:t>②</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①−②</m:t>
                    </m:r>
                  </m:oMath>
                </a14:m>
                <a:r>
                  <a:rPr lang="en-US" altLang="zh-CN" sz="1800" b="0" i="0" dirty="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sup>
                    </m:sSup>
                  </m:oMath>
                </a14:m>
                <a:r>
                  <a:rPr lang="en-US" altLang="zh-CN" sz="1800"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sup>
                    </m:sSup>
                  </m:oMath>
                </a14:m>
                <a:r>
                  <a:rPr lang="en-US" altLang="zh-CN" sz="1800" b="0" i="0" dirty="0">
                    <a:solidFill>
                      <a:srgbClr val="6565FF"/>
                    </a:solidFill>
                    <a:latin typeface="Times New Roman" pitchFamily="34" charset="0"/>
                    <a:ea typeface="微软雅黑" pitchFamily="34" charset="-122"/>
                    <a:cs typeface="Times New Roman" pitchFamily="34" charset="-120"/>
                  </a:rPr>
                  <a:t>，故</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sup>
                        </m:s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，则数</a:t>
                </a:r>
              </a:p>
              <a:p>
                <a:pPr latinLnBrk="1">
                  <a:lnSpc>
                    <a:spcPts val="3400"/>
                  </a:lnSpc>
                </a:pPr>
                <a:r>
                  <a:rPr lang="en-US" altLang="zh-CN" sz="1800" b="0" i="0">
                    <a:solidFill>
                      <a:srgbClr val="6565FF"/>
                    </a:solidFill>
                    <a:latin typeface="Times New Roman" pitchFamily="34" charset="0"/>
                    <a:ea typeface="微软雅黑" pitchFamily="34" charset="-122"/>
                    <a:cs typeface="Times New Roman" pitchFamily="34" charset="-120"/>
                  </a:rPr>
                  <a:t>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sup>
                        </m:sSup>
                      </m:den>
                    </m:f>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为等差数列，且公差为</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.由</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𝑆</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=2</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𝑆</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oMath>
                </a14:m>
                <a:r>
                  <a:rPr lang="en-US" altLang="zh-CN" sz="1800" b="0" i="0" dirty="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=5</m:t>
                    </m:r>
                  </m:oMath>
                </a14:m>
                <a:r>
                  <a:rPr lang="en-US" altLang="zh-CN" sz="1800"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2</m:t>
                            </m:r>
                          </m:sub>
                        </m:sSub>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2</m:t>
                            </m:r>
                          </m:sup>
                        </m:s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5</m:t>
                        </m:r>
                      </m:num>
                      <m:den>
                        <m:r>
                          <a:rPr lang="en-US" altLang="zh-CN" sz="1800" b="0" i="0">
                            <a:solidFill>
                              <a:srgbClr val="6565FF"/>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，故</a:t>
                </a:r>
              </a:p>
              <a:p>
                <a:pPr latinLnBrk="1">
                  <a:lnSpc>
                    <a:spcPts val="3400"/>
                  </a:lnSpc>
                </a:pP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sup>
                        </m:s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5</m:t>
                        </m:r>
                      </m:num>
                      <m:den>
                        <m:r>
                          <a:rPr lang="en-US" altLang="zh-CN" sz="1800" b="0" i="0">
                            <a:solidFill>
                              <a:srgbClr val="6565FF"/>
                            </a:solidFill>
                            <a:latin typeface="Cambria Math" pitchFamily="34" charset="0"/>
                            <a:ea typeface="Cambria Math" pitchFamily="34" charset="-122"/>
                            <a:cs typeface="Cambria Math" pitchFamily="34" charset="-120"/>
                          </a:rPr>
                          <m:t>4</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4</m:t>
                        </m:r>
                      </m:den>
                    </m:f>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800" b="0" i="0" dirty="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不满足上式，</a:t>
                </a:r>
                <a:endParaRPr lang="en-US" altLang="zh-CN" sz="1800" dirty="0"/>
              </a:p>
              <a:p>
                <a:pPr latinLnBrk="1">
                  <a:lnSpc>
                    <a:spcPts val="5300"/>
                  </a:lnSpc>
                </a:pP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𝑛</m:t>
                        </m:r>
                      </m:sub>
                    </m:sSub>
                    <m:r>
                      <a:rPr lang="en-US" altLang="zh-CN" b="0" i="0">
                        <a:solidFill>
                          <a:srgbClr val="6565FF"/>
                        </a:solidFill>
                        <a:latin typeface="Cambria Math" pitchFamily="34" charset="0"/>
                        <a:ea typeface="Cambria Math" pitchFamily="34" charset="-122"/>
                        <a:cs typeface="Cambria Math" pitchFamily="34" charset="-120"/>
                      </a:rPr>
                      <m:t>=</m:t>
                    </m:r>
                    <m:d>
                      <m:dPr>
                        <m:begChr m:val="{"/>
                        <m:endChr m:val=""/>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b="0" i="0">
                                <a:solidFill>
                                  <a:srgbClr val="6565FF"/>
                                </a:solidFill>
                                <a:latin typeface="Cambria Math" pitchFamily="34" charset="0"/>
                                <a:ea typeface="Cambria Math" pitchFamily="34" charset="-122"/>
                                <a:cs typeface="Cambria Math" pitchFamily="34" charset="-120"/>
                              </a:rPr>
                              <m:t>1,</m:t>
                            </m:r>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=1,</m:t>
                            </m:r>
                          </m:e>
                          <m:e>
                            <m:r>
                              <a:rPr lang="en-US" altLang="zh-CN" b="0" i="0" dirty="0">
                                <a:solidFill>
                                  <a:srgbClr val="6565FF"/>
                                </a:solidFill>
                                <a:latin typeface="Cambria Math" panose="02040503050406030204" pitchFamily="18" charset="0"/>
                                <a:ea typeface="微软雅黑" pitchFamily="34" charset="-122"/>
                                <a:cs typeface="Times New Roman" pitchFamily="34" charset="-120"/>
                              </a:rPr>
                              <m:t>&amp;</m:t>
                            </m:r>
                            <m:r>
                              <a:rPr lang="en-US" altLang="zh-CN" b="0" i="0">
                                <a:solidFill>
                                  <a:srgbClr val="6565FF"/>
                                </a:solidFill>
                                <a:latin typeface="Cambria Math" pitchFamily="34" charset="0"/>
                                <a:ea typeface="Cambria Math" pitchFamily="34" charset="-122"/>
                                <a:cs typeface="Cambria Math" pitchFamily="34" charset="-120"/>
                              </a:rPr>
                              <m:t>(2</m:t>
                            </m:r>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+1)⋅</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2</m:t>
                                </m:r>
                              </m:e>
                              <m:sup>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−2</m:t>
                                </m:r>
                              </m:sup>
                            </m:sSup>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≥2.</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dirty="0"/>
              </a:p>
            </p:txBody>
          </p:sp>
        </mc:Choice>
        <mc:Fallback xmlns="">
          <p:sp>
            <p:nvSpPr>
              <p:cNvPr id="2" name="QO_7_AN.169_2#720cc0225?vcp=1&amp;vop=1&amp;pid=eb0f53384&amp;color=36,64,97&amp;mp=1&amp;vtp=1&amp;bt=1&amp;bbb=1&amp;hb=1"/>
              <p:cNvSpPr>
                <a:spLocks noRot="1" noChangeAspect="1" noMove="1" noResize="1" noEditPoints="1" noAdjustHandles="1" noChangeArrowheads="1" noChangeShapeType="1" noTextEdit="1"/>
              </p:cNvSpPr>
              <p:nvPr/>
            </p:nvSpPr>
            <p:spPr>
              <a:xfrm>
                <a:off x="539496" y="2315895"/>
                <a:ext cx="11109960" cy="2120900"/>
              </a:xfrm>
              <a:prstGeom prst="rect">
                <a:avLst/>
              </a:prstGeom>
              <a:blipFill>
                <a:blip r:embed="rId3"/>
                <a:stretch>
                  <a:fillRect l="-1317" b="-28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name="Slide 56&amp;si=56checked= 1 &amp; amp; version = 1.0.5checked=1&amp;version=1.0.5">
    <p:spTree>
      <p:nvGrpSpPr>
        <p:cNvPr id="1" name=""/>
        <p:cNvGrpSpPr/>
        <p:nvPr/>
      </p:nvGrpSpPr>
      <p:grpSpPr>
        <a:xfrm>
          <a:off x="0" y="0"/>
          <a:ext cx="0" cy="0"/>
          <a:chOff x="0" y="0"/>
          <a:chExt cx="0" cy="0"/>
        </a:xfrm>
      </p:grpSpPr>
      <p:sp>
        <p:nvSpPr>
          <p:cNvPr id="2" name="C_6_BD#abc7f850e?vcp=1&amp;pid=f33fb768c&amp;color=101,101,255&amp;vtp=1&amp;bt=1&amp;bbb=1"/>
          <p:cNvSpPr/>
          <p:nvPr/>
        </p:nvSpPr>
        <p:spPr>
          <a:xfrm>
            <a:off x="539496" y="828000"/>
            <a:ext cx="11109960" cy="425514"/>
          </a:xfrm>
          <a:prstGeom prst="rect">
            <a:avLst/>
          </a:prstGeom>
          <a:noFill/>
          <a:ln/>
        </p:spPr>
        <p:txBody>
          <a:bodyPr wrap="none" lIns="0" tIns="0" rIns="0" bIns="0" rtlCol="0" anchor="t"/>
          <a:lstStyle/>
          <a:p>
            <a:pPr algn="l" latinLnBrk="1">
              <a:lnSpc>
                <a:spcPts val="3700"/>
              </a:lnSpc>
            </a:pPr>
            <a:r>
              <a:rPr lang="en-US" altLang="zh-CN" sz="2200" b="0" i="0" dirty="0">
                <a:solidFill>
                  <a:srgbClr val="6565FF"/>
                </a:solidFill>
                <a:latin typeface="Times New Roman" pitchFamily="34" charset="0"/>
                <a:ea typeface="微软雅黑" pitchFamily="34" charset="-122"/>
                <a:cs typeface="Times New Roman" pitchFamily="34" charset="-120"/>
              </a:rPr>
              <a:t>题型8</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等差数列在实际问题中的应用</a:t>
            </a:r>
            <a:endParaRPr lang="en-US" altLang="zh-CN" sz="2200" dirty="0"/>
          </a:p>
        </p:txBody>
      </p:sp>
      <p:sp>
        <p:nvSpPr>
          <p:cNvPr id="3" name="QO_7_BD.170_1#f9bff0e98?vcp=1&amp;vop=1&amp;pid=abc7f850e&amp;color=36,64,97&amp;vtp=1&amp;bbb=1&amp;hb=1"/>
          <p:cNvSpPr/>
          <p:nvPr/>
        </p:nvSpPr>
        <p:spPr>
          <a:xfrm>
            <a:off x="539496" y="1307050"/>
            <a:ext cx="11109960" cy="1122490"/>
          </a:xfrm>
          <a:prstGeom prst="rect">
            <a:avLst/>
          </a:prstGeom>
          <a:noFill/>
          <a:ln/>
        </p:spPr>
        <p:txBody>
          <a:bodyPr wrap="none" lIns="0" tIns="0" rIns="0" bIns="0" rtlCol="0" anchor="t"/>
          <a:lstStyle/>
          <a:p>
            <a:pPr algn="l" latinLnBrk="1">
              <a:lnSpc>
                <a:spcPts val="3100"/>
              </a:lnSpc>
            </a:pPr>
            <a:r>
              <a:rPr lang="en-US" altLang="zh-CN" sz="1800" b="1" i="0" dirty="0">
                <a:solidFill>
                  <a:srgbClr val="244061"/>
                </a:solidFill>
                <a:latin typeface="Times New Roman" pitchFamily="34" charset="0"/>
                <a:ea typeface="微软雅黑" pitchFamily="34" charset="-122"/>
                <a:cs typeface="Times New Roman" pitchFamily="34" charset="-120"/>
              </a:rPr>
              <a:t>例10</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甲、乙两人连续6年对某县农村养鸡业规模进行调查，提供了如图所示的两个不同的信息图</a:t>
            </a:r>
            <a:r>
              <a:rPr lang="en-US" altLang="zh-CN" sz="1800" b="0" i="0">
                <a:solidFill>
                  <a:srgbClr val="244061"/>
                </a:solidFill>
                <a:latin typeface="Times New Roman" pitchFamily="34" charset="0"/>
                <a:ea typeface="微软雅黑" pitchFamily="34" charset="-122"/>
                <a:cs typeface="Times New Roman" pitchFamily="34" charset="-120"/>
              </a:rPr>
              <a:t>．甲的调查表</a:t>
            </a:r>
          </a:p>
          <a:p>
            <a:pPr latinLnBrk="1">
              <a:lnSpc>
                <a:spcPts val="3100"/>
              </a:lnSpc>
            </a:pPr>
            <a:r>
              <a:rPr lang="en-US" altLang="zh-CN" sz="1800" b="0" i="0">
                <a:solidFill>
                  <a:srgbClr val="244061"/>
                </a:solidFill>
                <a:latin typeface="Times New Roman" pitchFamily="34" charset="0"/>
                <a:ea typeface="微软雅黑" pitchFamily="34" charset="-122"/>
                <a:cs typeface="Times New Roman" pitchFamily="34" charset="-120"/>
              </a:rPr>
              <a:t>明</a:t>
            </a:r>
            <a:r>
              <a:rPr lang="en-US" altLang="zh-CN" sz="1800" b="0" i="0" dirty="0">
                <a:solidFill>
                  <a:srgbClr val="244061"/>
                </a:solidFill>
                <a:latin typeface="Times New Roman" pitchFamily="34" charset="0"/>
                <a:ea typeface="微软雅黑" pitchFamily="34" charset="-122"/>
                <a:cs typeface="Times New Roman" pitchFamily="34" charset="-120"/>
              </a:rPr>
              <a:t>：该县养鸡场年平均出产鸡数从第1年的每个养鸡场1万只上升到第6年的每个养鸡场2万只.乙的调查表明</a:t>
            </a:r>
            <a:r>
              <a:rPr lang="en-US" altLang="zh-CN" sz="1800" b="0" i="0">
                <a:solidFill>
                  <a:srgbClr val="244061"/>
                </a:solidFill>
                <a:latin typeface="Times New Roman" pitchFamily="34" charset="0"/>
                <a:ea typeface="微软雅黑" pitchFamily="34" charset="-122"/>
                <a:cs typeface="Times New Roman" pitchFamily="34" charset="-120"/>
              </a:rPr>
              <a:t>：该</a:t>
            </a:r>
          </a:p>
          <a:p>
            <a:pPr latinLnBrk="1">
              <a:lnSpc>
                <a:spcPts val="2900"/>
              </a:lnSpc>
            </a:pPr>
            <a:r>
              <a:rPr lang="en-US" altLang="zh-CN" b="0" i="0">
                <a:solidFill>
                  <a:srgbClr val="244061"/>
                </a:solidFill>
                <a:latin typeface="Times New Roman" pitchFamily="34" charset="0"/>
                <a:ea typeface="微软雅黑" pitchFamily="34" charset="-122"/>
                <a:cs typeface="Times New Roman" pitchFamily="34" charset="-120"/>
              </a:rPr>
              <a:t>县养鸡场的个数由第</a:t>
            </a:r>
            <a:r>
              <a:rPr lang="en-US" altLang="zh-CN" b="0" i="0" dirty="0">
                <a:solidFill>
                  <a:srgbClr val="244061"/>
                </a:solidFill>
                <a:latin typeface="Times New Roman" pitchFamily="34" charset="0"/>
                <a:ea typeface="微软雅黑" pitchFamily="34" charset="-122"/>
                <a:cs typeface="Times New Roman" pitchFamily="34" charset="-120"/>
              </a:rPr>
              <a:t>1年的30减少到第6年的10.</a:t>
            </a:r>
            <a:endParaRPr lang="en-US" altLang="zh-CN" dirty="0"/>
          </a:p>
        </p:txBody>
      </p:sp>
      <p:pic>
        <p:nvPicPr>
          <p:cNvPr id="4" name="QO_7_BD.170_2#f9bff0e98?vcp=1&amp;vop=1&amp;pid=abc7f850e&amp;color=36,64,97&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315968" y="2561803"/>
            <a:ext cx="3566160" cy="17007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7_BD.170_3#f9bff0e98?vcp=1&amp;vop=1&amp;pid=abc7f850e&amp;color=36,64,97&amp;vtp=1&amp;bbb=1"/>
          <p:cNvSpPr/>
          <p:nvPr/>
        </p:nvSpPr>
        <p:spPr>
          <a:xfrm>
            <a:off x="539496" y="4390603"/>
            <a:ext cx="11109960" cy="341630"/>
          </a:xfrm>
          <a:prstGeom prst="rect">
            <a:avLst/>
          </a:prstGeom>
          <a:noFill/>
          <a:ln/>
        </p:spPr>
        <p:txBody>
          <a:bodyPr wrap="none" lIns="0" tIns="0" rIns="0" bIns="0" rtlCol="0" anchor="t"/>
          <a:lstStyle/>
          <a:p>
            <a:pPr algn="l" latinLnBrk="1">
              <a:lnSpc>
                <a:spcPts val="30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请根据提供的信息回答问题．</a:t>
            </a:r>
            <a:endParaRPr lang="en-US" altLang="zh-CN" sz="1800" dirty="0"/>
          </a:p>
        </p:txBody>
      </p:sp>
      <mc:AlternateContent xmlns:mc="http://schemas.openxmlformats.org/markup-compatibility/2006" xmlns:a14="http://schemas.microsoft.com/office/drawing/2010/main">
        <mc:Choice Requires="a14">
          <p:sp>
            <p:nvSpPr>
              <p:cNvPr id="6" name="QO_7_AN.171_1#f9bff0e98?vcp=1&amp;vop=1&amp;pid=abc7f850e&amp;color=36,64,97&amp;vtp=1&amp;bbb=1&amp;hb=1"/>
              <p:cNvSpPr/>
              <p:nvPr/>
            </p:nvSpPr>
            <p:spPr>
              <a:xfrm>
                <a:off x="539496" y="4739789"/>
                <a:ext cx="11109960" cy="1516190"/>
              </a:xfrm>
              <a:prstGeom prst="rect">
                <a:avLst/>
              </a:prstGeom>
              <a:noFill/>
              <a:ln/>
            </p:spPr>
            <p:txBody>
              <a:bodyPr wrap="none" lIns="0" tIns="0" rIns="0" bIns="0" rtlCol="0" anchor="t"/>
              <a:lstStyle/>
              <a:p>
                <a:pPr algn="l" latinLnBrk="1">
                  <a:lnSpc>
                    <a:spcPts val="3100"/>
                  </a:lnSpc>
                </a:pPr>
                <a:r>
                  <a:rPr lang="en-US" altLang="zh-CN" sz="1800" b="0" i="0" dirty="0">
                    <a:solidFill>
                      <a:srgbClr val="6565FF"/>
                    </a:solidFill>
                    <a:latin typeface="Times New Roman" pitchFamily="34" charset="0"/>
                    <a:ea typeface="微软雅黑" pitchFamily="34" charset="-122"/>
                    <a:cs typeface="Times New Roman" pitchFamily="34" charset="-120"/>
                  </a:rPr>
                  <a:t>【解】由图甲可知，从第1年到第6年该县养鸡场年平均出产鸡数成等差数列，记为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，公差为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𝑑</m:t>
                        </m:r>
                      </m:e>
                      <m:sub>
                        <m:r>
                          <a:rPr lang="en-US" altLang="zh-CN" sz="1800" b="0" i="0">
                            <a:solidFill>
                              <a:srgbClr val="6565FF"/>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，且</a:t>
                </a:r>
              </a:p>
              <a:p>
                <a:pPr latinLnBrk="1">
                  <a:lnSpc>
                    <a:spcPts val="3100"/>
                  </a:lnSpc>
                </a:pP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6</m:t>
                        </m:r>
                      </m:sub>
                    </m:sSub>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SimSun" panose="02010600030101010101" pitchFamily="2" charset="-122"/>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由图乙可知</a:t>
                </a:r>
                <a:r>
                  <a:rPr lang="en-US" altLang="zh-CN" sz="1800" b="0" i="0" dirty="0">
                    <a:solidFill>
                      <a:srgbClr val="6565FF"/>
                    </a:solidFill>
                    <a:latin typeface="Times New Roman" pitchFamily="34" charset="0"/>
                    <a:ea typeface="微软雅黑" pitchFamily="34" charset="-122"/>
                    <a:cs typeface="Times New Roman" pitchFamily="34" charset="-120"/>
                  </a:rPr>
                  <a:t>，从第1年到第6年的养鸡场个数也成等差数列，记为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，公差为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𝑑</m:t>
                        </m:r>
                      </m:e>
                      <m:sub>
                        <m:r>
                          <a:rPr lang="en-US" altLang="zh-CN" sz="1800" b="0" i="0">
                            <a:solidFill>
                              <a:srgbClr val="6565FF"/>
                            </a:solidFill>
                            <a:latin typeface="Cambria Math" pitchFamily="34" charset="0"/>
                            <a:ea typeface="Cambria Math" pitchFamily="34" charset="-122"/>
                            <a:cs typeface="Cambria Math" pitchFamily="34" charset="-120"/>
                          </a:rPr>
                          <m:t>2</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，且</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=30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6</m:t>
                        </m:r>
                      </m:sub>
                    </m:sSub>
                    <m:r>
                      <a:rPr lang="en-US" altLang="zh-CN" sz="1800" b="0" i="0">
                        <a:solidFill>
                          <a:srgbClr val="6565FF"/>
                        </a:solidFill>
                        <a:latin typeface="Cambria Math" pitchFamily="34" charset="0"/>
                        <a:ea typeface="Cambria Math" pitchFamily="34" charset="-122"/>
                        <a:cs typeface="Cambria Math" pitchFamily="34" charset="-120"/>
                      </a:rPr>
                      <m:t>=10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a:t>
                </a:r>
              </a:p>
              <a:p>
                <a:pPr latinLnBrk="1">
                  <a:lnSpc>
                    <a:spcPts val="2900"/>
                  </a:lnSpc>
                </a:pPr>
                <a:r>
                  <a:rPr lang="en-US" altLang="zh-CN" b="0" i="0">
                    <a:solidFill>
                      <a:srgbClr val="6565FF"/>
                    </a:solidFill>
                    <a:latin typeface="Times New Roman" pitchFamily="34" charset="0"/>
                    <a:ea typeface="微软雅黑" pitchFamily="34" charset="-122"/>
                    <a:cs typeface="Times New Roman" pitchFamily="34" charset="-120"/>
                  </a:rPr>
                  <a:t>从第</a:t>
                </a:r>
                <a:r>
                  <a:rPr lang="en-US" altLang="zh-CN" b="0" i="0" dirty="0">
                    <a:solidFill>
                      <a:srgbClr val="6565FF"/>
                    </a:solidFill>
                    <a:latin typeface="Times New Roman" pitchFamily="34" charset="0"/>
                    <a:ea typeface="微软雅黑" pitchFamily="34" charset="-122"/>
                    <a:cs typeface="Times New Roman" pitchFamily="34" charset="-120"/>
                  </a:rPr>
                  <a:t>1年到第6年该县年平均出产鸡的总只数记为数列</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𝑐</m:t>
                        </m:r>
                      </m:e>
                      <m:sub>
                        <m:r>
                          <a:rPr lang="en-US" altLang="zh-CN" b="0" i="0">
                            <a:solidFill>
                              <a:srgbClr val="6565FF"/>
                            </a:solidFill>
                            <a:latin typeface="Cambria Math" pitchFamily="34" charset="0"/>
                            <a:ea typeface="Cambria Math" pitchFamily="34" charset="-122"/>
                            <a:cs typeface="Cambria Math" pitchFamily="34" charset="-120"/>
                          </a:rPr>
                          <m:t>𝑛</m:t>
                        </m:r>
                      </m:sub>
                    </m:sSub>
                    <m:r>
                      <a:rPr lang="en-US" altLang="zh-CN" b="0" i="0">
                        <a:solidFill>
                          <a:srgbClr val="6565FF"/>
                        </a:solidFill>
                        <a:latin typeface="Cambria Math" pitchFamily="34" charset="0"/>
                        <a:ea typeface="Cambria Math" pitchFamily="34" charset="-122"/>
                        <a:cs typeface="Cambria Math" pitchFamily="34" charset="-120"/>
                      </a:rPr>
                      <m:t>}</m:t>
                    </m:r>
                  </m:oMath>
                </a14:m>
                <a:r>
                  <a:rPr lang="en-US" altLang="zh-CN" b="0" i="0" dirty="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𝑐</m:t>
                        </m:r>
                      </m:e>
                      <m:sub>
                        <m:r>
                          <a:rPr lang="en-US" altLang="zh-CN" b="0" i="0">
                            <a:solidFill>
                              <a:srgbClr val="6565FF"/>
                            </a:solidFill>
                            <a:latin typeface="Cambria Math" pitchFamily="34" charset="0"/>
                            <a:ea typeface="Cambria Math" pitchFamily="34" charset="-122"/>
                            <a:cs typeface="Cambria Math" pitchFamily="34" charset="-120"/>
                          </a:rPr>
                          <m:t>𝑛</m:t>
                        </m:r>
                      </m:sub>
                    </m:sSub>
                    <m:r>
                      <a:rPr lang="en-US" altLang="zh-CN" b="0" i="0">
                        <a:solidFill>
                          <a:srgbClr val="6565FF"/>
                        </a:solidFill>
                        <a:latin typeface="Cambria Math" pitchFamily="34" charset="0"/>
                        <a:ea typeface="Cambria Math" pitchFamily="34" charset="-122"/>
                        <a:cs typeface="Cambria Math" pitchFamily="34" charset="-120"/>
                      </a:rPr>
                      <m:t>=</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𝑛</m:t>
                        </m:r>
                      </m:sub>
                    </m:sSub>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𝑏</m:t>
                        </m:r>
                      </m:e>
                      <m:sub>
                        <m:r>
                          <a:rPr lang="en-US" altLang="zh-CN" b="0" i="0">
                            <a:solidFill>
                              <a:srgbClr val="6565FF"/>
                            </a:solidFill>
                            <a:latin typeface="Cambria Math" pitchFamily="34" charset="0"/>
                            <a:ea typeface="Cambria Math" pitchFamily="34" charset="-122"/>
                            <a:cs typeface="Cambria Math" pitchFamily="34" charset="-120"/>
                          </a:rPr>
                          <m:t>𝑛</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6" name="QO_7_AN.171_1#f9bff0e98?vcp=1&amp;vop=1&amp;pid=abc7f850e&amp;color=36,64,97&amp;vtp=1&amp;bbb=1&amp;hb=1"/>
              <p:cNvSpPr>
                <a:spLocks noRot="1" noChangeAspect="1" noMove="1" noResize="1" noEditPoints="1" noAdjustHandles="1" noChangeArrowheads="1" noChangeShapeType="1" noTextEdit="1"/>
              </p:cNvSpPr>
              <p:nvPr/>
            </p:nvSpPr>
            <p:spPr>
              <a:xfrm>
                <a:off x="539496" y="4739789"/>
                <a:ext cx="11109960" cy="1516190"/>
              </a:xfrm>
              <a:prstGeom prst="rect">
                <a:avLst/>
              </a:prstGeom>
              <a:blipFill>
                <a:blip r:embed="rId4"/>
                <a:stretch>
                  <a:fillRect l="-1317" t="-403" b="-927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fade">
                                      <p:cBhvr>
                                        <p:cTn id="27" dur="500"/>
                                        <p:tgtEl>
                                          <p:spTgt spid="6">
                                            <p:txEl>
                                              <p:pRg st="3" end="3"/>
                                            </p:txEl>
                                          </p:spTgt>
                                        </p:tgtEl>
                                      </p:cBhvr>
                                    </p:animEffect>
                                    <p:anim calcmode="lin" valueType="num">
                                      <p:cBhvr>
                                        <p:cTn id="28"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name="Slide 57&amp;si=57checked= 1 &amp; amp; version = 1.0.5checked=1&amp;version=1.0.5">
    <p:spTree>
      <p:nvGrpSpPr>
        <p:cNvPr id="1" name=""/>
        <p:cNvGrpSpPr/>
        <p:nvPr/>
      </p:nvGrpSpPr>
      <p:grpSpPr>
        <a:xfrm>
          <a:off x="0" y="0"/>
          <a:ext cx="0" cy="0"/>
          <a:chOff x="0" y="0"/>
          <a:chExt cx="0" cy="0"/>
        </a:xfrm>
      </p:grpSpPr>
      <p:sp>
        <p:nvSpPr>
          <p:cNvPr id="2" name="QO_8_BD.172_1#cf1782da7?vcp=1&amp;vop=1&amp;pid=f9bff0e98&amp;color=36,64,97&amp;vtp=1&amp;bt=1&amp;bbb=1"/>
          <p:cNvSpPr/>
          <p:nvPr/>
        </p:nvSpPr>
        <p:spPr>
          <a:xfrm>
            <a:off x="539496" y="828000"/>
            <a:ext cx="11109960" cy="335090"/>
          </a:xfrm>
          <a:prstGeom prst="rect">
            <a:avLst/>
          </a:prstGeom>
          <a:noFill/>
          <a:ln/>
        </p:spPr>
        <p:txBody>
          <a:bodyPr wrap="none" lIns="0" tIns="0" rIns="0" bIns="0" rtlCol="0" anchor="t"/>
          <a:lstStyle/>
          <a:p>
            <a:pPr algn="l" latinLnBrk="1">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求该县第2年养鸡场的个数及年平均出产鸡的总只数.</a:t>
            </a:r>
            <a:endParaRPr lang="en-US" altLang="zh-CN" sz="1800" dirty="0"/>
          </a:p>
        </p:txBody>
      </p:sp>
      <mc:AlternateContent xmlns:mc="http://schemas.openxmlformats.org/markup-compatibility/2006" xmlns:a14="http://schemas.microsoft.com/office/drawing/2010/main">
        <mc:Choice Requires="a14">
          <p:sp>
            <p:nvSpPr>
              <p:cNvPr id="3" name="QO_8_AN.173_1#cf1782da7?vcp=1&amp;vop=1&amp;pid=f9bff0e98&amp;color=36,64,97&amp;vtp=1&amp;bbb=1&amp;hb=1"/>
              <p:cNvSpPr/>
              <p:nvPr/>
            </p:nvSpPr>
            <p:spPr>
              <a:xfrm>
                <a:off x="539496" y="1165821"/>
                <a:ext cx="11109960" cy="1570165"/>
              </a:xfrm>
              <a:prstGeom prst="rect">
                <a:avLst/>
              </a:prstGeom>
              <a:noFill/>
              <a:ln/>
            </p:spPr>
            <p:txBody>
              <a:bodyPr wrap="none" lIns="0" tIns="0" rIns="0" bIns="0" rtlCol="0" anchor="t"/>
              <a:lstStyle/>
              <a:p>
                <a:pPr algn="l" latinLnBrk="1">
                  <a:lnSpc>
                    <a:spcPts val="4900"/>
                  </a:lnSpc>
                </a:pPr>
                <a:r>
                  <a:rPr lang="en-US" altLang="zh-CN" sz="1800" b="0" i="0" dirty="0">
                    <a:solidFill>
                      <a:srgbClr val="6565FF"/>
                    </a:solidFill>
                    <a:latin typeface="Times New Roman" pitchFamily="34" charset="0"/>
                    <a:ea typeface="微软雅黑" pitchFamily="34" charset="-122"/>
                    <a:cs typeface="Times New Roman" pitchFamily="34" charset="-120"/>
                  </a:rPr>
                  <a:t>【解】由</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6</m:t>
                        </m:r>
                      </m:sub>
                    </m:sSub>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800" b="0" i="0" dirty="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+5</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𝑑</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=2,</m:t>
                            </m:r>
                          </m:e>
                        </m:eqArr>
                      </m:e>
                    </m:d>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𝑑</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=0.2,</m:t>
                            </m:r>
                          </m:e>
                        </m:eqArr>
                      </m:e>
                    </m:d>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=1.2</m:t>
                    </m:r>
                  </m:oMath>
                </a14:m>
                <a:r>
                  <a:rPr lang="en-US" altLang="zh-CN" sz="1800" b="0" i="0" dirty="0">
                    <a:solidFill>
                      <a:srgbClr val="6565FF"/>
                    </a:solidFill>
                    <a:latin typeface="Times New Roman" pitchFamily="34" charset="0"/>
                    <a:ea typeface="微软雅黑" pitchFamily="34" charset="-122"/>
                    <a:cs typeface="Times New Roman" pitchFamily="34" charset="-120"/>
                  </a:rPr>
                  <a:t>.由</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=30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6</m:t>
                        </m:r>
                      </m:sub>
                    </m:sSub>
                    <m:r>
                      <a:rPr lang="en-US" altLang="zh-CN" sz="1800" b="0" i="0">
                        <a:solidFill>
                          <a:srgbClr val="6565FF"/>
                        </a:solidFill>
                        <a:latin typeface="Cambria Math" pitchFamily="34" charset="0"/>
                        <a:ea typeface="Cambria Math" pitchFamily="34" charset="-122"/>
                        <a:cs typeface="Cambria Math" pitchFamily="34" charset="-120"/>
                      </a:rPr>
                      <m:t>=10</m:t>
                    </m:r>
                  </m:oMath>
                </a14:m>
                <a:r>
                  <a:rPr lang="en-US" altLang="zh-CN" sz="1800" b="0" i="0" dirty="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=30,</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+5</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𝑑</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=10,</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所以</a:t>
                </a:r>
              </a:p>
              <a:p>
                <a:pPr latinLnBrk="1">
                  <a:lnSpc>
                    <a:spcPts val="4900"/>
                  </a:lnSpc>
                </a:pPr>
                <a14:m>
                  <m:oMath xmlns:m="http://schemas.openxmlformats.org/officeDocument/2006/math">
                    <m:d>
                      <m:dPr>
                        <m:begChr m:val="{"/>
                        <m:end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=30,</m:t>
                            </m:r>
                          </m:e>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𝑑</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=−4,</m:t>
                            </m:r>
                          </m:e>
                        </m:eqArr>
                      </m:e>
                    </m:d>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=26</m:t>
                    </m:r>
                  </m:oMath>
                </a14:m>
                <a:r>
                  <a:rPr lang="en-US" altLang="zh-CN" sz="1800" b="0" i="0" dirty="0">
                    <a:solidFill>
                      <a:srgbClr val="6565FF"/>
                    </a:solidFill>
                    <a:latin typeface="Times New Roman" pitchFamily="34" charset="0"/>
                    <a:ea typeface="微软雅黑" pitchFamily="34" charset="-122"/>
                    <a:cs typeface="Times New Roman" pitchFamily="34" charset="-120"/>
                  </a:rPr>
                  <a:t>．故</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𝑐</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2</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=1.2×26=31.2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2800"/>
                  </a:lnSpc>
                </a:pPr>
                <a:r>
                  <a:rPr lang="en-US" altLang="zh-CN" b="0" i="0">
                    <a:solidFill>
                      <a:srgbClr val="6565FF"/>
                    </a:solidFill>
                    <a:latin typeface="Times New Roman" pitchFamily="34" charset="0"/>
                    <a:ea typeface="微软雅黑" pitchFamily="34" charset="-122"/>
                    <a:cs typeface="Times New Roman" pitchFamily="34" charset="-120"/>
                  </a:rPr>
                  <a:t>综上</a:t>
                </a:r>
                <a:r>
                  <a:rPr lang="en-US" altLang="zh-CN" b="0" i="0" dirty="0">
                    <a:solidFill>
                      <a:srgbClr val="6565FF"/>
                    </a:solidFill>
                    <a:latin typeface="Times New Roman" pitchFamily="34" charset="0"/>
                    <a:ea typeface="微软雅黑" pitchFamily="34" charset="-122"/>
                    <a:cs typeface="Times New Roman" pitchFamily="34" charset="-120"/>
                  </a:rPr>
                  <a:t>，该县第2年养鸡场有26个，年平均出产鸡31.2万只．</a:t>
                </a:r>
                <a:endParaRPr lang="en-US" altLang="zh-CN" dirty="0"/>
              </a:p>
            </p:txBody>
          </p:sp>
        </mc:Choice>
        <mc:Fallback xmlns="">
          <p:sp>
            <p:nvSpPr>
              <p:cNvPr id="3" name="QO_8_AN.173_1#cf1782da7?vcp=1&amp;vop=1&amp;pid=f9bff0e98&amp;color=36,64,97&amp;vtp=1&amp;bbb=1&amp;hb=1"/>
              <p:cNvSpPr>
                <a:spLocks noRot="1" noChangeAspect="1" noMove="1" noResize="1" noEditPoints="1" noAdjustHandles="1" noChangeArrowheads="1" noChangeShapeType="1" noTextEdit="1"/>
              </p:cNvSpPr>
              <p:nvPr/>
            </p:nvSpPr>
            <p:spPr>
              <a:xfrm>
                <a:off x="539496" y="1165821"/>
                <a:ext cx="11109960" cy="1570165"/>
              </a:xfrm>
              <a:prstGeom prst="rect">
                <a:avLst/>
              </a:prstGeom>
              <a:blipFill>
                <a:blip r:embed="rId3"/>
                <a:stretch>
                  <a:fillRect l="-1317" r="-604" b="-8915"/>
                </a:stretch>
              </a:blipFill>
              <a:ln/>
            </p:spPr>
            <p:txBody>
              <a:bodyPr/>
              <a:lstStyle/>
              <a:p>
                <a:r>
                  <a:rPr lang="zh-CN" altLang="en-US">
                    <a:noFill/>
                  </a:rPr>
                  <a:t> </a:t>
                </a:r>
              </a:p>
            </p:txBody>
          </p:sp>
        </mc:Fallback>
      </mc:AlternateContent>
      <p:sp>
        <p:nvSpPr>
          <p:cNvPr id="4" name="QO_8_BD.174_1#7de453f33?vcp=1&amp;vop=1&amp;pid=f9bff0e98&amp;color=36,64,97&amp;vtp=1&amp;bbb=1"/>
          <p:cNvSpPr/>
          <p:nvPr/>
        </p:nvSpPr>
        <p:spPr>
          <a:xfrm>
            <a:off x="539496" y="2769894"/>
            <a:ext cx="11109960" cy="335090"/>
          </a:xfrm>
          <a:prstGeom prst="rect">
            <a:avLst/>
          </a:prstGeom>
          <a:noFill/>
          <a:ln/>
        </p:spPr>
        <p:txBody>
          <a:bodyPr wrap="none" lIns="0" tIns="0" rIns="0" bIns="0" rtlCol="0" anchor="t"/>
          <a:lstStyle/>
          <a:p>
            <a:pPr algn="l" latinLnBrk="1">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第6年这个县的养鸡业规模相比第1年是扩大了还是缩小了？请说明理由.</a:t>
            </a:r>
            <a:endParaRPr lang="en-US" altLang="zh-CN" sz="1800" dirty="0"/>
          </a:p>
        </p:txBody>
      </p:sp>
      <mc:AlternateContent xmlns:mc="http://schemas.openxmlformats.org/markup-compatibility/2006" xmlns:a14="http://schemas.microsoft.com/office/drawing/2010/main">
        <mc:Choice Requires="a14">
          <p:sp>
            <p:nvSpPr>
              <p:cNvPr id="5" name="QO_8_AN.175_1#7de453f33?vcp=1&amp;vop=1&amp;pid=f9bff0e98&amp;color=36,64,97&amp;vtp=1&amp;bbb=1"/>
              <p:cNvSpPr/>
              <p:nvPr/>
            </p:nvSpPr>
            <p:spPr>
              <a:xfrm>
                <a:off x="539496" y="3149370"/>
                <a:ext cx="11109960" cy="335090"/>
              </a:xfrm>
              <a:prstGeom prst="rect">
                <a:avLst/>
              </a:prstGeom>
              <a:noFill/>
              <a:ln/>
            </p:spPr>
            <p:txBody>
              <a:bodyPr wrap="none" lIns="0" tIns="0" rIns="0" bIns="0" rtlCol="0" anchor="t"/>
              <a:lstStyle/>
              <a:p>
                <a:pPr algn="l" latinLnBrk="1">
                  <a:lnSpc>
                    <a:spcPts val="2900"/>
                  </a:lnSpc>
                </a:pPr>
                <a:r>
                  <a:rPr lang="en-US" altLang="zh-CN" sz="1800" b="0" i="0" dirty="0">
                    <a:solidFill>
                      <a:srgbClr val="6565FF"/>
                    </a:solidFill>
                    <a:latin typeface="Times New Roman" pitchFamily="34" charset="0"/>
                    <a:ea typeface="微软雅黑" pitchFamily="34" charset="-122"/>
                    <a:cs typeface="Times New Roman" pitchFamily="34" charset="-120"/>
                  </a:rPr>
                  <a:t>【解】因为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𝑐</m:t>
                        </m:r>
                      </m:e>
                      <m:sub>
                        <m:r>
                          <a:rPr lang="en-US" altLang="zh-CN" sz="1800" b="0" i="0">
                            <a:solidFill>
                              <a:srgbClr val="6565FF"/>
                            </a:solidFill>
                            <a:latin typeface="Cambria Math" pitchFamily="34" charset="0"/>
                            <a:ea typeface="Cambria Math" pitchFamily="34" charset="-122"/>
                            <a:cs typeface="Cambria Math" pitchFamily="34" charset="-120"/>
                          </a:rPr>
                          <m:t>6</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6</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6</m:t>
                        </m:r>
                      </m:sub>
                    </m:sSub>
                    <m:r>
                      <a:rPr lang="en-US" altLang="zh-CN" sz="1800" b="0" i="0">
                        <a:solidFill>
                          <a:srgbClr val="6565FF"/>
                        </a:solidFill>
                        <a:latin typeface="Cambria Math" pitchFamily="34" charset="0"/>
                        <a:ea typeface="Cambria Math" pitchFamily="34" charset="-122"/>
                        <a:cs typeface="Cambria Math" pitchFamily="34" charset="-120"/>
                      </a:rPr>
                      <m:t>=2×10=20&lt;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𝑐</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=30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，所以第6年这个县的养鸡业规模相比第1年缩小了．</a:t>
                </a:r>
                <a:endParaRPr lang="en-US" altLang="zh-CN" sz="1800" dirty="0"/>
              </a:p>
            </p:txBody>
          </p:sp>
        </mc:Choice>
        <mc:Fallback xmlns="">
          <p:sp>
            <p:nvSpPr>
              <p:cNvPr id="5" name="QO_8_AN.175_1#7de453f33?vcp=1&amp;vop=1&amp;pid=f9bff0e98&amp;color=36,64,97&amp;vtp=1&amp;bbb=1"/>
              <p:cNvSpPr>
                <a:spLocks noRot="1" noChangeAspect="1" noMove="1" noResize="1" noEditPoints="1" noAdjustHandles="1" noChangeArrowheads="1" noChangeShapeType="1" noTextEdit="1"/>
              </p:cNvSpPr>
              <p:nvPr/>
            </p:nvSpPr>
            <p:spPr>
              <a:xfrm>
                <a:off x="539496" y="3149370"/>
                <a:ext cx="11109960" cy="335090"/>
              </a:xfrm>
              <a:prstGeom prst="rect">
                <a:avLst/>
              </a:prstGeom>
              <a:blipFill>
                <a:blip r:embed="rId4"/>
                <a:stretch>
                  <a:fillRect l="-1317" t="-7273" b="-40000"/>
                </a:stretch>
              </a:blipFill>
              <a:ln/>
            </p:spPr>
            <p:txBody>
              <a:bodyPr/>
              <a:lstStyle/>
              <a:p>
                <a:r>
                  <a:rPr lang="zh-CN" altLang="en-US">
                    <a:noFill/>
                  </a:rPr>
                  <a:t> </a:t>
                </a:r>
              </a:p>
            </p:txBody>
          </p:sp>
        </mc:Fallback>
      </mc:AlternateContent>
      <p:sp>
        <p:nvSpPr>
          <p:cNvPr id="6" name="QO_8_BD.176_1#6e22ffa18?vcp=1&amp;vop=1&amp;pid=f9bff0e98&amp;color=36,64,97&amp;vtp=1&amp;bbb=1"/>
          <p:cNvSpPr/>
          <p:nvPr/>
        </p:nvSpPr>
        <p:spPr>
          <a:xfrm>
            <a:off x="539496" y="3486873"/>
            <a:ext cx="11109960" cy="335090"/>
          </a:xfrm>
          <a:prstGeom prst="rect">
            <a:avLst/>
          </a:prstGeom>
          <a:noFill/>
          <a:ln/>
        </p:spPr>
        <p:txBody>
          <a:bodyPr wrap="none" lIns="0" tIns="0" rIns="0" bIns="0" rtlCol="0" anchor="t"/>
          <a:lstStyle/>
          <a:p>
            <a:pPr algn="l" latinLnBrk="1">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（3）</a:t>
            </a:r>
            <a:r>
              <a:rPr lang="en-US" altLang="zh-CN" sz="1800" b="0" i="0" dirty="0">
                <a:solidFill>
                  <a:srgbClr val="244061"/>
                </a:solidFill>
                <a:latin typeface="Times New Roman" pitchFamily="34" charset="0"/>
                <a:ea typeface="微软雅黑" pitchFamily="34" charset="-122"/>
                <a:cs typeface="Times New Roman" pitchFamily="34" charset="-120"/>
              </a:rPr>
              <a:t>该县6年中哪一年的养鸡业规模最大？请说明理由．</a:t>
            </a:r>
            <a:endParaRPr lang="en-US" altLang="zh-CN" sz="1800" dirty="0"/>
          </a:p>
        </p:txBody>
      </p:sp>
      <mc:AlternateContent xmlns:mc="http://schemas.openxmlformats.org/markup-compatibility/2006" xmlns:a14="http://schemas.microsoft.com/office/drawing/2010/main">
        <mc:Choice Requires="a14">
          <p:sp>
            <p:nvSpPr>
              <p:cNvPr id="7" name="QO_8_AN.177_1#6e22ffa18?vcp=1&amp;vop=1&amp;pid=f9bff0e98&amp;color=36,64,97&amp;vtp=1&amp;bbb=1&amp;hb=1"/>
              <p:cNvSpPr/>
              <p:nvPr/>
            </p:nvSpPr>
            <p:spPr>
              <a:xfrm>
                <a:off x="539496" y="3828249"/>
                <a:ext cx="11109960" cy="2230755"/>
              </a:xfrm>
              <a:prstGeom prst="rect">
                <a:avLst/>
              </a:prstGeom>
              <a:noFill/>
              <a:ln/>
            </p:spPr>
            <p:txBody>
              <a:bodyPr wrap="none" lIns="0" tIns="0" rIns="0" bIns="0" rtlCol="0" anchor="t"/>
              <a:lstStyle/>
              <a:p>
                <a:pPr algn="l" latinLnBrk="1">
                  <a:lnSpc>
                    <a:spcPts val="3000"/>
                  </a:lnSpc>
                </a:pPr>
                <a:r>
                  <a:rPr lang="en-US" altLang="zh-CN" sz="1800" b="0" i="0" dirty="0">
                    <a:solidFill>
                      <a:srgbClr val="6565FF"/>
                    </a:solidFill>
                    <a:latin typeface="Times New Roman" pitchFamily="34" charset="0"/>
                    <a:ea typeface="微软雅黑" pitchFamily="34" charset="-122"/>
                    <a:cs typeface="Times New Roman" pitchFamily="34" charset="-120"/>
                  </a:rPr>
                  <a:t>【解】因为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−1)×0.2=0.2</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+0.8(1≤</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≤6</m:t>
                    </m:r>
                  </m:oMath>
                </a14:m>
                <a:r>
                  <a:rPr lang="en-US" altLang="zh-CN" sz="1800" b="0" i="0" dirty="0">
                    <a:solidFill>
                      <a:srgbClr val="6565FF"/>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6565FF"/>
                            </a:solidFill>
                            <a:latin typeface="Cambria Math" pitchFamily="34" charset="0"/>
                            <a:ea typeface="Cambria Math" pitchFamily="34" charset="-122"/>
                            <a:cs typeface="Cambria Math" pitchFamily="34" charset="-120"/>
                          </a:rPr>
                          <m:t>𝐍</m:t>
                        </m:r>
                      </m:e>
                      <m:sub>
                        <m:r>
                          <a:rPr lang="en-US" altLang="zh-CN" sz="1800" b="0" i="0">
                            <a:solidFill>
                              <a:srgbClr val="6565FF"/>
                            </a:solidFill>
                            <a:latin typeface="Cambria Math" pitchFamily="34" charset="0"/>
                            <a:ea typeface="Cambria Math" pitchFamily="34" charset="-122"/>
                            <a:cs typeface="Cambria Math" pitchFamily="34" charset="-120"/>
                          </a:rPr>
                          <m:t>+</m:t>
                        </m:r>
                      </m:sub>
                    </m:sSub>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a:t>
                </a:r>
              </a:p>
              <a:p>
                <a:pPr latinLnBrk="1">
                  <a:lnSpc>
                    <a:spcPts val="3000"/>
                  </a:lnSpc>
                </a:pP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=30+(</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−1)×(−4)=−4</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+34(1≤</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≤6</m:t>
                    </m:r>
                  </m:oMath>
                </a14:m>
                <a:r>
                  <a:rPr lang="en-US" altLang="zh-CN" sz="1800" b="0" i="0" dirty="0">
                    <a:solidFill>
                      <a:srgbClr val="6565FF"/>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6565FF"/>
                            </a:solidFill>
                            <a:latin typeface="Cambria Math" pitchFamily="34" charset="0"/>
                            <a:ea typeface="Cambria Math" pitchFamily="34" charset="-122"/>
                            <a:cs typeface="Cambria Math" pitchFamily="34" charset="-120"/>
                          </a:rPr>
                          <m:t>𝐍</m:t>
                        </m:r>
                      </m:e>
                      <m:sub>
                        <m:r>
                          <a:rPr lang="en-US" altLang="zh-CN" sz="1800" b="0" i="0">
                            <a:solidFill>
                              <a:srgbClr val="6565FF"/>
                            </a:solidFill>
                            <a:latin typeface="Cambria Math" pitchFamily="34" charset="0"/>
                            <a:ea typeface="Cambria Math" pitchFamily="34" charset="-122"/>
                            <a:cs typeface="Cambria Math" pitchFamily="34" charset="-120"/>
                          </a:rPr>
                          <m:t>+</m:t>
                        </m:r>
                      </m:sub>
                    </m:sSub>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0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𝑐</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=(0.2</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+0.8)(−4</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+34)=−0.8</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𝑛</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+3.6</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+27.2(1≤</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≤6</m:t>
                    </m:r>
                  </m:oMath>
                </a14:m>
                <a:r>
                  <a:rPr lang="en-US" altLang="zh-CN" sz="1800" b="0" i="0" dirty="0">
                    <a:solidFill>
                      <a:srgbClr val="6565FF"/>
                    </a:solidFill>
                    <a:latin typeface="Times New Roman" pitchFamily="34" charset="0"/>
                    <a:ea typeface="微软雅黑" pitchFamily="34" charset="-122"/>
                    <a:cs typeface="Times New Roman" pitchFamily="34" charset="-120"/>
                  </a:rPr>
                  <a:t>且</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6565FF"/>
                            </a:solidFill>
                            <a:latin typeface="Cambria Math" pitchFamily="34" charset="0"/>
                            <a:ea typeface="Cambria Math" pitchFamily="34" charset="-122"/>
                            <a:cs typeface="Cambria Math" pitchFamily="34" charset="-120"/>
                          </a:rPr>
                          <m:t>𝐍</m:t>
                        </m:r>
                      </m:e>
                      <m:sub>
                        <m:r>
                          <a:rPr lang="en-US" altLang="zh-CN" sz="1800" b="0" i="0">
                            <a:solidFill>
                              <a:srgbClr val="6565FF"/>
                            </a:solidFill>
                            <a:latin typeface="Cambria Math" pitchFamily="34" charset="0"/>
                            <a:ea typeface="Cambria Math" pitchFamily="34" charset="-122"/>
                            <a:cs typeface="Cambria Math" pitchFamily="34" charset="-120"/>
                          </a:rPr>
                          <m:t>+</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000"/>
                  </a:lnSpc>
                </a:pPr>
                <a:r>
                  <a:rPr lang="en-US" altLang="zh-CN" b="0" i="0">
                    <a:solidFill>
                      <a:srgbClr val="6565FF"/>
                    </a:solidFill>
                    <a:latin typeface="Times New Roman" pitchFamily="34" charset="0"/>
                    <a:ea typeface="微软雅黑" pitchFamily="34" charset="-122"/>
                    <a:cs typeface="Times New Roman" pitchFamily="34" charset="-120"/>
                  </a:rPr>
                  <a:t>上</a:t>
                </a:r>
                <a:r>
                  <a:rPr lang="en-US" altLang="zh-CN" sz="1800" b="0" i="0">
                    <a:solidFill>
                      <a:srgbClr val="6565FF"/>
                    </a:solidFill>
                    <a:latin typeface="Times New Roman" pitchFamily="34" charset="0"/>
                    <a:ea typeface="微软雅黑" pitchFamily="34" charset="-122"/>
                    <a:cs typeface="Times New Roman" pitchFamily="34" charset="-120"/>
                  </a:rPr>
                  <a:t>式可以看作</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𝑐</m:t>
                        </m:r>
                      </m:e>
                      <m:sub>
                        <m:r>
                          <a:rPr lang="en-US" altLang="zh-CN" sz="1800" b="0" i="0">
                            <a:solidFill>
                              <a:srgbClr val="6565FF"/>
                            </a:solidFill>
                            <a:latin typeface="Cambria Math" pitchFamily="34" charset="0"/>
                            <a:ea typeface="Cambria Math" pitchFamily="34" charset="-122"/>
                            <a:cs typeface="Cambria Math" pitchFamily="34" charset="-120"/>
                          </a:rPr>
                          <m:t>𝑛</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关于</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的二次函数关系式.</a:t>
                </a:r>
                <a:endParaRPr lang="en-US" altLang="zh-CN" sz="1800" dirty="0"/>
              </a:p>
              <a:p>
                <a:pPr latinLnBrk="1">
                  <a:lnSpc>
                    <a:spcPts val="3000"/>
                  </a:lnSpc>
                </a:pPr>
                <a:r>
                  <a:rPr lang="en-US" altLang="zh-CN" b="0" i="0">
                    <a:solidFill>
                      <a:srgbClr val="6565FF"/>
                    </a:solidFill>
                    <a:latin typeface="Times New Roman" pitchFamily="34" charset="0"/>
                    <a:ea typeface="微软雅黑" pitchFamily="34" charset="-122"/>
                    <a:cs typeface="Times New Roman" pitchFamily="34" charset="-120"/>
                  </a:rPr>
                  <a:t>因</a:t>
                </a:r>
                <a:r>
                  <a:rPr lang="en-US" altLang="zh-CN" sz="1800" b="0" i="0">
                    <a:solidFill>
                      <a:srgbClr val="6565FF"/>
                    </a:solidFill>
                    <a:latin typeface="Times New Roman" pitchFamily="34" charset="0"/>
                    <a:ea typeface="微软雅黑" pitchFamily="34" charset="-122"/>
                    <a:cs typeface="Times New Roman" pitchFamily="34" charset="-120"/>
                  </a:rPr>
                  <a:t>为二次函数</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)=−0.8</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𝑥</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+3.6</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+27.2</m:t>
                    </m:r>
                  </m:oMath>
                </a14:m>
                <a:r>
                  <a:rPr lang="en-US" altLang="zh-CN" sz="1800" b="0" i="0" dirty="0">
                    <a:solidFill>
                      <a:srgbClr val="6565FF"/>
                    </a:solidFill>
                    <a:latin typeface="Times New Roman" pitchFamily="34" charset="0"/>
                    <a:ea typeface="微软雅黑" pitchFamily="34" charset="-122"/>
                    <a:cs typeface="Times New Roman" pitchFamily="34" charset="-120"/>
                  </a:rPr>
                  <a:t>图象的对称轴为直线</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9</m:t>
                        </m:r>
                      </m:num>
                      <m:den>
                        <m:r>
                          <a:rPr lang="en-US" altLang="zh-CN" sz="1800" b="0" i="0">
                            <a:solidFill>
                              <a:srgbClr val="6565FF"/>
                            </a:solidFill>
                            <a:latin typeface="Cambria Math" pitchFamily="34" charset="0"/>
                            <a:ea typeface="Cambria Math" pitchFamily="34" charset="-122"/>
                            <a:cs typeface="Cambria Math" pitchFamily="34" charset="-120"/>
                          </a:rPr>
                          <m:t>4</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，所以当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𝑐</m:t>
                        </m:r>
                      </m:e>
                      <m:sub>
                        <m:r>
                          <a:rPr lang="en-US" altLang="zh-CN" sz="1800" b="0" i="0">
                            <a:solidFill>
                              <a:srgbClr val="6565FF"/>
                            </a:solidFill>
                            <a:latin typeface="Cambria Math" pitchFamily="34" charset="0"/>
                            <a:ea typeface="Cambria Math" pitchFamily="34" charset="-122"/>
                            <a:cs typeface="Cambria Math" pitchFamily="34" charset="-120"/>
                          </a:rPr>
                          <m:t>𝑛</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最大，即第</a:t>
                </a:r>
                <a:r>
                  <a:rPr lang="en-US" altLang="zh-CN" sz="1800" b="0" i="0">
                    <a:solidFill>
                      <a:srgbClr val="6565FF"/>
                    </a:solidFill>
                    <a:latin typeface="Times New Roman" pitchFamily="34" charset="0"/>
                    <a:ea typeface="微软雅黑" pitchFamily="34" charset="-122"/>
                    <a:cs typeface="Times New Roman" pitchFamily="34" charset="-120"/>
                  </a:rPr>
                  <a:t>2年该县</a:t>
                </a:r>
              </a:p>
              <a:p>
                <a:pPr latinLnBrk="1">
                  <a:lnSpc>
                    <a:spcPts val="2800"/>
                  </a:lnSpc>
                </a:pPr>
                <a:r>
                  <a:rPr lang="en-US" altLang="zh-CN" b="0" i="0">
                    <a:solidFill>
                      <a:srgbClr val="6565FF"/>
                    </a:solidFill>
                    <a:latin typeface="Times New Roman" pitchFamily="34" charset="0"/>
                    <a:ea typeface="微软雅黑" pitchFamily="34" charset="-122"/>
                    <a:cs typeface="Times New Roman" pitchFamily="34" charset="-120"/>
                  </a:rPr>
                  <a:t>的养鸡业规模最大</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7" name="QO_8_AN.177_1#6e22ffa18?vcp=1&amp;vop=1&amp;pid=f9bff0e98&amp;color=36,64,97&amp;vtp=1&amp;bbb=1&amp;hb=1"/>
              <p:cNvSpPr>
                <a:spLocks noRot="1" noChangeAspect="1" noMove="1" noResize="1" noEditPoints="1" noAdjustHandles="1" noChangeArrowheads="1" noChangeShapeType="1" noTextEdit="1"/>
              </p:cNvSpPr>
              <p:nvPr/>
            </p:nvSpPr>
            <p:spPr>
              <a:xfrm>
                <a:off x="539496" y="3828249"/>
                <a:ext cx="11109960" cy="2230755"/>
              </a:xfrm>
              <a:prstGeom prst="rect">
                <a:avLst/>
              </a:prstGeom>
              <a:blipFill>
                <a:blip r:embed="rId5"/>
                <a:stretch>
                  <a:fillRect l="-1317" t="-546" b="-601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5">
                                            <p:bg/>
                                          </p:spTgt>
                                        </p:tgtEl>
                                        <p:attrNameLst>
                                          <p:attrName>style.visibility</p:attrName>
                                        </p:attrNameLst>
                                      </p:cBhvr>
                                      <p:to>
                                        <p:strVal val="visible"/>
                                      </p:to>
                                    </p:set>
                                    <p:animEffect transition="in" filter="fade">
                                      <p:cBhvr>
                                        <p:cTn id="29" dur="500"/>
                                        <p:tgtEl>
                                          <p:spTgt spid="5">
                                            <p:bg/>
                                          </p:spTgt>
                                        </p:tgtEl>
                                      </p:cBhvr>
                                    </p:animEffect>
                                    <p:anim calcmode="lin" valueType="num">
                                      <p:cBhvr>
                                        <p:cTn id="30" dur="500" fill="hold"/>
                                        <p:tgtEl>
                                          <p:spTgt spid="5">
                                            <p:bg/>
                                          </p:spTgt>
                                        </p:tgtEl>
                                        <p:attrNameLst>
                                          <p:attrName>ppt_x</p:attrName>
                                        </p:attrNameLst>
                                      </p:cBhvr>
                                      <p:tavLst>
                                        <p:tav tm="0">
                                          <p:val>
                                            <p:strVal val="#ppt_x"/>
                                          </p:val>
                                        </p:tav>
                                        <p:tav tm="100000">
                                          <p:val>
                                            <p:strVal val="#ppt_x"/>
                                          </p:val>
                                        </p:tav>
                                      </p:tavLst>
                                    </p:anim>
                                    <p:anim calcmode="lin" valueType="num">
                                      <p:cBhvr>
                                        <p:cTn id="31" dur="500" fill="hold"/>
                                        <p:tgtEl>
                                          <p:spTgt spid="5">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5">
                                            <p:txEl>
                                              <p:pRg st="0" end="0"/>
                                            </p:txEl>
                                          </p:spTgt>
                                        </p:tgtEl>
                                        <p:attrNameLst>
                                          <p:attrName>style.visibility</p:attrName>
                                        </p:attrNameLst>
                                      </p:cBhvr>
                                      <p:to>
                                        <p:strVal val="visible"/>
                                      </p:to>
                                    </p:set>
                                    <p:animEffect transition="in" filter="fade">
                                      <p:cBhvr>
                                        <p:cTn id="34" dur="500"/>
                                        <p:tgtEl>
                                          <p:spTgt spid="5">
                                            <p:txEl>
                                              <p:pRg st="0" end="0"/>
                                            </p:txEl>
                                          </p:spTgt>
                                        </p:tgtEl>
                                      </p:cBhvr>
                                    </p:animEffect>
                                    <p:anim calcmode="lin" valueType="num">
                                      <p:cBhvr>
                                        <p:cTn id="3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7">
                                            <p:bg/>
                                          </p:spTgt>
                                        </p:tgtEl>
                                        <p:attrNameLst>
                                          <p:attrName>style.visibility</p:attrName>
                                        </p:attrNameLst>
                                      </p:cBhvr>
                                      <p:to>
                                        <p:strVal val="visible"/>
                                      </p:to>
                                    </p:set>
                                    <p:animEffect transition="in" filter="fade">
                                      <p:cBhvr>
                                        <p:cTn id="41" dur="500"/>
                                        <p:tgtEl>
                                          <p:spTgt spid="7">
                                            <p:bg/>
                                          </p:spTgt>
                                        </p:tgtEl>
                                      </p:cBhvr>
                                    </p:animEffect>
                                    <p:anim calcmode="lin" valueType="num">
                                      <p:cBhvr>
                                        <p:cTn id="42" dur="500" fill="hold"/>
                                        <p:tgtEl>
                                          <p:spTgt spid="7">
                                            <p:bg/>
                                          </p:spTgt>
                                        </p:tgtEl>
                                        <p:attrNameLst>
                                          <p:attrName>ppt_x</p:attrName>
                                        </p:attrNameLst>
                                      </p:cBhvr>
                                      <p:tavLst>
                                        <p:tav tm="0">
                                          <p:val>
                                            <p:strVal val="#ppt_x"/>
                                          </p:val>
                                        </p:tav>
                                        <p:tav tm="100000">
                                          <p:val>
                                            <p:strVal val="#ppt_x"/>
                                          </p:val>
                                        </p:tav>
                                      </p:tavLst>
                                    </p:anim>
                                    <p:anim calcmode="lin" valueType="num">
                                      <p:cBhvr>
                                        <p:cTn id="43" dur="500" fill="hold"/>
                                        <p:tgtEl>
                                          <p:spTgt spid="7">
                                            <p:bg/>
                                          </p:spTgt>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7">
                                            <p:txEl>
                                              <p:pRg st="0" end="0"/>
                                            </p:txEl>
                                          </p:spTgt>
                                        </p:tgtEl>
                                        <p:attrNameLst>
                                          <p:attrName>style.visibility</p:attrName>
                                        </p:attrNameLst>
                                      </p:cBhvr>
                                      <p:to>
                                        <p:strVal val="visible"/>
                                      </p:to>
                                    </p:set>
                                    <p:animEffect transition="in" filter="fade">
                                      <p:cBhvr>
                                        <p:cTn id="46" dur="500"/>
                                        <p:tgtEl>
                                          <p:spTgt spid="7">
                                            <p:txEl>
                                              <p:pRg st="0" end="0"/>
                                            </p:txEl>
                                          </p:spTgt>
                                        </p:tgtEl>
                                      </p:cBhvr>
                                    </p:animEffect>
                                    <p:anim calcmode="lin" valueType="num">
                                      <p:cBhvr>
                                        <p:cTn id="4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48" dur="500" fill="hold"/>
                                        <p:tgtEl>
                                          <p:spTgt spid="7">
                                            <p:txEl>
                                              <p:pRg st="0" end="0"/>
                                            </p:txEl>
                                          </p:spTgt>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7">
                                            <p:txEl>
                                              <p:pRg st="1" end="1"/>
                                            </p:txEl>
                                          </p:spTgt>
                                        </p:tgtEl>
                                        <p:attrNameLst>
                                          <p:attrName>style.visibility</p:attrName>
                                        </p:attrNameLst>
                                      </p:cBhvr>
                                      <p:to>
                                        <p:strVal val="visible"/>
                                      </p:to>
                                    </p:set>
                                    <p:animEffect transition="in" filter="fade">
                                      <p:cBhvr>
                                        <p:cTn id="51" dur="500"/>
                                        <p:tgtEl>
                                          <p:spTgt spid="7">
                                            <p:txEl>
                                              <p:pRg st="1" end="1"/>
                                            </p:txEl>
                                          </p:spTgt>
                                        </p:tgtEl>
                                      </p:cBhvr>
                                    </p:animEffect>
                                    <p:anim calcmode="lin" valueType="num">
                                      <p:cBhvr>
                                        <p:cTn id="52"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53" dur="500" fill="hold"/>
                                        <p:tgtEl>
                                          <p:spTgt spid="7">
                                            <p:txEl>
                                              <p:pRg st="1" end="1"/>
                                            </p:txEl>
                                          </p:spTgt>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7">
                                            <p:txEl>
                                              <p:pRg st="2" end="2"/>
                                            </p:txEl>
                                          </p:spTgt>
                                        </p:tgtEl>
                                        <p:attrNameLst>
                                          <p:attrName>style.visibility</p:attrName>
                                        </p:attrNameLst>
                                      </p:cBhvr>
                                      <p:to>
                                        <p:strVal val="visible"/>
                                      </p:to>
                                    </p:set>
                                    <p:animEffect transition="in" filter="fade">
                                      <p:cBhvr>
                                        <p:cTn id="56" dur="500"/>
                                        <p:tgtEl>
                                          <p:spTgt spid="7">
                                            <p:txEl>
                                              <p:pRg st="2" end="2"/>
                                            </p:txEl>
                                          </p:spTgt>
                                        </p:tgtEl>
                                      </p:cBhvr>
                                    </p:animEffect>
                                    <p:anim calcmode="lin" valueType="num">
                                      <p:cBhvr>
                                        <p:cTn id="5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58" dur="500" fill="hold"/>
                                        <p:tgtEl>
                                          <p:spTgt spid="7">
                                            <p:txEl>
                                              <p:pRg st="2" end="2"/>
                                            </p:txEl>
                                          </p:spTgt>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7">
                                            <p:txEl>
                                              <p:pRg st="3" end="3"/>
                                            </p:txEl>
                                          </p:spTgt>
                                        </p:tgtEl>
                                        <p:attrNameLst>
                                          <p:attrName>style.visibility</p:attrName>
                                        </p:attrNameLst>
                                      </p:cBhvr>
                                      <p:to>
                                        <p:strVal val="visible"/>
                                      </p:to>
                                    </p:set>
                                    <p:animEffect transition="in" filter="fade">
                                      <p:cBhvr>
                                        <p:cTn id="61" dur="500"/>
                                        <p:tgtEl>
                                          <p:spTgt spid="7">
                                            <p:txEl>
                                              <p:pRg st="3" end="3"/>
                                            </p:txEl>
                                          </p:spTgt>
                                        </p:tgtEl>
                                      </p:cBhvr>
                                    </p:animEffect>
                                    <p:anim calcmode="lin" valueType="num">
                                      <p:cBhvr>
                                        <p:cTn id="62"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63" dur="500" fill="hold"/>
                                        <p:tgtEl>
                                          <p:spTgt spid="7">
                                            <p:txEl>
                                              <p:pRg st="3" end="3"/>
                                            </p:txEl>
                                          </p:spTgt>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7">
                                            <p:txEl>
                                              <p:pRg st="4" end="4"/>
                                            </p:txEl>
                                          </p:spTgt>
                                        </p:tgtEl>
                                        <p:attrNameLst>
                                          <p:attrName>style.visibility</p:attrName>
                                        </p:attrNameLst>
                                      </p:cBhvr>
                                      <p:to>
                                        <p:strVal val="visible"/>
                                      </p:to>
                                    </p:set>
                                    <p:animEffect transition="in" filter="fade">
                                      <p:cBhvr>
                                        <p:cTn id="66" dur="500"/>
                                        <p:tgtEl>
                                          <p:spTgt spid="7">
                                            <p:txEl>
                                              <p:pRg st="4" end="4"/>
                                            </p:txEl>
                                          </p:spTgt>
                                        </p:tgtEl>
                                      </p:cBhvr>
                                    </p:animEffect>
                                    <p:anim calcmode="lin" valueType="num">
                                      <p:cBhvr>
                                        <p:cTn id="67"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68" dur="500" fill="hold"/>
                                        <p:tgtEl>
                                          <p:spTgt spid="7">
                                            <p:txEl>
                                              <p:pRg st="4" end="4"/>
                                            </p:txEl>
                                          </p:spTgt>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7">
                                            <p:txEl>
                                              <p:pRg st="5" end="5"/>
                                            </p:txEl>
                                          </p:spTgt>
                                        </p:tgtEl>
                                        <p:attrNameLst>
                                          <p:attrName>style.visibility</p:attrName>
                                        </p:attrNameLst>
                                      </p:cBhvr>
                                      <p:to>
                                        <p:strVal val="visible"/>
                                      </p:to>
                                    </p:set>
                                    <p:animEffect transition="in" filter="fade">
                                      <p:cBhvr>
                                        <p:cTn id="71" dur="500"/>
                                        <p:tgtEl>
                                          <p:spTgt spid="7">
                                            <p:txEl>
                                              <p:pRg st="5" end="5"/>
                                            </p:txEl>
                                          </p:spTgt>
                                        </p:tgtEl>
                                      </p:cBhvr>
                                    </p:animEffect>
                                    <p:anim calcmode="lin" valueType="num">
                                      <p:cBhvr>
                                        <p:cTn id="72"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p:cTn id="73" dur="500" fill="hold"/>
                                        <p:tgtEl>
                                          <p:spTgt spid="7">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Lst>
  </p:timing>
</p:sld>
</file>

<file path=ppt/slides/slide58.xml><?xml version="1.0" encoding="utf-8"?>
<p:sld xmlns:a="http://schemas.openxmlformats.org/drawingml/2006/main" xmlns:r="http://schemas.openxmlformats.org/officeDocument/2006/relationships" xmlns:p="http://schemas.openxmlformats.org/presentationml/2006/main">
  <p:cSld name="Slide 58&amp;si=58checked= 1 &amp; amp; version = 1.0.5checked=1&amp;version=1.0.5">
    <p:spTree>
      <p:nvGrpSpPr>
        <p:cNvPr id="1" name=""/>
        <p:cNvGrpSpPr/>
        <p:nvPr/>
      </p:nvGrpSpPr>
      <p:grpSpPr>
        <a:xfrm>
          <a:off x="0" y="0"/>
          <a:ext cx="0" cy="0"/>
          <a:chOff x="0" y="0"/>
          <a:chExt cx="0" cy="0"/>
        </a:xfrm>
      </p:grpSpPr>
      <p:sp>
        <p:nvSpPr>
          <p:cNvPr id="2" name="QO_7_EX.178_1#f9bff0e98?vcp=1&amp;vop=1&amp;pid=abc7f850e&amp;color=36,64,97&amp;vtp=1&amp;bt=1&amp;bbb=1&amp;hb=1"/>
          <p:cNvSpPr/>
          <p:nvPr/>
        </p:nvSpPr>
        <p:spPr>
          <a:xfrm>
            <a:off x="539496" y="2092565"/>
            <a:ext cx="11109960" cy="77343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【思路分析】</a:t>
            </a:r>
            <a:r>
              <a:rPr lang="en-US" altLang="zh-CN" sz="1800" b="0" i="0" dirty="0">
                <a:solidFill>
                  <a:srgbClr val="244061"/>
                </a:solidFill>
                <a:latin typeface="Times New Roman" pitchFamily="34" charset="0"/>
                <a:ea typeface="微软雅黑" pitchFamily="34" charset="-122"/>
                <a:cs typeface="Times New Roman" pitchFamily="34" charset="-120"/>
              </a:rPr>
              <a:t>首先认真阅读题目中给出的条件，寻找有用的信息</a:t>
            </a:r>
            <a:r>
              <a:rPr lang="en-US" altLang="zh-CN" sz="1800" b="0" i="0">
                <a:solidFill>
                  <a:srgbClr val="244061"/>
                </a:solidFill>
                <a:latin typeface="Times New Roman" pitchFamily="34" charset="0"/>
                <a:ea typeface="微软雅黑" pitchFamily="34" charset="-122"/>
                <a:cs typeface="Times New Roman" pitchFamily="34" charset="-120"/>
              </a:rPr>
              <a:t>，然后根据给出的数据和图象建立等差数</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列</a:t>
            </a:r>
            <a:r>
              <a:rPr lang="en-US" altLang="zh-CN" b="0" i="0" dirty="0">
                <a:solidFill>
                  <a:srgbClr val="244061"/>
                </a:solidFill>
                <a:latin typeface="Times New Roman" pitchFamily="34" charset="0"/>
                <a:ea typeface="微软雅黑" pitchFamily="34" charset="-122"/>
                <a:cs typeface="Times New Roman" pitchFamily="34" charset="-120"/>
              </a:rPr>
              <a:t>，进行求解．</a:t>
            </a:r>
            <a:endParaRPr lang="en-US" altLang="zh-CN" dirty="0"/>
          </a:p>
        </p:txBody>
      </p:sp>
      <mc:AlternateContent xmlns:mc="http://schemas.openxmlformats.org/markup-compatibility/2006" xmlns:a14="http://schemas.microsoft.com/office/drawing/2010/main">
        <mc:Choice Requires="a14">
          <p:sp>
            <p:nvSpPr>
              <p:cNvPr id="3" name="QO_7_EX.179_1#f9bff0e98?vcp=1&amp;vop=1&amp;pid=abc7f850e&amp;color=36,64,97&amp;vtp=1&amp;bbb=1"/>
              <p:cNvSpPr/>
              <p:nvPr/>
            </p:nvSpPr>
            <p:spPr>
              <a:xfrm>
                <a:off x="539496" y="2914509"/>
                <a:ext cx="11109960" cy="2027555"/>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【方法总结】解决等差数列实际问题的基本步骤</a:t>
                </a:r>
                <a:endParaRPr lang="en-US" altLang="zh-CN" sz="1800" dirty="0"/>
              </a:p>
              <a:p>
                <a:pPr latinLnBrk="1">
                  <a:lnSpc>
                    <a:spcPts val="33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dirty="0">
                    <a:solidFill>
                      <a:srgbClr val="244061"/>
                    </a:solidFill>
                    <a:latin typeface="Times New Roman" pitchFamily="34" charset="0"/>
                    <a:ea typeface="微软雅黑" pitchFamily="34" charset="-122"/>
                    <a:cs typeface="Times New Roman" pitchFamily="34" charset="-120"/>
                  </a:rPr>
                  <a:t>1）将已知条件翻译成数学（数列）语言，将实际问题转化成数学问题；</a:t>
                </a:r>
                <a:endParaRPr lang="en-US" altLang="zh-CN" sz="1800" dirty="0"/>
              </a:p>
              <a:p>
                <a:pPr latinLnBrk="1">
                  <a:lnSpc>
                    <a:spcPts val="33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dirty="0">
                    <a:solidFill>
                      <a:srgbClr val="244061"/>
                    </a:solidFill>
                    <a:latin typeface="Times New Roman" pitchFamily="34" charset="0"/>
                    <a:ea typeface="微软雅黑" pitchFamily="34" charset="-122"/>
                    <a:cs typeface="Times New Roman" pitchFamily="34" charset="-120"/>
                  </a:rPr>
                  <a:t>2）构建等差数列模型，由条件确定</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𝑑</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𝑛</m:t>
                    </m:r>
                  </m:oMath>
                </a14:m>
                <a:r>
                  <a:rPr lang="en-US" altLang="zh-CN" sz="1800" b="0" i="0" dirty="0">
                    <a:solidFill>
                      <a:srgbClr val="244061"/>
                    </a:solidFill>
                    <a:latin typeface="Times New Roman" pitchFamily="34" charset="0"/>
                    <a:ea typeface="微软雅黑" pitchFamily="34" charset="-122"/>
                    <a:cs typeface="Times New Roman" pitchFamily="34" charset="-120"/>
                  </a:rPr>
                  <a:t>及</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dirty="0">
                    <a:solidFill>
                      <a:srgbClr val="244061"/>
                    </a:solidFill>
                    <a:latin typeface="Times New Roman" pitchFamily="34" charset="0"/>
                    <a:ea typeface="微软雅黑" pitchFamily="34" charset="-122"/>
                    <a:cs typeface="Times New Roman" pitchFamily="34" charset="-120"/>
                  </a:rPr>
                  <a:t>3）利用通项公式或等差数列的性质求解等差数列问题；</a:t>
                </a:r>
                <a:endParaRPr lang="en-US" altLang="zh-CN" sz="1800" dirty="0"/>
              </a:p>
              <a:p>
                <a:pPr latinLnBrk="1">
                  <a:lnSpc>
                    <a:spcPts val="31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dirty="0">
                    <a:solidFill>
                      <a:srgbClr val="244061"/>
                    </a:solidFill>
                    <a:latin typeface="Times New Roman" pitchFamily="34" charset="0"/>
                    <a:ea typeface="微软雅黑" pitchFamily="34" charset="-122"/>
                    <a:cs typeface="Times New Roman" pitchFamily="34" charset="-120"/>
                  </a:rPr>
                  <a:t>4）将得到的结果还原到实际问题中．</a:t>
                </a:r>
                <a:endParaRPr lang="en-US" altLang="zh-CN" sz="1800" dirty="0"/>
              </a:p>
            </p:txBody>
          </p:sp>
        </mc:Choice>
        <mc:Fallback xmlns="">
          <p:sp>
            <p:nvSpPr>
              <p:cNvPr id="3" name="QO_7_EX.179_1#f9bff0e98?vcp=1&amp;vop=1&amp;pid=abc7f850e&amp;color=36,64,97&amp;vtp=1&amp;bbb=1"/>
              <p:cNvSpPr>
                <a:spLocks noRot="1" noChangeAspect="1" noMove="1" noResize="1" noEditPoints="1" noAdjustHandles="1" noChangeArrowheads="1" noChangeShapeType="1" noTextEdit="1"/>
              </p:cNvSpPr>
              <p:nvPr/>
            </p:nvSpPr>
            <p:spPr>
              <a:xfrm>
                <a:off x="539496" y="2914509"/>
                <a:ext cx="11109960" cy="2027555"/>
              </a:xfrm>
              <a:prstGeom prst="rect">
                <a:avLst/>
              </a:prstGeom>
              <a:blipFill>
                <a:blip r:embed="rId3"/>
                <a:stretch>
                  <a:fillRect b="-690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1" end="1"/>
                                            </p:txEl>
                                          </p:spTgt>
                                        </p:tgtEl>
                                        <p:attrNameLst>
                                          <p:attrName>style.visibility</p:attrName>
                                        </p:attrNameLst>
                                      </p:cBhvr>
                                      <p:to>
                                        <p:strVal val="visible"/>
                                      </p:to>
                                    </p:set>
                                    <p:animEffect transition="in" filter="fade">
                                      <p:cBhvr>
                                        <p:cTn id="34" dur="500"/>
                                        <p:tgtEl>
                                          <p:spTgt spid="3">
                                            <p:txEl>
                                              <p:pRg st="1" end="1"/>
                                            </p:txEl>
                                          </p:spTgt>
                                        </p:tgtEl>
                                      </p:cBhvr>
                                    </p:animEffect>
                                    <p:anim calcmode="lin" valueType="num">
                                      <p:cBhvr>
                                        <p:cTn id="3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1" end="1"/>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2" end="2"/>
                                            </p:txEl>
                                          </p:spTgt>
                                        </p:tgtEl>
                                        <p:attrNameLst>
                                          <p:attrName>style.visibility</p:attrName>
                                        </p:attrNameLst>
                                      </p:cBhvr>
                                      <p:to>
                                        <p:strVal val="visible"/>
                                      </p:to>
                                    </p:set>
                                    <p:animEffect transition="in" filter="fade">
                                      <p:cBhvr>
                                        <p:cTn id="39" dur="500"/>
                                        <p:tgtEl>
                                          <p:spTgt spid="3">
                                            <p:txEl>
                                              <p:pRg st="2" end="2"/>
                                            </p:txEl>
                                          </p:spTgt>
                                        </p:tgtEl>
                                      </p:cBhvr>
                                    </p:animEffect>
                                    <p:anim calcmode="lin" valueType="num">
                                      <p:cBhvr>
                                        <p:cTn id="4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2" end="2"/>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3" end="3"/>
                                            </p:txEl>
                                          </p:spTgt>
                                        </p:tgtEl>
                                        <p:attrNameLst>
                                          <p:attrName>style.visibility</p:attrName>
                                        </p:attrNameLst>
                                      </p:cBhvr>
                                      <p:to>
                                        <p:strVal val="visible"/>
                                      </p:to>
                                    </p:set>
                                    <p:animEffect transition="in" filter="fade">
                                      <p:cBhvr>
                                        <p:cTn id="44" dur="500"/>
                                        <p:tgtEl>
                                          <p:spTgt spid="3">
                                            <p:txEl>
                                              <p:pRg st="3" end="3"/>
                                            </p:txEl>
                                          </p:spTgt>
                                        </p:tgtEl>
                                      </p:cBhvr>
                                    </p:animEffect>
                                    <p:anim calcmode="lin" valueType="num">
                                      <p:cBhvr>
                                        <p:cTn id="4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3" end="3"/>
                                            </p:txEl>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4" end="4"/>
                                            </p:txEl>
                                          </p:spTgt>
                                        </p:tgtEl>
                                        <p:attrNameLst>
                                          <p:attrName>style.visibility</p:attrName>
                                        </p:attrNameLst>
                                      </p:cBhvr>
                                      <p:to>
                                        <p:strVal val="visible"/>
                                      </p:to>
                                    </p:set>
                                    <p:animEffect transition="in" filter="fade">
                                      <p:cBhvr>
                                        <p:cTn id="49" dur="500"/>
                                        <p:tgtEl>
                                          <p:spTgt spid="3">
                                            <p:txEl>
                                              <p:pRg st="4" end="4"/>
                                            </p:txEl>
                                          </p:spTgt>
                                        </p:tgtEl>
                                      </p:cBhvr>
                                    </p:animEffect>
                                    <p:anim calcmode="lin" valueType="num">
                                      <p:cBhvr>
                                        <p:cTn id="50"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59.xml><?xml version="1.0" encoding="utf-8"?>
<p:sld xmlns:a="http://schemas.openxmlformats.org/drawingml/2006/main" xmlns:r="http://schemas.openxmlformats.org/officeDocument/2006/relationships" xmlns:p="http://schemas.openxmlformats.org/presentationml/2006/main">
  <p:cSld name="Slide 59&amp;si=59checked= 1 &amp; amp; version = 1.0.5checked=1&amp;version=1.0.5">
    <p:spTree>
      <p:nvGrpSpPr>
        <p:cNvPr id="1" name=""/>
        <p:cNvGrpSpPr/>
        <p:nvPr/>
      </p:nvGrpSpPr>
      <p:grpSpPr>
        <a:xfrm>
          <a:off x="0" y="0"/>
          <a:ext cx="0" cy="0"/>
          <a:chOff x="0" y="0"/>
          <a:chExt cx="0" cy="0"/>
        </a:xfrm>
      </p:grpSpPr>
      <p:sp>
        <p:nvSpPr>
          <p:cNvPr id="2" name="QC_7_BD.180_1#a0befa47e?vaa=1&amp;vcp=1&amp;vop=1&amp;pid=abc7f850e&amp;color=36,64,97&amp;vtp=1&amp;bt=1&amp;bbb=1&amp;hb=1"/>
          <p:cNvSpPr/>
          <p:nvPr/>
        </p:nvSpPr>
        <p:spPr>
          <a:xfrm>
            <a:off x="539496" y="1892223"/>
            <a:ext cx="11109960" cy="11893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10-1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《周髀算经》中有这样一个问题：冬至、小寒、大寒、立春、雨水、惊蛰、春分、清明、谷雨、立夏</a:t>
            </a:r>
            <a:r>
              <a:rPr lang="en-US" altLang="zh-CN" sz="1800" b="0" i="0">
                <a:solidFill>
                  <a:srgbClr val="244061"/>
                </a:solidFill>
                <a:latin typeface="Times New Roman" pitchFamily="34" charset="0"/>
                <a:ea typeface="微软雅黑" pitchFamily="34" charset="-122"/>
                <a:cs typeface="Times New Roman" pitchFamily="34" charset="-120"/>
              </a:rPr>
              <a:t>、小</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满</a:t>
            </a:r>
            <a:r>
              <a:rPr lang="en-US" altLang="zh-CN" sz="1800" b="0" i="0" dirty="0">
                <a:solidFill>
                  <a:srgbClr val="244061"/>
                </a:solidFill>
                <a:latin typeface="Times New Roman" pitchFamily="34" charset="0"/>
                <a:ea typeface="微软雅黑" pitchFamily="34" charset="-122"/>
                <a:cs typeface="Times New Roman" pitchFamily="34" charset="-120"/>
              </a:rPr>
              <a:t>、芒种这十二个节气中，自冬至日起，其日影长依次成等差数列.若立春当日日影长为9.5尺</a:t>
            </a:r>
            <a:r>
              <a:rPr lang="en-US" altLang="zh-CN" sz="1800" b="0" i="0">
                <a:solidFill>
                  <a:srgbClr val="244061"/>
                </a:solidFill>
                <a:latin typeface="Times New Roman" pitchFamily="34" charset="0"/>
                <a:ea typeface="微软雅黑" pitchFamily="34" charset="-122"/>
                <a:cs typeface="Times New Roman" pitchFamily="34" charset="-120"/>
              </a:rPr>
              <a:t>，春分当日日影长</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为</a:t>
            </a:r>
            <a:r>
              <a:rPr lang="en-US" altLang="zh-CN" b="0" i="0" dirty="0">
                <a:solidFill>
                  <a:srgbClr val="244061"/>
                </a:solidFill>
                <a:latin typeface="Times New Roman" pitchFamily="34" charset="0"/>
                <a:ea typeface="微软雅黑" pitchFamily="34" charset="-122"/>
                <a:cs typeface="Times New Roman" pitchFamily="34" charset="-120"/>
              </a:rPr>
              <a:t>6尺，</a:t>
            </a:r>
            <a:r>
              <a:rPr lang="en-US" altLang="zh-CN" b="0" i="0">
                <a:solidFill>
                  <a:srgbClr val="244061"/>
                </a:solidFill>
                <a:latin typeface="Times New Roman" pitchFamily="34" charset="0"/>
                <a:ea typeface="微软雅黑" pitchFamily="34" charset="-122"/>
                <a:cs typeface="Times New Roman" pitchFamily="34" charset="-120"/>
              </a:rPr>
              <a:t>则小满当日日影长为(</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p:sp>
        <p:nvSpPr>
          <p:cNvPr id="3" name="QC_7_AN.182_1#a0befa47e.bracket?vaa=1&amp;vcp=1&amp;vop=1&amp;pid=abc7f850e&amp;color=36,64,97&amp;vpa=27&amp;vtp=1"/>
          <p:cNvSpPr/>
          <p:nvPr/>
        </p:nvSpPr>
        <p:spPr>
          <a:xfrm>
            <a:off x="3558921" y="2804972"/>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D</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4" name="QC_7_BD.180_2#a0befa47e.choices?vaa=1&amp;vcp=1&amp;vop=1&amp;pid=abc7f850e&amp;color=36,64,97&amp;vtp=1&amp;bbb=1"/>
              <p:cNvSpPr/>
              <p:nvPr/>
            </p:nvSpPr>
            <p:spPr>
              <a:xfrm>
                <a:off x="539496" y="3082467"/>
                <a:ext cx="11109960" cy="536131"/>
              </a:xfrm>
              <a:prstGeom prst="rect">
                <a:avLst/>
              </a:prstGeom>
              <a:noFill/>
              <a:ln/>
            </p:spPr>
            <p:txBody>
              <a:bodyPr wrap="none" lIns="0" tIns="0" rIns="0" bIns="0" rtlCol="0" anchor="t"/>
              <a:lstStyle/>
              <a:p>
                <a:pPr latinLnBrk="1">
                  <a:lnSpc>
                    <a:spcPts val="4600"/>
                  </a:lnSpc>
                  <a:tabLst>
                    <a:tab pos="2879090" algn="l"/>
                    <a:tab pos="5770880" algn="l"/>
                    <a:tab pos="8535670"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33</m:t>
                        </m:r>
                      </m:num>
                      <m:den>
                        <m:r>
                          <a:rPr lang="en-US" altLang="zh-CN" sz="1800" b="0" i="0">
                            <a:solidFill>
                              <a:srgbClr val="244061"/>
                            </a:solidFill>
                            <a:latin typeface="Cambria Math" pitchFamily="34" charset="0"/>
                            <a:ea typeface="Cambria Math" pitchFamily="34" charset="-122"/>
                            <a:cs typeface="Cambria Math" pitchFamily="34" charset="-120"/>
                          </a:rPr>
                          <m:t>2</m:t>
                        </m:r>
                      </m:den>
                    </m:f>
                  </m:oMath>
                </a14:m>
                <a:r>
                  <a:rPr lang="en-US" altLang="zh-CN" sz="1800" b="0" i="0">
                    <a:solidFill>
                      <a:srgbClr val="244061"/>
                    </a:solidFill>
                    <a:latin typeface="Times New Roman" pitchFamily="34" charset="0"/>
                    <a:ea typeface="微软雅黑" pitchFamily="34" charset="-122"/>
                    <a:cs typeface="Times New Roman" pitchFamily="34" charset="-120"/>
                  </a:rPr>
                  <a:t>尺</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r>
                  <a:rPr lang="en-US" altLang="zh-CN" sz="1800" b="0" i="0">
                    <a:solidFill>
                      <a:srgbClr val="244061"/>
                    </a:solidFill>
                    <a:latin typeface="Times New Roman" pitchFamily="34" charset="0"/>
                    <a:ea typeface="微软雅黑" pitchFamily="34" charset="-122"/>
                    <a:cs typeface="Times New Roman" pitchFamily="34" charset="-120"/>
                  </a:rPr>
                  <a:t>13尺</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5</m:t>
                        </m:r>
                      </m:num>
                      <m:den>
                        <m:r>
                          <a:rPr lang="en-US" altLang="zh-CN" sz="1800" b="0" i="0">
                            <a:solidFill>
                              <a:srgbClr val="244061"/>
                            </a:solidFill>
                            <a:latin typeface="Cambria Math" pitchFamily="34" charset="0"/>
                            <a:ea typeface="Cambria Math" pitchFamily="34" charset="-122"/>
                            <a:cs typeface="Cambria Math" pitchFamily="34" charset="-120"/>
                          </a:rPr>
                          <m:t>2</m:t>
                        </m:r>
                      </m:den>
                    </m:f>
                  </m:oMath>
                </a14:m>
                <a:r>
                  <a:rPr lang="en-US" altLang="zh-CN" sz="1800" b="0" i="0">
                    <a:solidFill>
                      <a:srgbClr val="244061"/>
                    </a:solidFill>
                    <a:latin typeface="Times New Roman" pitchFamily="34" charset="0"/>
                    <a:ea typeface="微软雅黑" pitchFamily="34" charset="-122"/>
                    <a:cs typeface="Times New Roman" pitchFamily="34" charset="-120"/>
                  </a:rPr>
                  <a:t>尺</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4</m:t>
                        </m:r>
                      </m:num>
                      <m:den>
                        <m:r>
                          <a:rPr lang="en-US" altLang="zh-CN" sz="1800" b="0" i="0">
                            <a:solidFill>
                              <a:srgbClr val="244061"/>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尺</a:t>
                </a:r>
                <a:endParaRPr lang="en-US" altLang="zh-CN" sz="1800" dirty="0">
                  <a:solidFill>
                    <a:srgbClr val="244061"/>
                  </a:solidFill>
                </a:endParaRPr>
              </a:p>
            </p:txBody>
          </p:sp>
        </mc:Choice>
        <mc:Fallback xmlns="">
          <p:sp>
            <p:nvSpPr>
              <p:cNvPr id="4" name="QC_7_BD.180_2#a0befa47e.choices?vaa=1&amp;vcp=1&amp;vop=1&amp;pid=abc7f850e&amp;color=36,64,97&amp;vtp=1&amp;bbb=1"/>
              <p:cNvSpPr>
                <a:spLocks noRot="1" noChangeAspect="1" noMove="1" noResize="1" noEditPoints="1" noAdjustHandles="1" noChangeArrowheads="1" noChangeShapeType="1" noTextEdit="1"/>
              </p:cNvSpPr>
              <p:nvPr/>
            </p:nvSpPr>
            <p:spPr>
              <a:xfrm>
                <a:off x="539496" y="3082467"/>
                <a:ext cx="11109960" cy="536131"/>
              </a:xfrm>
              <a:prstGeom prst="rect">
                <a:avLst/>
              </a:prstGeom>
              <a:blipFill>
                <a:blip r:embed="rId3"/>
                <a:stretch>
                  <a:fillRect l="-1317" b="-1477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7_AS.181_1#a0befa47e?vaa=1&amp;vcp=1&amp;vop=1&amp;pid=abc7f850e&amp;color=36,64,97&amp;vtp=1&amp;bbb=1"/>
              <p:cNvSpPr/>
              <p:nvPr/>
            </p:nvSpPr>
            <p:spPr>
              <a:xfrm>
                <a:off x="539496" y="3625964"/>
                <a:ext cx="11109960" cy="12573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设十二个节气其日影长依次成等差数列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，公差为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由</a:t>
                </a:r>
                <a:r>
                  <a:rPr lang="en-US" altLang="zh-CN" sz="1800" b="0" i="0">
                    <a:solidFill>
                      <a:srgbClr val="003760"/>
                    </a:solidFill>
                    <a:latin typeface="Times New Roman" pitchFamily="34" charset="0"/>
                    <a:ea typeface="微软雅黑" pitchFamily="34" charset="-122"/>
                    <a:cs typeface="Times New Roman" pitchFamily="34" charset="-120"/>
                  </a:rPr>
                  <a:t>题意知</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4</m:t>
                        </m:r>
                      </m:sub>
                    </m:sSub>
                    <m:r>
                      <a:rPr lang="en-US" altLang="zh-CN" sz="1800" b="0" i="0" smtClean="0">
                        <a:solidFill>
                          <a:srgbClr val="003760"/>
                        </a:solidFill>
                        <a:latin typeface="Cambria Math" pitchFamily="34" charset="0"/>
                        <a:ea typeface="Cambria Math" pitchFamily="34" charset="-122"/>
                        <a:cs typeface="Cambria Math" pitchFamily="34" charset="-120"/>
                      </a:rPr>
                      <m:t>=9.5</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7</m:t>
                        </m:r>
                      </m:sub>
                    </m:sSub>
                    <m:r>
                      <a:rPr lang="en-US" altLang="zh-CN" sz="1800" b="0" i="0" smtClean="0">
                        <a:solidFill>
                          <a:srgbClr val="003760"/>
                        </a:solidFill>
                        <a:latin typeface="Cambria Math" pitchFamily="34" charset="0"/>
                        <a:ea typeface="Cambria Math" pitchFamily="34" charset="-122"/>
                        <a:cs typeface="Cambria Math" pitchFamily="34" charset="-120"/>
                      </a:rPr>
                      <m:t>=6</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7</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4</m:t>
                            </m:r>
                          </m:sub>
                        </m:sSub>
                      </m:num>
                      <m:den>
                        <m:r>
                          <a:rPr lang="en-US" altLang="zh-CN" sz="1800" b="0" i="0">
                            <a:solidFill>
                              <a:srgbClr val="003760"/>
                            </a:solidFill>
                            <a:latin typeface="Cambria Math" pitchFamily="34" charset="0"/>
                            <a:ea typeface="Cambria Math" pitchFamily="34" charset="-122"/>
                            <a:cs typeface="Cambria Math" pitchFamily="34" charset="-120"/>
                          </a:rPr>
                          <m:t>3</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num>
                      <m:den>
                        <m:r>
                          <a:rPr lang="en-US" altLang="zh-CN" sz="1800" b="0" i="0">
                            <a:solidFill>
                              <a:srgbClr val="003760"/>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则</a:t>
                </a:r>
                <a:r>
                  <a:rPr lang="en-US" altLang="zh-CN" sz="1800" b="0" i="0">
                    <a:solidFill>
                      <a:srgbClr val="003760"/>
                    </a:solidFill>
                    <a:latin typeface="Times New Roman" pitchFamily="34" charset="0"/>
                    <a:ea typeface="微软雅黑" pitchFamily="34" charset="-122"/>
                    <a:cs typeface="Times New Roman" pitchFamily="34" charset="-120"/>
                  </a:rPr>
                  <a:t>小满当日日影长</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7</m:t>
                        </m:r>
                      </m:sub>
                    </m:sSub>
                    <m:r>
                      <a:rPr lang="en-US" altLang="zh-CN" sz="1800" b="0" i="0" smtClean="0">
                        <a:solidFill>
                          <a:srgbClr val="003760"/>
                        </a:solidFill>
                        <a:latin typeface="Cambria Math" pitchFamily="34" charset="0"/>
                        <a:ea typeface="Cambria Math" pitchFamily="34" charset="-122"/>
                        <a:cs typeface="Cambria Math" pitchFamily="34" charset="-120"/>
                      </a:rPr>
                      <m:t>+4</m:t>
                    </m:r>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=6+4×(−</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7</m:t>
                        </m:r>
                      </m:num>
                      <m:den>
                        <m:r>
                          <a:rPr lang="en-US" altLang="zh-CN" sz="1800" b="0" i="0">
                            <a:solidFill>
                              <a:srgbClr val="003760"/>
                            </a:solidFill>
                            <a:latin typeface="Cambria Math" pitchFamily="34" charset="0"/>
                            <a:ea typeface="Cambria Math" pitchFamily="34" charset="-122"/>
                            <a:cs typeface="Cambria Math" pitchFamily="34" charset="-120"/>
                          </a:rPr>
                          <m:t>6</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（尺）．</a:t>
                </a:r>
                <a:endParaRPr lang="en-US" altLang="zh-CN" sz="1800" dirty="0">
                  <a:solidFill>
                    <a:srgbClr val="003760"/>
                  </a:solidFill>
                </a:endParaRPr>
              </a:p>
            </p:txBody>
          </p:sp>
        </mc:Choice>
        <mc:Fallback xmlns="">
          <p:sp>
            <p:nvSpPr>
              <p:cNvPr id="5" name="QC_7_AS.181_1#a0befa47e?vaa=1&amp;vcp=1&amp;vop=1&amp;pid=abc7f850e&amp;color=36,64,97&amp;vtp=1&amp;bbb=1"/>
              <p:cNvSpPr>
                <a:spLocks noRot="1" noChangeAspect="1" noMove="1" noResize="1" noEditPoints="1" noAdjustHandles="1" noChangeArrowheads="1" noChangeShapeType="1" noTextEdit="1"/>
              </p:cNvSpPr>
              <p:nvPr/>
            </p:nvSpPr>
            <p:spPr>
              <a:xfrm>
                <a:off x="539496" y="3625964"/>
                <a:ext cx="11109960" cy="1257300"/>
              </a:xfrm>
              <a:prstGeom prst="rect">
                <a:avLst/>
              </a:prstGeom>
              <a:blipFill>
                <a:blip r:embed="rId4"/>
                <a:stretch>
                  <a:fillRect l="-1317" b="-631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checked= 1 &amp; amp; version = 1.0.5checked=1&amp;version=1.0.5">
    <p:spTree>
      <p:nvGrpSpPr>
        <p:cNvPr id="1" name=""/>
        <p:cNvGrpSpPr/>
        <p:nvPr/>
      </p:nvGrpSpPr>
      <p:grpSpPr>
        <a:xfrm>
          <a:off x="0" y="0"/>
          <a:ext cx="0" cy="0"/>
          <a:chOff x="0" y="0"/>
          <a:chExt cx="0" cy="0"/>
        </a:xfrm>
      </p:grpSpPr>
      <p:pic>
        <p:nvPicPr>
          <p:cNvPr id="2" name="C_4#6ecc9ed54?vcp=1&amp;pid=c844e6f00&amp;color=36,64,97&amp;tib=255,255,255&amp;vtp=1&amp;bt=1" descr="preencoded.png"/>
          <p:cNvPicPr>
            <a:picLocks noChangeAspect="1"/>
          </p:cNvPicPr>
          <p:nvPr/>
        </p:nvPicPr>
        <p:blipFill>
          <a:blip r:embed="rId3"/>
          <a:stretch>
            <a:fillRect/>
          </a:stretch>
        </p:blipFill>
        <p:spPr>
          <a:xfrm>
            <a:off x="557784" y="828000"/>
            <a:ext cx="566928" cy="694944"/>
          </a:xfrm>
          <a:prstGeom prst="rect">
            <a:avLst/>
          </a:prstGeom>
        </p:spPr>
      </p:pic>
      <p:sp>
        <p:nvSpPr>
          <p:cNvPr id="3" name="C_4_BD#6ecc9ed54?vcp=1&amp;pid=c844e6f00&amp;color=61,88,159&amp;vtp=1&amp;bbb=1"/>
          <p:cNvSpPr/>
          <p:nvPr/>
        </p:nvSpPr>
        <p:spPr>
          <a:xfrm>
            <a:off x="1252728" y="946872"/>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知识绘</a:t>
            </a:r>
            <a:endParaRPr lang="en-US" altLang="zh-CN" sz="2400" dirty="0">
              <a:solidFill>
                <a:srgbClr val="3D589F"/>
              </a:solidFill>
            </a:endParaRPr>
          </a:p>
        </p:txBody>
      </p:sp>
      <p:sp>
        <p:nvSpPr>
          <p:cNvPr id="4" name="C_5_BD#634a45a71?vcp=1&amp;pid=6ecc9ed54&amp;color=101,101,255&amp;vtp=1&amp;bbb=1"/>
          <p:cNvSpPr/>
          <p:nvPr/>
        </p:nvSpPr>
        <p:spPr>
          <a:xfrm>
            <a:off x="539496" y="1469096"/>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知识点1</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等差数列的定义</a:t>
            </a:r>
            <a:endParaRPr lang="en-US" altLang="zh-CN" sz="2200" dirty="0">
              <a:solidFill>
                <a:srgbClr val="6565FF"/>
              </a:solidFill>
            </a:endParaRPr>
          </a:p>
        </p:txBody>
      </p:sp>
      <p:sp>
        <p:nvSpPr>
          <p:cNvPr id="5" name="QC_6_BD.1_1#79a60f867?vaa=1&amp;vcp=1&amp;vop=1&amp;pid=634a45a71&amp;color=36,64,97&amp;vtp=1&amp;bbb=1"/>
          <p:cNvSpPr/>
          <p:nvPr/>
        </p:nvSpPr>
        <p:spPr>
          <a:xfrm>
            <a:off x="539496" y="1971892"/>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示例</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（多选）</a:t>
            </a:r>
            <a:r>
              <a:rPr lang="en-US" altLang="zh-CN" sz="1800" b="0" i="0">
                <a:solidFill>
                  <a:srgbClr val="244061"/>
                </a:solidFill>
                <a:latin typeface="Times New Roman" pitchFamily="34" charset="0"/>
                <a:ea typeface="微软雅黑" pitchFamily="34" charset="-122"/>
                <a:cs typeface="Times New Roman" pitchFamily="34" charset="-120"/>
              </a:rPr>
              <a:t>下列数列中是等差数列的是(</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p:sp>
        <p:nvSpPr>
          <p:cNvPr id="6" name="QC_6_AN.3_1#79a60f867.bracket?vaa=1&amp;vcp=1&amp;vop=1&amp;pid=634a45a71&amp;color=36,64,97&amp;vpa=1&amp;vtp=1&amp;bbb=1"/>
          <p:cNvSpPr/>
          <p:nvPr/>
        </p:nvSpPr>
        <p:spPr>
          <a:xfrm>
            <a:off x="4957509" y="2056217"/>
            <a:ext cx="53816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AB</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7" name="QC_6_BD.1_2#79a60f867.choices?vaa=1&amp;vcp=1&amp;vop=1&amp;pid=634a45a71&amp;color=36,64,97&amp;vtp=1&amp;bbb=1"/>
              <p:cNvSpPr/>
              <p:nvPr/>
            </p:nvSpPr>
            <p:spPr>
              <a:xfrm>
                <a:off x="539496" y="2377844"/>
                <a:ext cx="11109960" cy="360680"/>
              </a:xfrm>
              <a:prstGeom prst="rect">
                <a:avLst/>
              </a:prstGeom>
              <a:noFill/>
              <a:ln/>
            </p:spPr>
            <p:txBody>
              <a:bodyPr wrap="none" lIns="0" tIns="0" rIns="0" bIns="0" rtlCol="0" anchor="t"/>
              <a:lstStyle/>
              <a:p>
                <a:pPr latinLnBrk="1">
                  <a:lnSpc>
                    <a:spcPts val="3200"/>
                  </a:lnSpc>
                  <a:tabLst>
                    <a:tab pos="2666365" algn="l"/>
                    <a:tab pos="6018530" algn="l"/>
                    <a:tab pos="865949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r>
                  <a:rPr lang="en-US" altLang="zh-CN" sz="1800" b="0" i="0">
                    <a:solidFill>
                      <a:srgbClr val="244061"/>
                    </a:solidFill>
                    <a:latin typeface="Times New Roman" pitchFamily="34" charset="0"/>
                    <a:ea typeface="微软雅黑" pitchFamily="34" charset="-122"/>
                    <a:cs typeface="Times New Roman" pitchFamily="34" charset="-120"/>
                  </a:rPr>
                  <a:t>.8，8，8，8</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−2</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，0，1，2</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C.1，2，4，6</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.1，1，2，3</a:t>
                </a:r>
                <a:endParaRPr lang="en-US" altLang="zh-CN" sz="1800" dirty="0">
                  <a:solidFill>
                    <a:srgbClr val="244061"/>
                  </a:solidFill>
                </a:endParaRPr>
              </a:p>
            </p:txBody>
          </p:sp>
        </mc:Choice>
        <mc:Fallback xmlns="">
          <p:sp>
            <p:nvSpPr>
              <p:cNvPr id="7" name="QC_6_BD.1_2#79a60f867.choices?vaa=1&amp;vcp=1&amp;vop=1&amp;pid=634a45a71&amp;color=36,64,97&amp;vtp=1&amp;bbb=1"/>
              <p:cNvSpPr>
                <a:spLocks noRot="1" noChangeAspect="1" noMove="1" noResize="1" noEditPoints="1" noAdjustHandles="1" noChangeArrowheads="1" noChangeShapeType="1" noTextEdit="1"/>
              </p:cNvSpPr>
              <p:nvPr/>
            </p:nvSpPr>
            <p:spPr>
              <a:xfrm>
                <a:off x="539496" y="2377844"/>
                <a:ext cx="11109960" cy="360680"/>
              </a:xfrm>
              <a:prstGeom prst="rect">
                <a:avLst/>
              </a:prstGeom>
              <a:blipFill>
                <a:blip r:embed="rId4"/>
                <a:stretch>
                  <a:fillRect l="-1317" b="-40678"/>
                </a:stretch>
              </a:blipFill>
              <a:ln/>
            </p:spPr>
            <p:txBody>
              <a:bodyPr/>
              <a:lstStyle/>
              <a:p>
                <a:r>
                  <a:rPr lang="zh-CN" altLang="en-US">
                    <a:noFill/>
                  </a:rPr>
                  <a:t> </a:t>
                </a:r>
              </a:p>
            </p:txBody>
          </p:sp>
        </mc:Fallback>
      </mc:AlternateContent>
      <p:sp>
        <p:nvSpPr>
          <p:cNvPr id="8" name="QC_6_AS.2_1#79a60f867?vaa=1&amp;vcp=1&amp;vop=1&amp;pid=634a45a71&amp;color=36,64,97&amp;vtp=1&amp;bbb=1&amp;hb=1"/>
          <p:cNvSpPr/>
          <p:nvPr/>
        </p:nvSpPr>
        <p:spPr>
          <a:xfrm>
            <a:off x="539496" y="2751161"/>
            <a:ext cx="11109960" cy="11923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A中的数列是常数列，是等差数列，公差为0；B中的数列是公差为1的等差数列；C中的数列的第</a:t>
            </a:r>
            <a:r>
              <a:rPr lang="en-US" altLang="zh-CN" sz="1800" b="0" i="0">
                <a:solidFill>
                  <a:srgbClr val="003760"/>
                </a:solidFill>
                <a:latin typeface="Times New Roman" pitchFamily="34" charset="0"/>
                <a:ea typeface="微软雅黑" pitchFamily="34" charset="-122"/>
                <a:cs typeface="Times New Roman" pitchFamily="34" charset="-120"/>
              </a:rPr>
              <a:t>3项与</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第</a:t>
            </a:r>
            <a:r>
              <a:rPr lang="en-US" altLang="zh-CN" sz="1800" b="0" i="0" dirty="0">
                <a:solidFill>
                  <a:srgbClr val="003760"/>
                </a:solidFill>
                <a:latin typeface="Times New Roman" pitchFamily="34" charset="0"/>
                <a:ea typeface="微软雅黑" pitchFamily="34" charset="-122"/>
                <a:cs typeface="Times New Roman" pitchFamily="34" charset="-120"/>
              </a:rPr>
              <a:t>2项的差为2，第2项与第1项的差为1，它们不是同一个常数，因此该数列不是等差数列；D中的数列的第</a:t>
            </a:r>
            <a:r>
              <a:rPr lang="en-US" altLang="zh-CN" sz="1800" b="0" i="0">
                <a:solidFill>
                  <a:srgbClr val="003760"/>
                </a:solidFill>
                <a:latin typeface="Times New Roman" pitchFamily="34" charset="0"/>
                <a:ea typeface="微软雅黑" pitchFamily="34" charset="-122"/>
                <a:cs typeface="Times New Roman" pitchFamily="34" charset="-120"/>
              </a:rPr>
              <a:t>2项</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与第</a:t>
            </a:r>
            <a:r>
              <a:rPr lang="en-US" altLang="zh-CN" b="0" i="0" dirty="0">
                <a:solidFill>
                  <a:srgbClr val="003760"/>
                </a:solidFill>
                <a:latin typeface="Times New Roman" pitchFamily="34" charset="0"/>
                <a:ea typeface="微软雅黑" pitchFamily="34" charset="-122"/>
                <a:cs typeface="Times New Roman" pitchFamily="34" charset="-120"/>
              </a:rPr>
              <a:t>1项的差为0，从第3项与第2项的差为1，它们不是同一个常数，因此该数列不是等差数列.</a:t>
            </a:r>
            <a:endParaRPr lang="en-US" altLang="zh-CN" dirty="0">
              <a:solidFill>
                <a:srgbClr val="00376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anim calcmode="lin" valueType="num">
                                      <p:cBhvr>
                                        <p:cTn id="8" dur="500" fill="hold"/>
                                        <p:tgtEl>
                                          <p:spTgt spid="8">
                                            <p:bg/>
                                          </p:spTgt>
                                        </p:tgtEl>
                                        <p:attrNameLst>
                                          <p:attrName>ppt_x</p:attrName>
                                        </p:attrNameLst>
                                      </p:cBhvr>
                                      <p:tavLst>
                                        <p:tav tm="0">
                                          <p:val>
                                            <p:strVal val="#ppt_x"/>
                                          </p:val>
                                        </p:tav>
                                        <p:tav tm="100000">
                                          <p:val>
                                            <p:strVal val="#ppt_x"/>
                                          </p:val>
                                        </p:tav>
                                      </p:tavLst>
                                    </p:anim>
                                    <p:anim calcmode="lin" valueType="num">
                                      <p:cBhvr>
                                        <p:cTn id="9" dur="500" fill="hold"/>
                                        <p:tgtEl>
                                          <p:spTgt spid="8">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500"/>
                                        <p:tgtEl>
                                          <p:spTgt spid="8">
                                            <p:txEl>
                                              <p:pRg st="0" end="0"/>
                                            </p:txEl>
                                          </p:spTgt>
                                        </p:tgtEl>
                                      </p:cBhvr>
                                    </p:animEffect>
                                    <p:anim calcmode="lin" valueType="num">
                                      <p:cBhvr>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8">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Effect transition="in" filter="fade">
                                      <p:cBhvr>
                                        <p:cTn id="17" dur="500"/>
                                        <p:tgtEl>
                                          <p:spTgt spid="8">
                                            <p:txEl>
                                              <p:pRg st="1" end="1"/>
                                            </p:txEl>
                                          </p:spTgt>
                                        </p:tgtEl>
                                      </p:cBhvr>
                                    </p:animEffect>
                                    <p:anim calcmode="lin" valueType="num">
                                      <p:cBhvr>
                                        <p:cTn id="18"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8">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txEl>
                                              <p:pRg st="2" end="2"/>
                                            </p:txEl>
                                          </p:spTgt>
                                        </p:tgtEl>
                                        <p:attrNameLst>
                                          <p:attrName>style.visibility</p:attrName>
                                        </p:attrNameLst>
                                      </p:cBhvr>
                                      <p:to>
                                        <p:strVal val="visible"/>
                                      </p:to>
                                    </p:set>
                                    <p:animEffect transition="in" filter="fade">
                                      <p:cBhvr>
                                        <p:cTn id="22" dur="500"/>
                                        <p:tgtEl>
                                          <p:spTgt spid="8">
                                            <p:txEl>
                                              <p:pRg st="2" end="2"/>
                                            </p:txEl>
                                          </p:spTgt>
                                        </p:tgtEl>
                                      </p:cBhvr>
                                    </p:animEffect>
                                    <p:anim calcmode="lin" valueType="num">
                                      <p:cBhvr>
                                        <p:cTn id="23"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8">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6">
                                            <p:bg/>
                                          </p:spTgt>
                                        </p:tgtEl>
                                        <p:attrNameLst>
                                          <p:attrName>style.visibility</p:attrName>
                                        </p:attrNameLst>
                                      </p:cBhvr>
                                      <p:to>
                                        <p:strVal val="visible"/>
                                      </p:to>
                                    </p:set>
                                    <p:animEffect transition="in" filter="fade">
                                      <p:cBhvr>
                                        <p:cTn id="29" dur="500"/>
                                        <p:tgtEl>
                                          <p:spTgt spid="6">
                                            <p:bg/>
                                          </p:spTgt>
                                        </p:tgtEl>
                                      </p:cBhvr>
                                    </p:animEffect>
                                    <p:anim calcmode="lin" valueType="num">
                                      <p:cBhvr>
                                        <p:cTn id="30" dur="500" fill="hold"/>
                                        <p:tgtEl>
                                          <p:spTgt spid="6">
                                            <p:bg/>
                                          </p:spTgt>
                                        </p:tgtEl>
                                        <p:attrNameLst>
                                          <p:attrName>ppt_x</p:attrName>
                                        </p:attrNameLst>
                                      </p:cBhvr>
                                      <p:tavLst>
                                        <p:tav tm="0">
                                          <p:val>
                                            <p:strVal val="#ppt_x"/>
                                          </p:val>
                                        </p:tav>
                                        <p:tav tm="100000">
                                          <p:val>
                                            <p:strVal val="#ppt_x"/>
                                          </p:val>
                                        </p:tav>
                                      </p:tavLst>
                                    </p:anim>
                                    <p:anim calcmode="lin" valueType="num">
                                      <p:cBhvr>
                                        <p:cTn id="31" dur="500" fill="hold"/>
                                        <p:tgtEl>
                                          <p:spTgt spid="6">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anim calcmode="lin" valueType="num">
                                      <p:cBhvr>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8" grpId="0" build="p" animBg="1"/>
    </p:bldLst>
  </p:timing>
</p:sld>
</file>

<file path=ppt/slides/slide60.xml><?xml version="1.0" encoding="utf-8"?>
<p:sld xmlns:a="http://schemas.openxmlformats.org/drawingml/2006/main" xmlns:r="http://schemas.openxmlformats.org/officeDocument/2006/relationships" xmlns:p="http://schemas.openxmlformats.org/presentationml/2006/main">
  <p:cSld name="Slide 60&amp;si=60checked= 1 &amp; amp; version = 1.0.5checked=1&amp;version=1.0.5">
    <p:spTree>
      <p:nvGrpSpPr>
        <p:cNvPr id="1" name=""/>
        <p:cNvGrpSpPr/>
        <p:nvPr/>
      </p:nvGrpSpPr>
      <p:grpSpPr>
        <a:xfrm>
          <a:off x="0" y="0"/>
          <a:ext cx="0" cy="0"/>
          <a:chOff x="0" y="0"/>
          <a:chExt cx="0" cy="0"/>
        </a:xfrm>
      </p:grpSpPr>
      <p:sp>
        <p:nvSpPr>
          <p:cNvPr id="2" name="QO_7_BD.184_1#f556ec04d?vcp=1&amp;vop=1&amp;pid=abc7f850e&amp;color=36,64,97&amp;vtp=1&amp;bt=1&amp;bbb=1&amp;hb=1"/>
          <p:cNvSpPr/>
          <p:nvPr/>
        </p:nvSpPr>
        <p:spPr>
          <a:xfrm>
            <a:off x="539496" y="1697690"/>
            <a:ext cx="11109960" cy="119253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10-2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某公司经销一种数码产品，第1年可获利200万元，从第2年起，由于市场竞争等方面的原因</a:t>
            </a:r>
            <a:r>
              <a:rPr lang="en-US" altLang="zh-CN" sz="1800" b="0" i="0">
                <a:solidFill>
                  <a:srgbClr val="244061"/>
                </a:solidFill>
                <a:latin typeface="Times New Roman" pitchFamily="34" charset="0"/>
                <a:ea typeface="微软雅黑" pitchFamily="34" charset="-122"/>
                <a:cs typeface="Times New Roman" pitchFamily="34" charset="-120"/>
              </a:rPr>
              <a:t>，其利润每年</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比上一年减少</a:t>
            </a:r>
            <a:r>
              <a:rPr lang="en-US" altLang="zh-CN" sz="1800" b="0" i="0" dirty="0">
                <a:solidFill>
                  <a:srgbClr val="244061"/>
                </a:solidFill>
                <a:latin typeface="Times New Roman" pitchFamily="34" charset="0"/>
                <a:ea typeface="微软雅黑" pitchFamily="34" charset="-122"/>
                <a:cs typeface="Times New Roman" pitchFamily="34" charset="-120"/>
              </a:rPr>
              <a:t>20万元，按照这一规律，如果公司不引进新产品，也不调整经营策略，从哪一年起</a:t>
            </a:r>
            <a:r>
              <a:rPr lang="en-US" altLang="zh-CN" sz="1800" b="0" i="0">
                <a:solidFill>
                  <a:srgbClr val="244061"/>
                </a:solidFill>
                <a:latin typeface="Times New Roman" pitchFamily="34" charset="0"/>
                <a:ea typeface="微软雅黑" pitchFamily="34" charset="-122"/>
                <a:cs typeface="Times New Roman" pitchFamily="34" charset="-120"/>
              </a:rPr>
              <a:t>，该公司经销</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这一产品将出现亏损</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AlternateContent xmlns:mc="http://schemas.openxmlformats.org/markup-compatibility/2006" xmlns:a14="http://schemas.microsoft.com/office/drawing/2010/main">
        <mc:Choice Requires="a14">
          <p:sp>
            <p:nvSpPr>
              <p:cNvPr id="3" name="QO_7_AN.185_1#f556ec04d?vcp=1&amp;vop=1&amp;pid=abc7f850e&amp;color=36,64,97&amp;vtp=1&amp;bbb=1&amp;hb=1"/>
              <p:cNvSpPr/>
              <p:nvPr/>
            </p:nvSpPr>
            <p:spPr>
              <a:xfrm>
                <a:off x="539496" y="2900634"/>
                <a:ext cx="11109960" cy="24496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【解】设从第1年起，第</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oMath>
                </a14:m>
                <a:r>
                  <a:rPr lang="en-US" altLang="zh-CN" sz="1800" b="0" i="0" dirty="0">
                    <a:solidFill>
                      <a:srgbClr val="6565FF"/>
                    </a:solidFill>
                    <a:latin typeface="Times New Roman" pitchFamily="34" charset="0"/>
                    <a:ea typeface="微软雅黑" pitchFamily="34" charset="-122"/>
                    <a:cs typeface="Times New Roman" pitchFamily="34" charset="-120"/>
                  </a:rPr>
                  <a:t>年的利润为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=200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=−20(</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6565FF"/>
                            </a:solidFill>
                            <a:latin typeface="Cambria Math" pitchFamily="34" charset="0"/>
                            <a:ea typeface="Cambria Math" pitchFamily="34" charset="-122"/>
                            <a:cs typeface="Cambria Math" pitchFamily="34" charset="-120"/>
                          </a:rPr>
                          <m:t>𝐍</m:t>
                        </m:r>
                      </m:e>
                      <m:sub>
                        <m:r>
                          <a:rPr lang="en-US" altLang="zh-CN" sz="1800" b="0" i="0">
                            <a:solidFill>
                              <a:srgbClr val="6565FF"/>
                            </a:solidFill>
                            <a:latin typeface="Cambria Math" pitchFamily="34" charset="0"/>
                            <a:ea typeface="Cambria Math" pitchFamily="34" charset="-122"/>
                            <a:cs typeface="Cambria Math" pitchFamily="34" charset="-120"/>
                          </a:rPr>
                          <m:t>+</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以每年的利润</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构成一个等差数列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，其公差</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=−20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，所以</a:t>
                </a:r>
              </a:p>
              <a:p>
                <a:pPr latinLnBrk="1">
                  <a:lnSpc>
                    <a:spcPts val="3300"/>
                  </a:lnSpc>
                </a:pP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=200+(</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−1)(−20)=220−20</m:t>
                    </m:r>
                    <m:r>
                      <a:rPr lang="en-US" altLang="zh-CN" sz="1800" b="0" i="0">
                        <a:solidFill>
                          <a:srgbClr val="6565FF"/>
                        </a:solidFill>
                        <a:latin typeface="Cambria Math" pitchFamily="34" charset="0"/>
                        <a:ea typeface="Cambria Math" pitchFamily="34" charset="-122"/>
                        <a:cs typeface="Cambria Math" pitchFamily="34" charset="-120"/>
                      </a:rPr>
                      <m:t>𝑛</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&lt;0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，则该公司这一年将出现亏损．</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由</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=220−20</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&lt;0</m:t>
                    </m:r>
                  </m:oMath>
                </a14:m>
                <a:r>
                  <a:rPr lang="en-US" altLang="zh-CN" sz="1800" b="0" i="0" dirty="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&gt;11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故从第</a:t>
                </a:r>
                <a:r>
                  <a:rPr lang="en-US" altLang="zh-CN" b="0" i="0" dirty="0">
                    <a:solidFill>
                      <a:srgbClr val="6565FF"/>
                    </a:solidFill>
                    <a:latin typeface="Times New Roman" pitchFamily="34" charset="0"/>
                    <a:ea typeface="微软雅黑" pitchFamily="34" charset="-122"/>
                    <a:cs typeface="Times New Roman" pitchFamily="34" charset="-120"/>
                  </a:rPr>
                  <a:t>12年起，该公司经销这一产品将出现亏损．</a:t>
                </a:r>
                <a:endParaRPr lang="en-US" altLang="zh-CN" dirty="0"/>
              </a:p>
            </p:txBody>
          </p:sp>
        </mc:Choice>
        <mc:Fallback xmlns="">
          <p:sp>
            <p:nvSpPr>
              <p:cNvPr id="3" name="QO_7_AN.185_1#f556ec04d?vcp=1&amp;vop=1&amp;pid=abc7f850e&amp;color=36,64,97&amp;vtp=1&amp;bbb=1&amp;hb=1"/>
              <p:cNvSpPr>
                <a:spLocks noRot="1" noChangeAspect="1" noMove="1" noResize="1" noEditPoints="1" noAdjustHandles="1" noChangeArrowheads="1" noChangeShapeType="1" noTextEdit="1"/>
              </p:cNvSpPr>
              <p:nvPr/>
            </p:nvSpPr>
            <p:spPr>
              <a:xfrm>
                <a:off x="539496" y="2900634"/>
                <a:ext cx="11109960" cy="2449640"/>
              </a:xfrm>
              <a:prstGeom prst="rect">
                <a:avLst/>
              </a:prstGeom>
              <a:blipFill>
                <a:blip r:embed="rId3"/>
                <a:stretch>
                  <a:fillRect l="-1317" b="-547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anim calcmode="lin" valueType="num">
                                      <p:cBhvr>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1.xml><?xml version="1.0" encoding="utf-8"?>
<p:sld xmlns:a="http://schemas.openxmlformats.org/drawingml/2006/main" xmlns:r="http://schemas.openxmlformats.org/officeDocument/2006/relationships" xmlns:p="http://schemas.openxmlformats.org/presentationml/2006/main">
  <p:cSld name="Slide 61&amp;si=61checked= 1 &amp; amp; version = 1.0.5checked=1&amp;version=1.0.5">
    <p:spTree>
      <p:nvGrpSpPr>
        <p:cNvPr id="1" name=""/>
        <p:cNvGrpSpPr/>
        <p:nvPr/>
      </p:nvGrpSpPr>
      <p:grpSpPr>
        <a:xfrm>
          <a:off x="0" y="0"/>
          <a:ext cx="0" cy="0"/>
          <a:chOff x="0" y="0"/>
          <a:chExt cx="0" cy="0"/>
        </a:xfrm>
      </p:grpSpPr>
      <p:pic>
        <p:nvPicPr>
          <p:cNvPr id="2" name="C_4#ccaa49cc3?vcp=1&amp;pid=c844e6f00&amp;color=36,64,97&amp;tib=255,255,255&amp;vtp=1&amp;bt=1" descr="preencoded.png"/>
          <p:cNvPicPr>
            <a:picLocks noChangeAspect="1"/>
          </p:cNvPicPr>
          <p:nvPr/>
        </p:nvPicPr>
        <p:blipFill>
          <a:blip r:embed="rId3"/>
          <a:stretch>
            <a:fillRect/>
          </a:stretch>
        </p:blipFill>
        <p:spPr>
          <a:xfrm>
            <a:off x="557784" y="828000"/>
            <a:ext cx="612648" cy="649224"/>
          </a:xfrm>
          <a:prstGeom prst="rect">
            <a:avLst/>
          </a:prstGeom>
        </p:spPr>
      </p:pic>
      <p:sp>
        <p:nvSpPr>
          <p:cNvPr id="3" name="C_4_BD#ccaa49cc3?vcp=1&amp;pid=c844e6f00&amp;color=61,88,159&amp;vtp=1&amp;bbb=1"/>
          <p:cNvSpPr/>
          <p:nvPr/>
        </p:nvSpPr>
        <p:spPr>
          <a:xfrm>
            <a:off x="1298448" y="892008"/>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巩固练</a:t>
            </a:r>
            <a:endParaRPr lang="en-US" altLang="zh-CN" sz="2400" dirty="0">
              <a:solidFill>
                <a:srgbClr val="3D589F"/>
              </a:solidFill>
            </a:endParaRPr>
          </a:p>
        </p:txBody>
      </p:sp>
      <p:sp>
        <p:nvSpPr>
          <p:cNvPr id="4" name="C_5_BD#112714126?vcp=1&amp;pid=ccaa49cc3&amp;color=0,55,96&amp;vtp=1&amp;bbb=1"/>
          <p:cNvSpPr/>
          <p:nvPr/>
        </p:nvSpPr>
        <p:spPr>
          <a:xfrm>
            <a:off x="539496" y="1608796"/>
            <a:ext cx="11109960" cy="895096"/>
          </a:xfrm>
          <a:prstGeom prst="rect">
            <a:avLst/>
          </a:prstGeom>
          <a:noFill/>
          <a:ln/>
        </p:spPr>
        <p:txBody>
          <a:bodyPr wrap="none" lIns="0" tIns="0" rIns="0" bIns="0" rtlCol="0" anchor="t"/>
          <a:lstStyle/>
          <a:p>
            <a:pPr algn="ctr" latinLnBrk="1">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A组</a:t>
            </a:r>
            <a:r>
              <a:rPr lang="en-US" altLang="zh-CN" sz="2400" b="1" i="0" dirty="0">
                <a:solidFill>
                  <a:srgbClr val="003760"/>
                </a:solidFill>
                <a:latin typeface="SimSun" pitchFamily="34" charset="0"/>
                <a:ea typeface="SimSun" pitchFamily="34" charset="-122"/>
                <a:cs typeface="SimSun" pitchFamily="34" charset="-120"/>
              </a:rPr>
              <a:t> </a:t>
            </a:r>
            <a:r>
              <a:rPr lang="en-US" altLang="zh-CN" sz="2400" b="1" i="0" dirty="0">
                <a:solidFill>
                  <a:srgbClr val="003760"/>
                </a:solidFill>
                <a:latin typeface="Times New Roman" pitchFamily="34" charset="0"/>
                <a:ea typeface="微软雅黑" pitchFamily="34" charset="-122"/>
                <a:cs typeface="Times New Roman" pitchFamily="34" charset="-120"/>
              </a:rPr>
              <a:t>学业基础</a:t>
            </a:r>
            <a:endParaRPr lang="en-US" altLang="zh-CN" sz="2400" dirty="0">
              <a:solidFill>
                <a:srgbClr val="003760"/>
              </a:solidFill>
            </a:endParaRPr>
          </a:p>
        </p:txBody>
      </p:sp>
      <mc:AlternateContent xmlns:mc="http://schemas.openxmlformats.org/markup-compatibility/2006" xmlns:a14="http://schemas.microsoft.com/office/drawing/2010/main">
        <mc:Choice Requires="a14">
          <p:sp>
            <p:nvSpPr>
              <p:cNvPr id="5" name="QC_6_BD.186_1#849728302?vaa=1&amp;vcp=1&amp;vop=1&amp;pid=112714126&amp;color=36,64,97&amp;vtp=1&amp;bbb=1&amp;hb=1"/>
              <p:cNvSpPr/>
              <p:nvPr/>
            </p:nvSpPr>
            <p:spPr>
              <a:xfrm>
                <a:off x="539496" y="2142243"/>
                <a:ext cx="11109960" cy="7702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仿宋" pitchFamily="34" charset="0"/>
                    <a:ea typeface="仿宋" pitchFamily="34" charset="-122"/>
                    <a:cs typeface="仿宋" pitchFamily="34" charset="-120"/>
                  </a:rPr>
                  <a:t>[四川成都2025高二月考]</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由公差</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𝑑</m:t>
                    </m:r>
                    <m:r>
                      <a:rPr lang="en-US" altLang="zh-CN" sz="1800" b="0" i="0" smtClean="0">
                        <a:solidFill>
                          <a:srgbClr val="244061"/>
                        </a:solidFill>
                        <a:latin typeface="Cambria Math" pitchFamily="34" charset="0"/>
                        <a:ea typeface="Cambria Math" pitchFamily="34" charset="-122"/>
                        <a:cs typeface="Cambria Math" pitchFamily="34" charset="-120"/>
                      </a:rPr>
                      <m:t>≠0</m:t>
                    </m:r>
                  </m:oMath>
                </a14:m>
                <a:r>
                  <a:rPr lang="en-US" altLang="zh-CN" sz="1800" b="0" i="0" dirty="0">
                    <a:solidFill>
                      <a:srgbClr val="244061"/>
                    </a:solidFill>
                    <a:latin typeface="Times New Roman" pitchFamily="34" charset="0"/>
                    <a:ea typeface="微软雅黑" pitchFamily="34" charset="-122"/>
                    <a:cs typeface="Times New Roman" pitchFamily="34" charset="-120"/>
                  </a:rPr>
                  <a:t>的等差数列</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组成一个新的数列</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3</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4</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3</m:t>
                        </m:r>
                      </m:sub>
                    </m:sSub>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5</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下列说法正确的是(</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Choice>
        <mc:Fallback xmlns="">
          <p:sp>
            <p:nvSpPr>
              <p:cNvPr id="5" name="QC_6_BD.186_1#849728302?vaa=1&amp;vcp=1&amp;vop=1&amp;pid=112714126&amp;color=36,64,97&amp;vtp=1&amp;bbb=1&amp;hb=1"/>
              <p:cNvSpPr>
                <a:spLocks noRot="1" noChangeAspect="1" noMove="1" noResize="1" noEditPoints="1" noAdjustHandles="1" noChangeArrowheads="1" noChangeShapeType="1" noTextEdit="1"/>
              </p:cNvSpPr>
              <p:nvPr/>
            </p:nvSpPr>
            <p:spPr>
              <a:xfrm>
                <a:off x="539496" y="2142243"/>
                <a:ext cx="11109960" cy="770255"/>
              </a:xfrm>
              <a:prstGeom prst="rect">
                <a:avLst/>
              </a:prstGeom>
              <a:blipFill>
                <a:blip r:embed="rId4"/>
                <a:stretch>
                  <a:fillRect l="-1317" r="-1482" b="-18110"/>
                </a:stretch>
              </a:blipFill>
              <a:ln/>
            </p:spPr>
            <p:txBody>
              <a:bodyPr/>
              <a:lstStyle/>
              <a:p>
                <a:r>
                  <a:rPr lang="zh-CN" altLang="en-US">
                    <a:noFill/>
                  </a:rPr>
                  <a:t> </a:t>
                </a:r>
              </a:p>
            </p:txBody>
          </p:sp>
        </mc:Fallback>
      </mc:AlternateContent>
      <p:sp>
        <p:nvSpPr>
          <p:cNvPr id="6" name="QC_6_AN.188_1#849728302.bracket?vaa=1&amp;vcp=1&amp;vop=1&amp;pid=112714126&amp;color=36,64,97&amp;vpa=28&amp;vtp=1"/>
          <p:cNvSpPr/>
          <p:nvPr/>
        </p:nvSpPr>
        <p:spPr>
          <a:xfrm>
            <a:off x="2530221" y="2645243"/>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C</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7" name="QC_6_BD.186_2#849728302.choices?vaa=1&amp;vcp=1&amp;vop=1&amp;pid=112714126&amp;color=36,64,97&amp;vtp=1&amp;bbb=1"/>
              <p:cNvSpPr/>
              <p:nvPr/>
            </p:nvSpPr>
            <p:spPr>
              <a:xfrm>
                <a:off x="539496" y="2925151"/>
                <a:ext cx="11109960" cy="770255"/>
              </a:xfrm>
              <a:prstGeom prst="rect">
                <a:avLst/>
              </a:prstGeom>
              <a:noFill/>
              <a:ln/>
            </p:spPr>
            <p:txBody>
              <a:bodyPr wrap="none" lIns="0" tIns="0" rIns="0" bIns="0" rtlCol="0" anchor="t"/>
              <a:lstStyle/>
              <a:p>
                <a:pPr latinLnBrk="1">
                  <a:lnSpc>
                    <a:spcPts val="3300"/>
                  </a:lnSpc>
                  <a:tabLst>
                    <a:tab pos="5662930"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r>
                  <a:rPr lang="en-US" altLang="zh-CN" sz="1800" b="0" i="0">
                    <a:solidFill>
                      <a:srgbClr val="244061"/>
                    </a:solidFill>
                    <a:latin typeface="Times New Roman" pitchFamily="34" charset="0"/>
                    <a:ea typeface="微软雅黑" pitchFamily="34" charset="-122"/>
                    <a:cs typeface="Times New Roman" pitchFamily="34" charset="-120"/>
                  </a:rPr>
                  <a:t>.新数列不是等差数列</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.新数列是公差为</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的等差数列</a:t>
                </a:r>
                <a:endParaRPr lang="en-US" altLang="zh-CN" sz="1800" dirty="0">
                  <a:solidFill>
                    <a:srgbClr val="244061"/>
                  </a:solidFill>
                </a:endParaRPr>
              </a:p>
              <a:p>
                <a:pPr latinLnBrk="1">
                  <a:lnSpc>
                    <a:spcPts val="3100"/>
                  </a:lnSpc>
                  <a:tabLst>
                    <a:tab pos="5662930" algn="l"/>
                  </a:tabLst>
                </a:pPr>
                <a:r>
                  <a:rPr lang="en-US" altLang="zh-CN"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.新数列是公差为</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2</m:t>
                    </m:r>
                    <m:r>
                      <a:rPr lang="en-US" altLang="zh-CN" sz="1800" b="0" i="0" smtClean="0">
                        <a:solidFill>
                          <a:srgbClr val="244061"/>
                        </a:solidFill>
                        <a:latin typeface="Cambria Math" pitchFamily="34" charset="0"/>
                        <a:ea typeface="Cambria Math" pitchFamily="34" charset="-122"/>
                        <a:cs typeface="Cambria Math" pitchFamily="34" charset="-120"/>
                      </a:rPr>
                      <m:t>𝑑</m:t>
                    </m:r>
                  </m:oMath>
                </a14:m>
                <a:r>
                  <a:rPr lang="en-US" altLang="zh-CN" sz="1800" b="0" i="0">
                    <a:solidFill>
                      <a:srgbClr val="244061"/>
                    </a:solidFill>
                    <a:latin typeface="Times New Roman" pitchFamily="34" charset="0"/>
                    <a:ea typeface="微软雅黑" pitchFamily="34" charset="-122"/>
                    <a:cs typeface="Times New Roman" pitchFamily="34" charset="-120"/>
                  </a:rPr>
                  <a:t>的等差数列</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.新数列是公差为</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3</m:t>
                    </m:r>
                    <m:r>
                      <a:rPr lang="en-US" altLang="zh-CN" sz="1800" b="0" i="0" smtClean="0">
                        <a:solidFill>
                          <a:srgbClr val="244061"/>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的等差数列</a:t>
                </a:r>
                <a:endParaRPr lang="en-US" altLang="zh-CN" sz="1800" dirty="0">
                  <a:solidFill>
                    <a:srgbClr val="244061"/>
                  </a:solidFill>
                </a:endParaRPr>
              </a:p>
            </p:txBody>
          </p:sp>
        </mc:Choice>
        <mc:Fallback xmlns="">
          <p:sp>
            <p:nvSpPr>
              <p:cNvPr id="7" name="QC_6_BD.186_2#849728302.choices?vaa=1&amp;vcp=1&amp;vop=1&amp;pid=112714126&amp;color=36,64,97&amp;vtp=1&amp;bbb=1"/>
              <p:cNvSpPr>
                <a:spLocks noRot="1" noChangeAspect="1" noMove="1" noResize="1" noEditPoints="1" noAdjustHandles="1" noChangeArrowheads="1" noChangeShapeType="1" noTextEdit="1"/>
              </p:cNvSpPr>
              <p:nvPr/>
            </p:nvSpPr>
            <p:spPr>
              <a:xfrm>
                <a:off x="539496" y="2925151"/>
                <a:ext cx="11109960" cy="770255"/>
              </a:xfrm>
              <a:prstGeom prst="rect">
                <a:avLst/>
              </a:prstGeom>
              <a:blipFill>
                <a:blip r:embed="rId5"/>
                <a:stretch>
                  <a:fillRect l="-1317" b="-1825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QC_6_AS.187_1#849728302?vaa=1&amp;vcp=1&amp;vop=1&amp;pid=112714126&amp;color=36,64,97&amp;vtp=1&amp;bbb=1&amp;hb=1"/>
              <p:cNvSpPr/>
              <p:nvPr/>
            </p:nvSpPr>
            <p:spPr>
              <a:xfrm>
                <a:off x="539496" y="3706836"/>
                <a:ext cx="11109960"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𝑑</m:t>
                    </m:r>
                  </m:oMath>
                </a14:m>
                <a:r>
                  <a:rPr lang="en-US" altLang="zh-CN" sz="1800" b="0" i="0" dirty="0">
                    <a:solidFill>
                      <a:srgbClr val="003760"/>
                    </a:solidFill>
                    <a:latin typeface="Times New Roman" pitchFamily="34" charset="0"/>
                    <a:ea typeface="微软雅黑" pitchFamily="34" charset="-122"/>
                    <a:cs typeface="Times New Roman" pitchFamily="34" charset="-120"/>
                  </a:rPr>
                  <a:t>，所以数列</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100"/>
                  </a:lnSpc>
                </a:pPr>
                <a14:m>
                  <m:oMath xmlns:m="http://schemas.openxmlformats.org/officeDocument/2006/math">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2</m:t>
                        </m:r>
                      </m:sub>
                    </m:sSub>
                    <m:r>
                      <a:rPr lang="en-US" altLang="zh-CN" b="0" i="0" smtClean="0">
                        <a:solidFill>
                          <a:srgbClr val="003760"/>
                        </a:solidFill>
                        <a:latin typeface="Cambria Math" pitchFamily="34" charset="0"/>
                        <a:ea typeface="Cambria Math" pitchFamily="34" charset="-122"/>
                        <a:cs typeface="Cambria Math" pitchFamily="34" charset="-120"/>
                      </a:rPr>
                      <m:t>+</m:t>
                    </m:r>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4</m:t>
                        </m:r>
                      </m:sub>
                    </m:sSub>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3</m:t>
                        </m:r>
                      </m:sub>
                    </m:sSub>
                    <m:r>
                      <a:rPr lang="en-US" altLang="zh-CN" b="0" i="0" smtClean="0">
                        <a:solidFill>
                          <a:srgbClr val="003760"/>
                        </a:solidFill>
                        <a:latin typeface="Cambria Math" pitchFamily="34" charset="0"/>
                        <a:ea typeface="Cambria Math" pitchFamily="34" charset="-122"/>
                        <a:cs typeface="Cambria Math" pitchFamily="34" charset="-120"/>
                      </a:rPr>
                      <m:t>+</m:t>
                    </m:r>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5</m:t>
                        </m:r>
                      </m:sub>
                    </m:sSub>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是公差为</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2</m:t>
                    </m:r>
                    <m:r>
                      <a:rPr lang="en-US" altLang="zh-CN" b="0" i="0" smtClean="0">
                        <a:solidFill>
                          <a:srgbClr val="003760"/>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的等差数列.故选C.</a:t>
                </a:r>
                <a:endParaRPr lang="en-US" altLang="zh-CN" dirty="0">
                  <a:solidFill>
                    <a:srgbClr val="003760"/>
                  </a:solidFill>
                </a:endParaRPr>
              </a:p>
            </p:txBody>
          </p:sp>
        </mc:Choice>
        <mc:Fallback xmlns="">
          <p:sp>
            <p:nvSpPr>
              <p:cNvPr id="8" name="QC_6_AS.187_1#849728302?vaa=1&amp;vcp=1&amp;vop=1&amp;pid=112714126&amp;color=36,64,97&amp;vtp=1&amp;bbb=1&amp;hb=1"/>
              <p:cNvSpPr>
                <a:spLocks noRot="1" noChangeAspect="1" noMove="1" noResize="1" noEditPoints="1" noAdjustHandles="1" noChangeArrowheads="1" noChangeShapeType="1" noTextEdit="1"/>
              </p:cNvSpPr>
              <p:nvPr/>
            </p:nvSpPr>
            <p:spPr>
              <a:xfrm>
                <a:off x="539496" y="3706836"/>
                <a:ext cx="11109960" cy="770255"/>
              </a:xfrm>
              <a:prstGeom prst="rect">
                <a:avLst/>
              </a:prstGeom>
              <a:blipFill>
                <a:blip r:embed="rId6"/>
                <a:stretch>
                  <a:fillRect l="-1317" b="-1904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anim calcmode="lin" valueType="num">
                                      <p:cBhvr>
                                        <p:cTn id="8" dur="500" fill="hold"/>
                                        <p:tgtEl>
                                          <p:spTgt spid="8">
                                            <p:bg/>
                                          </p:spTgt>
                                        </p:tgtEl>
                                        <p:attrNameLst>
                                          <p:attrName>ppt_x</p:attrName>
                                        </p:attrNameLst>
                                      </p:cBhvr>
                                      <p:tavLst>
                                        <p:tav tm="0">
                                          <p:val>
                                            <p:strVal val="#ppt_x"/>
                                          </p:val>
                                        </p:tav>
                                        <p:tav tm="100000">
                                          <p:val>
                                            <p:strVal val="#ppt_x"/>
                                          </p:val>
                                        </p:tav>
                                      </p:tavLst>
                                    </p:anim>
                                    <p:anim calcmode="lin" valueType="num">
                                      <p:cBhvr>
                                        <p:cTn id="9" dur="500" fill="hold"/>
                                        <p:tgtEl>
                                          <p:spTgt spid="8">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500"/>
                                        <p:tgtEl>
                                          <p:spTgt spid="8">
                                            <p:txEl>
                                              <p:pRg st="0" end="0"/>
                                            </p:txEl>
                                          </p:spTgt>
                                        </p:tgtEl>
                                      </p:cBhvr>
                                    </p:animEffect>
                                    <p:anim calcmode="lin" valueType="num">
                                      <p:cBhvr>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8">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Effect transition="in" filter="fade">
                                      <p:cBhvr>
                                        <p:cTn id="17" dur="500"/>
                                        <p:tgtEl>
                                          <p:spTgt spid="8">
                                            <p:txEl>
                                              <p:pRg st="1" end="1"/>
                                            </p:txEl>
                                          </p:spTgt>
                                        </p:tgtEl>
                                      </p:cBhvr>
                                    </p:animEffect>
                                    <p:anim calcmode="lin" valueType="num">
                                      <p:cBhvr>
                                        <p:cTn id="18"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6">
                                            <p:bg/>
                                          </p:spTgt>
                                        </p:tgtEl>
                                        <p:attrNameLst>
                                          <p:attrName>style.visibility</p:attrName>
                                        </p:attrNameLst>
                                      </p:cBhvr>
                                      <p:to>
                                        <p:strVal val="visible"/>
                                      </p:to>
                                    </p:set>
                                    <p:animEffect transition="in" filter="fade">
                                      <p:cBhvr>
                                        <p:cTn id="24" dur="500"/>
                                        <p:tgtEl>
                                          <p:spTgt spid="6">
                                            <p:bg/>
                                          </p:spTgt>
                                        </p:tgtEl>
                                      </p:cBhvr>
                                    </p:animEffect>
                                    <p:anim calcmode="lin" valueType="num">
                                      <p:cBhvr>
                                        <p:cTn id="25" dur="500" fill="hold"/>
                                        <p:tgtEl>
                                          <p:spTgt spid="6">
                                            <p:bg/>
                                          </p:spTgt>
                                        </p:tgtEl>
                                        <p:attrNameLst>
                                          <p:attrName>ppt_x</p:attrName>
                                        </p:attrNameLst>
                                      </p:cBhvr>
                                      <p:tavLst>
                                        <p:tav tm="0">
                                          <p:val>
                                            <p:strVal val="#ppt_x"/>
                                          </p:val>
                                        </p:tav>
                                        <p:tav tm="100000">
                                          <p:val>
                                            <p:strVal val="#ppt_x"/>
                                          </p:val>
                                        </p:tav>
                                      </p:tavLst>
                                    </p:anim>
                                    <p:anim calcmode="lin" valueType="num">
                                      <p:cBhvr>
                                        <p:cTn id="26" dur="500" fill="hold"/>
                                        <p:tgtEl>
                                          <p:spTgt spid="6">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anim calcmode="lin" valueType="num">
                                      <p:cBhvr>
                                        <p:cTn id="3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8" grpId="0" build="p" animBg="1"/>
    </p:bldLst>
  </p:timing>
</p:sld>
</file>

<file path=ppt/slides/slide62.xml><?xml version="1.0" encoding="utf-8"?>
<p:sld xmlns:a="http://schemas.openxmlformats.org/drawingml/2006/main" xmlns:r="http://schemas.openxmlformats.org/officeDocument/2006/relationships" xmlns:p="http://schemas.openxmlformats.org/presentationml/2006/main">
  <p:cSld name="Slide 62&amp;si=62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90_1#ca5f8b5d1?vaa=1&amp;vcp=1&amp;vop=1&amp;pid=112714126&amp;color=36,64,97&amp;vtp=1&amp;bt=1&amp;bbb=1&amp;hb=1"/>
              <p:cNvSpPr/>
              <p:nvPr/>
            </p:nvSpPr>
            <p:spPr>
              <a:xfrm>
                <a:off x="539496" y="2296019"/>
                <a:ext cx="11109960" cy="7702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仿宋" pitchFamily="34" charset="0"/>
                    <a:ea typeface="仿宋" pitchFamily="34" charset="-122"/>
                    <a:cs typeface="仿宋" pitchFamily="34" charset="-120"/>
                  </a:rPr>
                  <a:t>[广东佛山2025高二联考]</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在公差大于0的等差数列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中，</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8</m:t>
                        </m:r>
                      </m:sub>
                    </m:sSub>
                    <m:r>
                      <a:rPr lang="en-US" altLang="zh-CN" sz="1800" b="0" i="0" smtClean="0">
                        <a:solidFill>
                          <a:srgbClr val="244061"/>
                        </a:solidFill>
                        <a:latin typeface="Cambria Math" pitchFamily="34" charset="0"/>
                        <a:ea typeface="Cambria Math" pitchFamily="34" charset="-122"/>
                        <a:cs typeface="Cambria Math" pitchFamily="34" charset="-120"/>
                      </a:rPr>
                      <m:t>=10</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3</m:t>
                        </m:r>
                      </m:sub>
                    </m:sSub>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7</m:t>
                        </m:r>
                      </m:sub>
                    </m:sSub>
                    <m:r>
                      <a:rPr lang="en-US" altLang="zh-CN" sz="1800" b="0" i="0" smtClean="0">
                        <a:solidFill>
                          <a:srgbClr val="244061"/>
                        </a:solidFill>
                        <a:latin typeface="Cambria Math" pitchFamily="34" charset="0"/>
                        <a:ea typeface="Cambria Math" pitchFamily="34" charset="-122"/>
                        <a:cs typeface="Cambria Math" pitchFamily="34" charset="-120"/>
                      </a:rPr>
                      <m:t>=−11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，则该数列的公差为</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Choice>
        <mc:Fallback xmlns="">
          <p:sp>
            <p:nvSpPr>
              <p:cNvPr id="2" name="QC_6_BD.190_1#ca5f8b5d1?vaa=1&amp;vcp=1&amp;vop=1&amp;pid=112714126&amp;color=36,64,97&amp;vtp=1&amp;bt=1&amp;bbb=1&amp;hb=1"/>
              <p:cNvSpPr>
                <a:spLocks noRot="1" noChangeAspect="1" noMove="1" noResize="1" noEditPoints="1" noAdjustHandles="1" noChangeArrowheads="1" noChangeShapeType="1" noTextEdit="1"/>
              </p:cNvSpPr>
              <p:nvPr/>
            </p:nvSpPr>
            <p:spPr>
              <a:xfrm>
                <a:off x="539496" y="2296019"/>
                <a:ext cx="11109960" cy="770255"/>
              </a:xfrm>
              <a:prstGeom prst="rect">
                <a:avLst/>
              </a:prstGeom>
              <a:blipFill>
                <a:blip r:embed="rId3"/>
                <a:stretch>
                  <a:fillRect l="-1317" b="-18254"/>
                </a:stretch>
              </a:blipFill>
              <a:ln/>
            </p:spPr>
            <p:txBody>
              <a:bodyPr/>
              <a:lstStyle/>
              <a:p>
                <a:r>
                  <a:rPr lang="zh-CN" altLang="en-US">
                    <a:noFill/>
                  </a:rPr>
                  <a:t> </a:t>
                </a:r>
              </a:p>
            </p:txBody>
          </p:sp>
        </mc:Fallback>
      </mc:AlternateContent>
      <p:sp>
        <p:nvSpPr>
          <p:cNvPr id="3" name="QC_6_AN.192_1#ca5f8b5d1.bracket?vaa=1&amp;vcp=1&amp;vop=1&amp;pid=112714126&amp;color=36,64,97&amp;vpa=29&amp;vtp=1"/>
          <p:cNvSpPr/>
          <p:nvPr/>
        </p:nvSpPr>
        <p:spPr>
          <a:xfrm>
            <a:off x="701421" y="2791954"/>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D</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4" name="QC_6_BD.190_2#ca5f8b5d1.choices?vaa=1&amp;vcp=1&amp;vop=1&amp;pid=112714126&amp;color=36,64,97&amp;vtp=1&amp;bbb=1"/>
              <p:cNvSpPr/>
              <p:nvPr/>
            </p:nvSpPr>
            <p:spPr>
              <a:xfrm>
                <a:off x="539496" y="3072624"/>
                <a:ext cx="11109960" cy="461645"/>
              </a:xfrm>
              <a:prstGeom prst="rect">
                <a:avLst/>
              </a:prstGeom>
              <a:noFill/>
              <a:ln/>
            </p:spPr>
            <p:txBody>
              <a:bodyPr wrap="none" lIns="0" tIns="0" rIns="0" bIns="0" rtlCol="0" anchor="t"/>
              <a:lstStyle/>
              <a:p>
                <a:pPr latinLnBrk="1">
                  <a:lnSpc>
                    <a:spcPts val="3700"/>
                  </a:lnSpc>
                  <a:tabLst>
                    <a:tab pos="2964815" algn="l"/>
                    <a:tab pos="5802630" algn="l"/>
                    <a:tab pos="855154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244061"/>
                                </a:solidFill>
                                <a:latin typeface="Cambria Math" pitchFamily="34" charset="0"/>
                                <a:ea typeface="Cambria Math" pitchFamily="34" charset="-122"/>
                                <a:cs typeface="Cambria Math" pitchFamily="34" charset="-120"/>
                              </a:rPr>
                              <m:t>14</m:t>
                            </m:r>
                          </m:e>
                        </m:rad>
                      </m:num>
                      <m:den>
                        <m:r>
                          <a:rPr lang="en-US" altLang="zh-CN" sz="1800" b="0" i="0">
                            <a:solidFill>
                              <a:srgbClr val="244061"/>
                            </a:solidFill>
                            <a:latin typeface="Cambria Math" pitchFamily="34" charset="0"/>
                            <a:ea typeface="Cambria Math" pitchFamily="34" charset="-122"/>
                            <a:cs typeface="Cambria Math" pitchFamily="34" charset="-120"/>
                          </a:rPr>
                          <m:t>2</m:t>
                        </m:r>
                      </m:den>
                    </m:f>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ad>
                          <m:radPr>
                            <m:degHide m:val="on"/>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244061"/>
                                </a:solidFill>
                                <a:latin typeface="Cambria Math" pitchFamily="34" charset="0"/>
                                <a:ea typeface="Cambria Math" pitchFamily="34" charset="-122"/>
                                <a:cs typeface="Cambria Math" pitchFamily="34" charset="-120"/>
                              </a:rPr>
                              <m:t>7</m:t>
                            </m:r>
                          </m:e>
                        </m:rad>
                      </m:num>
                      <m:den>
                        <m:r>
                          <a:rPr lang="en-US" altLang="zh-CN" sz="1800" b="0" i="0">
                            <a:solidFill>
                              <a:srgbClr val="244061"/>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C.2</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.3</a:t>
                </a:r>
                <a:endParaRPr lang="en-US" altLang="zh-CN" sz="1800" dirty="0">
                  <a:solidFill>
                    <a:srgbClr val="244061"/>
                  </a:solidFill>
                </a:endParaRPr>
              </a:p>
            </p:txBody>
          </p:sp>
        </mc:Choice>
        <mc:Fallback xmlns="">
          <p:sp>
            <p:nvSpPr>
              <p:cNvPr id="4" name="QC_6_BD.190_2#ca5f8b5d1.choices?vaa=1&amp;vcp=1&amp;vop=1&amp;pid=112714126&amp;color=36,64,97&amp;vtp=1&amp;bbb=1"/>
              <p:cNvSpPr>
                <a:spLocks noRot="1" noChangeAspect="1" noMove="1" noResize="1" noEditPoints="1" noAdjustHandles="1" noChangeArrowheads="1" noChangeShapeType="1" noTextEdit="1"/>
              </p:cNvSpPr>
              <p:nvPr/>
            </p:nvSpPr>
            <p:spPr>
              <a:xfrm>
                <a:off x="539496" y="3072624"/>
                <a:ext cx="11109960" cy="461645"/>
              </a:xfrm>
              <a:prstGeom prst="rect">
                <a:avLst/>
              </a:prstGeom>
              <a:blipFill>
                <a:blip r:embed="rId4"/>
                <a:stretch>
                  <a:fillRect l="-1317" b="-1842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191_1#ca5f8b5d1?vaa=1&amp;vcp=1&amp;vop=1&amp;pid=112714126&amp;color=36,64,97&amp;vtp=1&amp;bbb=1"/>
              <p:cNvSpPr/>
              <p:nvPr/>
            </p:nvSpPr>
            <p:spPr>
              <a:xfrm>
                <a:off x="539496" y="3534650"/>
                <a:ext cx="11109960" cy="11923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设等差数列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的公差为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𝑑</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8</m:t>
                        </m:r>
                      </m:sub>
                    </m:sSub>
                    <m:r>
                      <a:rPr lang="en-US" altLang="zh-CN" sz="1800" b="0" i="0" smtClean="0">
                        <a:solidFill>
                          <a:srgbClr val="003760"/>
                        </a:solidFill>
                        <a:latin typeface="Cambria Math" pitchFamily="34" charset="0"/>
                        <a:ea typeface="Cambria Math" pitchFamily="34" charset="-122"/>
                        <a:cs typeface="Cambria Math" pitchFamily="34" charset="-120"/>
                      </a:rPr>
                      <m:t>=2</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5</m:t>
                        </m:r>
                      </m:sub>
                    </m:sSub>
                    <m:r>
                      <a:rPr lang="en-US" altLang="zh-CN" sz="1800" b="0" i="0" smtClean="0">
                        <a:solidFill>
                          <a:srgbClr val="003760"/>
                        </a:solidFill>
                        <a:latin typeface="Cambria Math" pitchFamily="34" charset="0"/>
                        <a:ea typeface="Cambria Math" pitchFamily="34" charset="-122"/>
                        <a:cs typeface="Cambria Math" pitchFamily="34" charset="-120"/>
                      </a:rPr>
                      <m:t>=10</m:t>
                    </m:r>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5</m:t>
                        </m:r>
                      </m:sub>
                    </m:sSub>
                    <m:r>
                      <a:rPr lang="en-US" altLang="zh-CN" sz="1800" b="0" i="0" smtClean="0">
                        <a:solidFill>
                          <a:srgbClr val="003760"/>
                        </a:solidFill>
                        <a:latin typeface="Cambria Math" pitchFamily="34" charset="0"/>
                        <a:ea typeface="Cambria Math" pitchFamily="34" charset="-122"/>
                        <a:cs typeface="Cambria Math" pitchFamily="34" charset="-120"/>
                      </a:rPr>
                      <m:t>=5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7</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5</m:t>
                        </m:r>
                      </m:sub>
                    </m:sSub>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5</m:t>
                        </m:r>
                      </m:sub>
                    </m:sSub>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m:t>
                    </m:r>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5</m:t>
                        </m:r>
                      </m:sub>
                      <m:sup>
                        <m:r>
                          <a:rPr lang="en-US" altLang="zh-CN" sz="1800" b="0" i="0">
                            <a:solidFill>
                              <a:srgbClr val="003760"/>
                            </a:solidFill>
                            <a:latin typeface="Cambria Math" pitchFamily="34" charset="0"/>
                            <a:ea typeface="Cambria Math" pitchFamily="34" charset="-122"/>
                            <a:cs typeface="Cambria Math" pitchFamily="34" charset="-120"/>
                          </a:rPr>
                          <m:t>2</m:t>
                        </m:r>
                      </m:sup>
                    </m:sSubSup>
                    <m:r>
                      <a:rPr lang="en-US" altLang="zh-CN" sz="1800" b="0" i="0" smtClean="0">
                        <a:solidFill>
                          <a:srgbClr val="003760"/>
                        </a:solidFill>
                        <a:latin typeface="Cambria Math" pitchFamily="34" charset="0"/>
                        <a:ea typeface="Cambria Math" pitchFamily="34" charset="-122"/>
                        <a:cs typeface="Cambria Math" pitchFamily="34" charset="-120"/>
                      </a:rPr>
                      <m:t>−4</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𝑑</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=25−4</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𝑑</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=−11</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𝑑</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.故选D.</a:t>
                </a:r>
                <a:endParaRPr lang="en-US" altLang="zh-CN" sz="1800" dirty="0">
                  <a:solidFill>
                    <a:srgbClr val="003760"/>
                  </a:solidFill>
                </a:endParaRPr>
              </a:p>
            </p:txBody>
          </p:sp>
        </mc:Choice>
        <mc:Fallback xmlns="">
          <p:sp>
            <p:nvSpPr>
              <p:cNvPr id="5" name="QC_6_AS.191_1#ca5f8b5d1?vaa=1&amp;vcp=1&amp;vop=1&amp;pid=112714126&amp;color=36,64,97&amp;vtp=1&amp;bbb=1"/>
              <p:cNvSpPr>
                <a:spLocks noRot="1" noChangeAspect="1" noMove="1" noResize="1" noEditPoints="1" noAdjustHandles="1" noChangeArrowheads="1" noChangeShapeType="1" noTextEdit="1"/>
              </p:cNvSpPr>
              <p:nvPr/>
            </p:nvSpPr>
            <p:spPr>
              <a:xfrm>
                <a:off x="539496" y="3534650"/>
                <a:ext cx="11109960" cy="1192340"/>
              </a:xfrm>
              <a:prstGeom prst="rect">
                <a:avLst/>
              </a:prstGeom>
              <a:blipFill>
                <a:blip r:embed="rId5"/>
                <a:stretch>
                  <a:fillRect l="-1317" b="-1179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3.xml><?xml version="1.0" encoding="utf-8"?>
<p:sld xmlns:a="http://schemas.openxmlformats.org/drawingml/2006/main" xmlns:r="http://schemas.openxmlformats.org/officeDocument/2006/relationships" xmlns:p="http://schemas.openxmlformats.org/presentationml/2006/main">
  <p:cSld name="Slide 63&amp;si=63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94_1#0a21062d0?vaa=1&amp;vcp=1&amp;vop=1&amp;pid=112714126&amp;color=36,64,97&amp;vtp=1&amp;bt=1&amp;bbb=1"/>
              <p:cNvSpPr/>
              <p:nvPr/>
            </p:nvSpPr>
            <p:spPr>
              <a:xfrm>
                <a:off x="539496" y="2556972"/>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3.</a:t>
                </a:r>
                <a:r>
                  <a:rPr lang="en-US" altLang="zh-CN" sz="1800" b="0" i="0" dirty="0">
                    <a:solidFill>
                      <a:srgbClr val="244061"/>
                    </a:solidFill>
                    <a:latin typeface="Times New Roman" pitchFamily="34" charset="0"/>
                    <a:ea typeface="微软雅黑" pitchFamily="34" charset="-122"/>
                    <a:cs typeface="Times New Roman" pitchFamily="34" charset="-120"/>
                  </a:rPr>
                  <a:t>在等差数列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中，若</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6</m:t>
                        </m:r>
                      </m:sub>
                    </m:sSub>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8</m:t>
                        </m:r>
                      </m:sub>
                    </m:sSub>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10</m:t>
                        </m:r>
                      </m:sub>
                    </m:sSub>
                    <m:r>
                      <a:rPr lang="en-US" altLang="zh-CN" sz="1800" b="0" i="0" smtClean="0">
                        <a:solidFill>
                          <a:srgbClr val="244061"/>
                        </a:solidFill>
                        <a:latin typeface="Cambria Math" pitchFamily="34" charset="0"/>
                        <a:ea typeface="Cambria Math" pitchFamily="34" charset="-122"/>
                        <a:cs typeface="Cambria Math" pitchFamily="34" charset="-120"/>
                      </a:rPr>
                      <m:t>=72</m:t>
                    </m:r>
                  </m:oMath>
                </a14:m>
                <a:r>
                  <a:rPr lang="en-US" altLang="zh-CN" sz="1800" b="0" i="0" dirty="0">
                    <a:solidFill>
                      <a:srgbClr val="244061"/>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2</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10</m:t>
                        </m:r>
                      </m:sub>
                    </m:sSub>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12</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2" name="QC_6_BD.194_1#0a21062d0?vaa=1&amp;vcp=1&amp;vop=1&amp;pid=112714126&amp;color=36,64,97&amp;vtp=1&amp;bt=1&amp;bbb=1"/>
              <p:cNvSpPr>
                <a:spLocks noRot="1" noChangeAspect="1" noMove="1" noResize="1" noEditPoints="1" noAdjustHandles="1" noChangeArrowheads="1" noChangeShapeType="1" noTextEdit="1"/>
              </p:cNvSpPr>
              <p:nvPr/>
            </p:nvSpPr>
            <p:spPr>
              <a:xfrm>
                <a:off x="539496" y="2556972"/>
                <a:ext cx="11109960" cy="360680"/>
              </a:xfrm>
              <a:prstGeom prst="rect">
                <a:avLst/>
              </a:prstGeom>
              <a:blipFill>
                <a:blip r:embed="rId3"/>
                <a:stretch>
                  <a:fillRect l="-1317" b="-38333"/>
                </a:stretch>
              </a:blipFill>
              <a:ln/>
            </p:spPr>
            <p:txBody>
              <a:bodyPr/>
              <a:lstStyle/>
              <a:p>
                <a:r>
                  <a:rPr lang="zh-CN" altLang="en-US">
                    <a:noFill/>
                  </a:rPr>
                  <a:t> </a:t>
                </a:r>
              </a:p>
            </p:txBody>
          </p:sp>
        </mc:Fallback>
      </mc:AlternateContent>
      <p:sp>
        <p:nvSpPr>
          <p:cNvPr id="3" name="QC_6_AN.196_1#0a21062d0.bracket?vaa=1&amp;vcp=1&amp;vop=1&amp;pid=112714126&amp;color=36,64,97&amp;vpa=30&amp;vtp=1"/>
          <p:cNvSpPr/>
          <p:nvPr/>
        </p:nvSpPr>
        <p:spPr>
          <a:xfrm>
            <a:off x="6758686" y="2636474"/>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C</a:t>
            </a:r>
            <a:endParaRPr lang="en-US" altLang="zh-CN" sz="2000" dirty="0">
              <a:solidFill>
                <a:srgbClr val="6565FF"/>
              </a:solidFill>
            </a:endParaRPr>
          </a:p>
        </p:txBody>
      </p:sp>
      <p:sp>
        <p:nvSpPr>
          <p:cNvPr id="4" name="QC_6_BD.194_2#0a21062d0.choices?vaa=1&amp;vcp=1&amp;vop=1&amp;pid=112714126&amp;color=36,64,97&amp;vtp=1&amp;bbb=1"/>
          <p:cNvSpPr/>
          <p:nvPr/>
        </p:nvSpPr>
        <p:spPr>
          <a:xfrm>
            <a:off x="539496" y="2929082"/>
            <a:ext cx="11109960" cy="360680"/>
          </a:xfrm>
          <a:prstGeom prst="rect">
            <a:avLst/>
          </a:prstGeom>
          <a:noFill/>
          <a:ln/>
        </p:spPr>
        <p:txBody>
          <a:bodyPr wrap="none" lIns="0" tIns="0" rIns="0" bIns="0" rtlCol="0" anchor="t"/>
          <a:lstStyle/>
          <a:p>
            <a:pPr latinLnBrk="1">
              <a:lnSpc>
                <a:spcPts val="3200"/>
              </a:lnSpc>
              <a:tabLst>
                <a:tab pos="2758440" algn="l"/>
                <a:tab pos="5605780" algn="l"/>
                <a:tab pos="8453120"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r>
              <a:rPr lang="en-US" altLang="zh-CN" sz="1800" b="0" i="0">
                <a:solidFill>
                  <a:srgbClr val="244061"/>
                </a:solidFill>
                <a:latin typeface="Times New Roman" pitchFamily="34" charset="0"/>
                <a:ea typeface="微软雅黑" pitchFamily="34" charset="-122"/>
                <a:cs typeface="Times New Roman" pitchFamily="34" charset="-120"/>
              </a:rPr>
              <a:t>.6</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B.16</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C.24</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.60</a:t>
            </a:r>
            <a:endParaRPr lang="en-US" altLang="zh-CN" sz="1800" dirty="0">
              <a:solidFill>
                <a:srgbClr val="244061"/>
              </a:solidFill>
            </a:endParaRPr>
          </a:p>
        </p:txBody>
      </p:sp>
      <mc:AlternateContent xmlns:mc="http://schemas.openxmlformats.org/markup-compatibility/2006" xmlns:a14="http://schemas.microsoft.com/office/drawing/2010/main">
        <mc:Choice Requires="a14">
          <p:sp>
            <p:nvSpPr>
              <p:cNvPr id="5" name="QC_6_AS.195_1#0a21062d0?vaa=1&amp;vcp=1&amp;vop=1&amp;pid=112714126&amp;color=36,64,97&amp;vtp=1&amp;bbb=1"/>
              <p:cNvSpPr/>
              <p:nvPr/>
            </p:nvSpPr>
            <p:spPr>
              <a:xfrm>
                <a:off x="539496" y="3293572"/>
                <a:ext cx="11109960" cy="11923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由等差数列的性质，得</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6</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8</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10</m:t>
                        </m:r>
                      </m:sub>
                    </m:sSub>
                    <m:r>
                      <a:rPr lang="en-US" altLang="zh-CN" sz="1800" b="0" i="0" smtClean="0">
                        <a:solidFill>
                          <a:srgbClr val="003760"/>
                        </a:solidFill>
                        <a:latin typeface="Cambria Math" pitchFamily="34" charset="0"/>
                        <a:ea typeface="Cambria Math" pitchFamily="34" charset="-122"/>
                        <a:cs typeface="Cambria Math" pitchFamily="34" charset="-120"/>
                      </a:rPr>
                      <m:t>=3</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8</m:t>
                        </m:r>
                      </m:sub>
                    </m:sSub>
                    <m:r>
                      <a:rPr lang="en-US" altLang="zh-CN" sz="1800" b="0" i="0" smtClean="0">
                        <a:solidFill>
                          <a:srgbClr val="003760"/>
                        </a:solidFill>
                        <a:latin typeface="Cambria Math" pitchFamily="34" charset="0"/>
                        <a:ea typeface="Cambria Math" pitchFamily="34" charset="-122"/>
                        <a:cs typeface="Cambria Math" pitchFamily="34" charset="-120"/>
                      </a:rPr>
                      <m:t>=72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解</a:t>
                </a:r>
                <a:r>
                  <a:rPr lang="en-US" altLang="zh-CN" sz="1800"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8</m:t>
                        </m:r>
                      </m:sub>
                    </m:sSub>
                    <m:r>
                      <a:rPr lang="en-US" altLang="zh-CN" sz="1800" b="0" i="0" smtClean="0">
                        <a:solidFill>
                          <a:srgbClr val="003760"/>
                        </a:solidFill>
                        <a:latin typeface="Cambria Math" pitchFamily="34" charset="0"/>
                        <a:ea typeface="Cambria Math" pitchFamily="34" charset="-122"/>
                        <a:cs typeface="Cambria Math" pitchFamily="34" charset="-120"/>
                      </a:rPr>
                      <m:t>=24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而</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10</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12</m:t>
                        </m:r>
                      </m:sub>
                    </m:sSub>
                    <m:r>
                      <a:rPr lang="en-US" altLang="zh-CN" sz="1800" b="0" i="0" smtClean="0">
                        <a:solidFill>
                          <a:srgbClr val="003760"/>
                        </a:solidFill>
                        <a:latin typeface="Cambria Math" pitchFamily="34" charset="0"/>
                        <a:ea typeface="Cambria Math" pitchFamily="34" charset="-122"/>
                        <a:cs typeface="Cambria Math" pitchFamily="34" charset="-120"/>
                      </a:rPr>
                      <m:t>=2(</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+9</m:t>
                    </m:r>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+11</m:t>
                    </m:r>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+7</m:t>
                    </m:r>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8</m:t>
                        </m:r>
                      </m:sub>
                    </m:sSub>
                    <m:r>
                      <a:rPr lang="en-US" altLang="zh-CN" sz="1800" b="0" i="0" smtClean="0">
                        <a:solidFill>
                          <a:srgbClr val="003760"/>
                        </a:solidFill>
                        <a:latin typeface="Cambria Math" pitchFamily="34" charset="0"/>
                        <a:ea typeface="Cambria Math" pitchFamily="34" charset="-122"/>
                        <a:cs typeface="Cambria Math" pitchFamily="34" charset="-120"/>
                      </a:rPr>
                      <m:t>=24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.故选C.</a:t>
                </a:r>
                <a:endParaRPr lang="en-US" altLang="zh-CN" sz="1800" dirty="0">
                  <a:solidFill>
                    <a:srgbClr val="003760"/>
                  </a:solidFill>
                </a:endParaRPr>
              </a:p>
            </p:txBody>
          </p:sp>
        </mc:Choice>
        <mc:Fallback xmlns="">
          <p:sp>
            <p:nvSpPr>
              <p:cNvPr id="5" name="QC_6_AS.195_1#0a21062d0?vaa=1&amp;vcp=1&amp;vop=1&amp;pid=112714126&amp;color=36,64,97&amp;vtp=1&amp;bbb=1"/>
              <p:cNvSpPr>
                <a:spLocks noRot="1" noChangeAspect="1" noMove="1" noResize="1" noEditPoints="1" noAdjustHandles="1" noChangeArrowheads="1" noChangeShapeType="1" noTextEdit="1"/>
              </p:cNvSpPr>
              <p:nvPr/>
            </p:nvSpPr>
            <p:spPr>
              <a:xfrm>
                <a:off x="539496" y="3293572"/>
                <a:ext cx="11109960" cy="1192340"/>
              </a:xfrm>
              <a:prstGeom prst="rect">
                <a:avLst/>
              </a:prstGeom>
              <a:blipFill>
                <a:blip r:embed="rId4"/>
                <a:stretch>
                  <a:fillRect l="-1317" b="-1173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4.xml><?xml version="1.0" encoding="utf-8"?>
<p:sld xmlns:a="http://schemas.openxmlformats.org/drawingml/2006/main" xmlns:r="http://schemas.openxmlformats.org/officeDocument/2006/relationships" xmlns:p="http://schemas.openxmlformats.org/presentationml/2006/main">
  <p:cSld name="Slide 64&amp;si=64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198_1#1a6734208?vaa=1&amp;vcp=1&amp;vop=1&amp;pid=112714126&amp;color=36,64,97&amp;vtp=1&amp;bt=1&amp;bbb=1"/>
              <p:cNvSpPr/>
              <p:nvPr/>
            </p:nvSpPr>
            <p:spPr>
              <a:xfrm>
                <a:off x="539496" y="2214072"/>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4.</a:t>
                </a:r>
                <a:r>
                  <a:rPr lang="en-US" altLang="zh-CN" sz="1800" b="0" i="0" dirty="0">
                    <a:solidFill>
                      <a:srgbClr val="244061"/>
                    </a:solidFill>
                    <a:latin typeface="Times New Roman" pitchFamily="34" charset="0"/>
                    <a:ea typeface="微软雅黑" pitchFamily="34" charset="-122"/>
                    <a:cs typeface="Times New Roman" pitchFamily="34" charset="-120"/>
                  </a:rPr>
                  <a:t>已知等差数列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的前三项和为12，</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4</m:t>
                        </m:r>
                      </m:sub>
                    </m:sSub>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5</m:t>
                        </m:r>
                      </m:sub>
                    </m:sSub>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6</m:t>
                        </m:r>
                      </m:sub>
                    </m:sSub>
                    <m:r>
                      <a:rPr lang="en-US" altLang="zh-CN" sz="1800" b="0" i="0" smtClean="0">
                        <a:solidFill>
                          <a:srgbClr val="244061"/>
                        </a:solidFill>
                        <a:latin typeface="Cambria Math" pitchFamily="34" charset="0"/>
                        <a:ea typeface="Cambria Math" pitchFamily="34" charset="-122"/>
                        <a:cs typeface="Cambria Math" pitchFamily="34" charset="-120"/>
                      </a:rPr>
                      <m:t>=39</m:t>
                    </m:r>
                  </m:oMath>
                </a14:m>
                <a:r>
                  <a:rPr lang="en-US" altLang="zh-CN" sz="1800" b="0" i="0" dirty="0">
                    <a:solidFill>
                      <a:srgbClr val="244061"/>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8</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2" name="QC_6_BD.198_1#1a6734208?vaa=1&amp;vcp=1&amp;vop=1&amp;pid=112714126&amp;color=36,64,97&amp;vtp=1&amp;bt=1&amp;bbb=1"/>
              <p:cNvSpPr>
                <a:spLocks noRot="1" noChangeAspect="1" noMove="1" noResize="1" noEditPoints="1" noAdjustHandles="1" noChangeArrowheads="1" noChangeShapeType="1" noTextEdit="1"/>
              </p:cNvSpPr>
              <p:nvPr/>
            </p:nvSpPr>
            <p:spPr>
              <a:xfrm>
                <a:off x="539496" y="2214072"/>
                <a:ext cx="11109960" cy="360680"/>
              </a:xfrm>
              <a:prstGeom prst="rect">
                <a:avLst/>
              </a:prstGeom>
              <a:blipFill>
                <a:blip r:embed="rId3"/>
                <a:stretch>
                  <a:fillRect l="-1317" b="-40678"/>
                </a:stretch>
              </a:blipFill>
              <a:ln/>
            </p:spPr>
            <p:txBody>
              <a:bodyPr/>
              <a:lstStyle/>
              <a:p>
                <a:r>
                  <a:rPr lang="zh-CN" altLang="en-US">
                    <a:noFill/>
                  </a:rPr>
                  <a:t> </a:t>
                </a:r>
              </a:p>
            </p:txBody>
          </p:sp>
        </mc:Fallback>
      </mc:AlternateContent>
      <p:sp>
        <p:nvSpPr>
          <p:cNvPr id="3" name="QC_6_AN.200_1#1a6734208.bracket?vaa=1&amp;vcp=1&amp;vop=1&amp;pid=112714126&amp;color=36,64,97&amp;vpa=31&amp;vtp=1"/>
          <p:cNvSpPr/>
          <p:nvPr/>
        </p:nvSpPr>
        <p:spPr>
          <a:xfrm>
            <a:off x="7222236" y="2293574"/>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B</a:t>
            </a:r>
            <a:endParaRPr lang="en-US" altLang="zh-CN" sz="2000" dirty="0">
              <a:solidFill>
                <a:srgbClr val="6565FF"/>
              </a:solidFill>
            </a:endParaRPr>
          </a:p>
        </p:txBody>
      </p:sp>
      <p:sp>
        <p:nvSpPr>
          <p:cNvPr id="4" name="QC_6_BD.198_2#1a6734208.choices?vaa=1&amp;vcp=1&amp;vop=1&amp;pid=112714126&amp;color=36,64,97&amp;vtp=1&amp;bbb=1"/>
          <p:cNvSpPr/>
          <p:nvPr/>
        </p:nvSpPr>
        <p:spPr>
          <a:xfrm>
            <a:off x="539496" y="2586182"/>
            <a:ext cx="11109960" cy="360680"/>
          </a:xfrm>
          <a:prstGeom prst="rect">
            <a:avLst/>
          </a:prstGeom>
          <a:noFill/>
          <a:ln/>
        </p:spPr>
        <p:txBody>
          <a:bodyPr wrap="none" lIns="0" tIns="0" rIns="0" bIns="0" rtlCol="0" anchor="t"/>
          <a:lstStyle/>
          <a:p>
            <a:pPr latinLnBrk="1">
              <a:lnSpc>
                <a:spcPts val="3200"/>
              </a:lnSpc>
              <a:tabLst>
                <a:tab pos="2844165" algn="l"/>
                <a:tab pos="5662930" algn="l"/>
                <a:tab pos="848169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r>
              <a:rPr lang="en-US" altLang="zh-CN" sz="1800" b="0" i="0">
                <a:solidFill>
                  <a:srgbClr val="244061"/>
                </a:solidFill>
                <a:latin typeface="Times New Roman" pitchFamily="34" charset="0"/>
                <a:ea typeface="微软雅黑" pitchFamily="34" charset="-122"/>
                <a:cs typeface="Times New Roman" pitchFamily="34" charset="-120"/>
              </a:rPr>
              <a:t>.19</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B.22</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C.25</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.27</a:t>
            </a:r>
            <a:endParaRPr lang="en-US" altLang="zh-CN" sz="1800" dirty="0">
              <a:solidFill>
                <a:srgbClr val="244061"/>
              </a:solidFill>
            </a:endParaRPr>
          </a:p>
        </p:txBody>
      </p:sp>
      <mc:AlternateContent xmlns:mc="http://schemas.openxmlformats.org/markup-compatibility/2006" xmlns:a14="http://schemas.microsoft.com/office/drawing/2010/main">
        <mc:Choice Requires="a14">
          <p:sp>
            <p:nvSpPr>
              <p:cNvPr id="5" name="QC_6_AS.199_1#1a6734208?vaa=1&amp;vcp=1&amp;vop=1&amp;pid=112714126&amp;color=36,64,97&amp;vtp=1&amp;bbb=1"/>
              <p:cNvSpPr/>
              <p:nvPr/>
            </p:nvSpPr>
            <p:spPr>
              <a:xfrm>
                <a:off x="539496" y="2950672"/>
                <a:ext cx="11109960" cy="18654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设</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的公差为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5300"/>
                  </a:lnSpc>
                </a:pPr>
                <a:r>
                  <a:rPr lang="en-US" altLang="zh-CN" b="0" i="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d>
                      <m:dPr>
                        <m:begChr m:val="{"/>
                        <m:end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3</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+3</m:t>
                            </m:r>
                            <m:r>
                              <a:rPr lang="en-US" altLang="zh-CN" sz="1800" b="0" i="0">
                                <a:solidFill>
                                  <a:srgbClr val="003760"/>
                                </a:solidFill>
                                <a:latin typeface="Cambria Math" pitchFamily="34" charset="0"/>
                                <a:ea typeface="Cambria Math" pitchFamily="34" charset="-122"/>
                                <a:cs typeface="Cambria Math" pitchFamily="34" charset="-120"/>
                              </a:rPr>
                              <m:t>𝑑</m:t>
                            </m:r>
                            <m:r>
                              <a:rPr lang="en-US" altLang="zh-CN" sz="1800" b="0" i="0">
                                <a:solidFill>
                                  <a:srgbClr val="003760"/>
                                </a:solidFill>
                                <a:latin typeface="Cambria Math" pitchFamily="34" charset="0"/>
                                <a:ea typeface="Cambria Math" pitchFamily="34" charset="-122"/>
                                <a:cs typeface="Cambria Math" pitchFamily="34" charset="-120"/>
                              </a:rPr>
                              <m:t>=12,</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3</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+12</m:t>
                            </m:r>
                            <m:r>
                              <a:rPr lang="en-US" altLang="zh-CN" sz="1800" b="0" i="0">
                                <a:solidFill>
                                  <a:srgbClr val="003760"/>
                                </a:solidFill>
                                <a:latin typeface="Cambria Math" pitchFamily="34" charset="0"/>
                                <a:ea typeface="Cambria Math" pitchFamily="34" charset="-122"/>
                                <a:cs typeface="Cambria Math" pitchFamily="34" charset="-120"/>
                              </a:rPr>
                              <m:t>𝑑</m:t>
                            </m:r>
                            <m:r>
                              <a:rPr lang="en-US" altLang="zh-CN" sz="1800" b="0" i="0">
                                <a:solidFill>
                                  <a:srgbClr val="003760"/>
                                </a:solidFill>
                                <a:latin typeface="Cambria Math" pitchFamily="34" charset="0"/>
                                <a:ea typeface="Cambria Math" pitchFamily="34" charset="-122"/>
                                <a:cs typeface="Cambria Math" pitchFamily="34" charset="-120"/>
                              </a:rPr>
                              <m:t>=39,</m:t>
                            </m:r>
                          </m:e>
                        </m:eqArr>
                      </m:e>
                    </m:d>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d>
                      <m:dPr>
                        <m:begChr m:val="{"/>
                        <m:end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=1,</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𝑑</m:t>
                            </m:r>
                            <m:r>
                              <a:rPr lang="en-US" altLang="zh-CN" sz="1800" b="0" i="0">
                                <a:solidFill>
                                  <a:srgbClr val="003760"/>
                                </a:solidFill>
                                <a:latin typeface="Cambria Math" pitchFamily="34" charset="0"/>
                                <a:ea typeface="Cambria Math" pitchFamily="34" charset="-122"/>
                                <a:cs typeface="Cambria Math" pitchFamily="34" charset="-120"/>
                              </a:rPr>
                              <m:t>=3,</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8</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+7</m:t>
                    </m:r>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=22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故</a:t>
                </a:r>
                <a:r>
                  <a:rPr lang="en-US" altLang="zh-CN" sz="1800" b="0" i="0">
                    <a:solidFill>
                      <a:srgbClr val="003760"/>
                    </a:solidFill>
                    <a:latin typeface="Times New Roman" pitchFamily="34" charset="0"/>
                    <a:ea typeface="微软雅黑" pitchFamily="34" charset="-122"/>
                    <a:cs typeface="Times New Roman" pitchFamily="34" charset="-120"/>
                  </a:rPr>
                  <a:t>选</a:t>
                </a:r>
                <a:r>
                  <a:rPr lang="en-US" altLang="zh-CN" sz="1800" b="0" i="0" dirty="0">
                    <a:solidFill>
                      <a:srgbClr val="003760"/>
                    </a:solidFill>
                    <a:latin typeface="Times New Roman" pitchFamily="34" charset="0"/>
                    <a:ea typeface="微软雅黑" pitchFamily="34" charset="-122"/>
                    <a:cs typeface="Times New Roman" pitchFamily="34" charset="-120"/>
                  </a:rPr>
                  <a:t>B.</a:t>
                </a:r>
                <a:endParaRPr lang="en-US" altLang="zh-CN" sz="1800" dirty="0">
                  <a:solidFill>
                    <a:srgbClr val="003760"/>
                  </a:solidFill>
                </a:endParaRPr>
              </a:p>
            </p:txBody>
          </p:sp>
        </mc:Choice>
        <mc:Fallback xmlns="">
          <p:sp>
            <p:nvSpPr>
              <p:cNvPr id="5" name="QC_6_AS.199_1#1a6734208?vaa=1&amp;vcp=1&amp;vop=1&amp;pid=112714126&amp;color=36,64,97&amp;vtp=1&amp;bbb=1"/>
              <p:cNvSpPr>
                <a:spLocks noRot="1" noChangeAspect="1" noMove="1" noResize="1" noEditPoints="1" noAdjustHandles="1" noChangeArrowheads="1" noChangeShapeType="1" noTextEdit="1"/>
              </p:cNvSpPr>
              <p:nvPr/>
            </p:nvSpPr>
            <p:spPr>
              <a:xfrm>
                <a:off x="539496" y="2950672"/>
                <a:ext cx="11109960" cy="1865440"/>
              </a:xfrm>
              <a:prstGeom prst="rect">
                <a:avLst/>
              </a:prstGeom>
              <a:blipFill>
                <a:blip r:embed="rId4"/>
                <a:stretch>
                  <a:fillRect l="-1317" b="-751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bg/>
                                          </p:spTgt>
                                        </p:tgtEl>
                                        <p:attrNameLst>
                                          <p:attrName>style.visibility</p:attrName>
                                        </p:attrNameLst>
                                      </p:cBhvr>
                                      <p:to>
                                        <p:strVal val="visible"/>
                                      </p:to>
                                    </p:set>
                                    <p:animEffect transition="in" filter="fade">
                                      <p:cBhvr>
                                        <p:cTn id="34" dur="500"/>
                                        <p:tgtEl>
                                          <p:spTgt spid="3">
                                            <p:bg/>
                                          </p:spTgt>
                                        </p:tgtEl>
                                      </p:cBhvr>
                                    </p:animEffect>
                                    <p:anim calcmode="lin" valueType="num">
                                      <p:cBhvr>
                                        <p:cTn id="35" dur="500" fill="hold"/>
                                        <p:tgtEl>
                                          <p:spTgt spid="3">
                                            <p:bg/>
                                          </p:spTgt>
                                        </p:tgtEl>
                                        <p:attrNameLst>
                                          <p:attrName>ppt_x</p:attrName>
                                        </p:attrNameLst>
                                      </p:cBhvr>
                                      <p:tavLst>
                                        <p:tav tm="0">
                                          <p:val>
                                            <p:strVal val="#ppt_x"/>
                                          </p:val>
                                        </p:tav>
                                        <p:tav tm="100000">
                                          <p:val>
                                            <p:strVal val="#ppt_x"/>
                                          </p:val>
                                        </p:tav>
                                      </p:tavLst>
                                    </p:anim>
                                    <p:anim calcmode="lin" valueType="num">
                                      <p:cBhvr>
                                        <p:cTn id="36" dur="500" fill="hold"/>
                                        <p:tgtEl>
                                          <p:spTgt spid="3">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5.xml><?xml version="1.0" encoding="utf-8"?>
<p:sld xmlns:a="http://schemas.openxmlformats.org/drawingml/2006/main" xmlns:r="http://schemas.openxmlformats.org/officeDocument/2006/relationships" xmlns:p="http://schemas.openxmlformats.org/presentationml/2006/main">
  <p:cSld name="Slide 65&amp;si=65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202_1#742270d86?vaa=1&amp;vcp=1&amp;vop=1&amp;pid=112714126&amp;color=36,64,97&amp;vtp=1&amp;bt=1&amp;bbb=1"/>
              <p:cNvSpPr/>
              <p:nvPr/>
            </p:nvSpPr>
            <p:spPr>
              <a:xfrm>
                <a:off x="539496" y="2147461"/>
                <a:ext cx="11109960" cy="7702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5.</a:t>
                </a:r>
                <a:r>
                  <a:rPr lang="en-US" altLang="zh-CN" sz="1800" b="0" i="0" dirty="0">
                    <a:solidFill>
                      <a:srgbClr val="244061"/>
                    </a:solidFill>
                    <a:latin typeface="Times New Roman" pitchFamily="34" charset="0"/>
                    <a:ea typeface="微软雅黑" pitchFamily="34" charset="-122"/>
                    <a:cs typeface="Times New Roman" pitchFamily="34" charset="-120"/>
                  </a:rPr>
                  <a:t>已知数列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中</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=2</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𝑚</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𝑚</m:t>
                        </m:r>
                      </m:sub>
                    </m:sSub>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𝑚</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𝑛</m:t>
                    </m:r>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m:rPr>
                            <m:sty m:val="p"/>
                          </m:rPr>
                          <a:rPr lang="en-US" altLang="zh-CN" sz="1800" b="0" i="0">
                            <a:solidFill>
                              <a:srgbClr val="244061"/>
                            </a:solidFill>
                            <a:latin typeface="Cambria Math" pitchFamily="34" charset="0"/>
                            <a:ea typeface="Cambria Math" pitchFamily="34" charset="-122"/>
                            <a:cs typeface="Cambria Math" pitchFamily="34" charset="-120"/>
                          </a:rPr>
                          <m:t>N</m:t>
                        </m:r>
                      </m:e>
                      <m:sub>
                        <m:r>
                          <a:rPr lang="en-US" altLang="zh-CN" sz="1800" b="0" i="0">
                            <a:solidFill>
                              <a:srgbClr val="244061"/>
                            </a:solidFill>
                            <a:latin typeface="Cambria Math" pitchFamily="34" charset="0"/>
                            <a:ea typeface="Cambria Math" pitchFamily="34" charset="-122"/>
                            <a:cs typeface="Cambria Math" pitchFamily="34" charset="-120"/>
                          </a:rPr>
                          <m:t>+</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，若</a:t>
                </a:r>
                <a:endParaRPr lang="en-US" altLang="zh-CN" sz="1800" dirty="0">
                  <a:solidFill>
                    <a:srgbClr val="244061"/>
                  </a:solidFill>
                </a:endParaRPr>
              </a:p>
              <a:p>
                <a:pPr latinLnBrk="1">
                  <a:lnSpc>
                    <a:spcPts val="3100"/>
                  </a:lnSpc>
                </a:pP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𝑘</m:t>
                        </m:r>
                      </m:sub>
                    </m:sSub>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𝑘</m:t>
                        </m:r>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=1</m:t>
                    </m:r>
                    <m:r>
                      <m:rPr>
                        <m:nor/>
                      </m:rPr>
                      <a:rPr lang="en-US" altLang="zh-CN" sz="1800" b="0" i="0" smtClean="0">
                        <a:solidFill>
                          <a:srgbClr val="244061"/>
                        </a:solidFill>
                        <a:latin typeface="Cambria Math" pitchFamily="34" charset="0"/>
                        <a:ea typeface="Cambria Math" pitchFamily="34" charset="-122"/>
                        <a:cs typeface="Cambria Math" pitchFamily="34" charset="-120"/>
                      </a:rPr>
                      <m:t> </m:t>
                    </m:r>
                    <m:r>
                      <a:rPr lang="en-US" altLang="zh-CN" sz="1800" b="0" i="0" smtClean="0">
                        <a:solidFill>
                          <a:srgbClr val="244061"/>
                        </a:solidFill>
                        <a:latin typeface="Cambria Math" pitchFamily="34" charset="0"/>
                        <a:ea typeface="Cambria Math" pitchFamily="34" charset="-122"/>
                        <a:cs typeface="Cambria Math" pitchFamily="34" charset="-120"/>
                      </a:rPr>
                      <m:t>680(</m:t>
                    </m:r>
                    <m:r>
                      <a:rPr lang="en-US" altLang="zh-CN" sz="1800" b="0" i="0" smtClean="0">
                        <a:solidFill>
                          <a:srgbClr val="244061"/>
                        </a:solidFill>
                        <a:latin typeface="Cambria Math" pitchFamily="34" charset="0"/>
                        <a:ea typeface="Cambria Math" pitchFamily="34" charset="-122"/>
                        <a:cs typeface="Cambria Math" pitchFamily="34" charset="-120"/>
                      </a:rPr>
                      <m:t>𝑘</m:t>
                    </m:r>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244061"/>
                            </a:solidFill>
                            <a:latin typeface="Cambria Math" pitchFamily="34" charset="0"/>
                            <a:ea typeface="Cambria Math" pitchFamily="34" charset="-122"/>
                            <a:cs typeface="Cambria Math" pitchFamily="34" charset="-120"/>
                          </a:rPr>
                          <m:t>𝐍</m:t>
                        </m:r>
                      </m:e>
                      <m:sub>
                        <m:r>
                          <a:rPr lang="en-US" altLang="zh-CN" sz="1800" b="0" i="0">
                            <a:solidFill>
                              <a:srgbClr val="244061"/>
                            </a:solidFill>
                            <a:latin typeface="Cambria Math" pitchFamily="34" charset="0"/>
                            <a:ea typeface="Cambria Math" pitchFamily="34" charset="-122"/>
                            <a:cs typeface="Cambria Math" pitchFamily="34" charset="-120"/>
                          </a:rPr>
                          <m:t>+</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𝑘</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的值为(</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2" name="QC_6_BD.202_1#742270d86?vaa=1&amp;vcp=1&amp;vop=1&amp;pid=112714126&amp;color=36,64,97&amp;vtp=1&amp;bt=1&amp;bbb=1"/>
              <p:cNvSpPr>
                <a:spLocks noRot="1" noChangeAspect="1" noMove="1" noResize="1" noEditPoints="1" noAdjustHandles="1" noChangeArrowheads="1" noChangeShapeType="1" noTextEdit="1"/>
              </p:cNvSpPr>
              <p:nvPr/>
            </p:nvSpPr>
            <p:spPr>
              <a:xfrm>
                <a:off x="539496" y="2147461"/>
                <a:ext cx="11109960" cy="770255"/>
              </a:xfrm>
              <a:prstGeom prst="rect">
                <a:avLst/>
              </a:prstGeom>
              <a:blipFill>
                <a:blip r:embed="rId3"/>
                <a:stretch>
                  <a:fillRect l="-1317" b="-18110"/>
                </a:stretch>
              </a:blipFill>
              <a:ln/>
            </p:spPr>
            <p:txBody>
              <a:bodyPr/>
              <a:lstStyle/>
              <a:p>
                <a:r>
                  <a:rPr lang="zh-CN" altLang="en-US">
                    <a:noFill/>
                  </a:rPr>
                  <a:t> </a:t>
                </a:r>
              </a:p>
            </p:txBody>
          </p:sp>
        </mc:Fallback>
      </mc:AlternateContent>
      <p:sp>
        <p:nvSpPr>
          <p:cNvPr id="3" name="QC_6_AN.204_1#742270d86.bracket?vaa=1&amp;vcp=1&amp;vop=1&amp;pid=112714126&amp;color=36,64,97&amp;vpa=32&amp;vtp=1"/>
          <p:cNvSpPr/>
          <p:nvPr/>
        </p:nvSpPr>
        <p:spPr>
          <a:xfrm>
            <a:off x="4418457" y="2648984"/>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A</a:t>
            </a:r>
            <a:endParaRPr lang="en-US" altLang="zh-CN" sz="2000" dirty="0">
              <a:solidFill>
                <a:srgbClr val="6565FF"/>
              </a:solidFill>
            </a:endParaRPr>
          </a:p>
        </p:txBody>
      </p:sp>
      <p:sp>
        <p:nvSpPr>
          <p:cNvPr id="4" name="QC_6_BD.202_2#742270d86.choices?vaa=1&amp;vcp=1&amp;vop=1&amp;pid=112714126&amp;color=36,64,97&amp;vtp=1&amp;bbb=1"/>
          <p:cNvSpPr/>
          <p:nvPr/>
        </p:nvSpPr>
        <p:spPr>
          <a:xfrm>
            <a:off x="539496" y="2925590"/>
            <a:ext cx="11109960" cy="360680"/>
          </a:xfrm>
          <a:prstGeom prst="rect">
            <a:avLst/>
          </a:prstGeom>
          <a:noFill/>
          <a:ln/>
        </p:spPr>
        <p:txBody>
          <a:bodyPr wrap="none" lIns="0" tIns="0" rIns="0" bIns="0" rtlCol="0" anchor="t"/>
          <a:lstStyle/>
          <a:p>
            <a:pPr latinLnBrk="1">
              <a:lnSpc>
                <a:spcPts val="3200"/>
              </a:lnSpc>
              <a:tabLst>
                <a:tab pos="2844165" algn="l"/>
                <a:tab pos="5662930" algn="l"/>
                <a:tab pos="848169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r>
              <a:rPr lang="en-US" altLang="zh-CN" sz="1800" b="0" i="0">
                <a:solidFill>
                  <a:srgbClr val="244061"/>
                </a:solidFill>
                <a:latin typeface="Times New Roman" pitchFamily="34" charset="0"/>
                <a:ea typeface="微软雅黑" pitchFamily="34" charset="-122"/>
                <a:cs typeface="Times New Roman" pitchFamily="34" charset="-120"/>
              </a:rPr>
              <a:t>.20</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B.21</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C.22</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.23</a:t>
            </a:r>
            <a:endParaRPr lang="en-US" altLang="zh-CN" sz="1800" dirty="0">
              <a:solidFill>
                <a:srgbClr val="244061"/>
              </a:solidFill>
            </a:endParaRPr>
          </a:p>
        </p:txBody>
      </p:sp>
      <mc:AlternateContent xmlns:mc="http://schemas.openxmlformats.org/markup-compatibility/2006" xmlns:a14="http://schemas.microsoft.com/office/drawing/2010/main">
        <mc:Choice Requires="a14">
          <p:sp>
            <p:nvSpPr>
              <p:cNvPr id="5" name="QC_6_AS.203_1#742270d86?vaa=1&amp;vcp=1&amp;vop=1&amp;pid=112714126&amp;color=36,64,97&amp;vtp=1&amp;bbb=1&amp;hb=1"/>
              <p:cNvSpPr/>
              <p:nvPr/>
            </p:nvSpPr>
            <p:spPr>
              <a:xfrm>
                <a:off x="539496" y="3290080"/>
                <a:ext cx="11109960" cy="1611059"/>
              </a:xfrm>
              <a:prstGeom prst="rect">
                <a:avLst/>
              </a:prstGeom>
              <a:noFill/>
              <a:ln/>
            </p:spPr>
            <p:txBody>
              <a:bodyPr wrap="none" lIns="0" tIns="0" rIns="0" bIns="0" rtlCol="0" anchor="t"/>
              <a:lstStyle/>
              <a:p>
                <a:pPr algn="l" latinLnBrk="1">
                  <a:lnSpc>
                    <a:spcPts val="3300"/>
                  </a:lnSpc>
                </a:pPr>
                <a:r>
                  <a:rPr lang="en-US" altLang="zh-CN" sz="1800" b="0" i="0" dirty="0">
                    <a:solidFill>
                      <a:srgbClr val="FF8827"/>
                    </a:solidFill>
                    <a:latin typeface="Times New Roman" pitchFamily="34" charset="0"/>
                    <a:ea typeface="微软雅黑" pitchFamily="34" charset="-122"/>
                    <a:cs typeface="Times New Roman" pitchFamily="34" charset="-120"/>
                  </a:rPr>
                  <a:t>（提示：根据数列特点赋值证明是等差数列，从而求出通项公式,代入求解一元二次方程即可得解）</a:t>
                </a:r>
                <a:r>
                  <a:rPr lang="en-US" altLang="zh-CN" sz="1800" b="0" i="0" dirty="0">
                    <a:solidFill>
                      <a:srgbClr val="003760"/>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𝑚</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𝑚</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𝑚</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𝑚</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003760"/>
                            </a:solidFill>
                            <a:latin typeface="Cambria Math" pitchFamily="34" charset="0"/>
                            <a:ea typeface="Cambria Math" pitchFamily="34" charset="-122"/>
                            <a:cs typeface="Cambria Math" pitchFamily="34" charset="-120"/>
                          </a:rPr>
                          <m:t>𝐍</m:t>
                        </m:r>
                      </m:e>
                      <m:sub>
                        <m:r>
                          <a:rPr lang="en-US" altLang="zh-CN" sz="1800" b="0" i="0">
                            <a:solidFill>
                              <a:srgbClr val="003760"/>
                            </a:solidFill>
                            <a:latin typeface="Cambria Math" pitchFamily="34" charset="0"/>
                            <a:ea typeface="Cambria Math" pitchFamily="34" charset="-122"/>
                            <a:cs typeface="Cambria Math" pitchFamily="34" charset="-120"/>
                          </a:rPr>
                          <m:t>+</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=2+</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，即数列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是以2</a:t>
                </a:r>
                <a:r>
                  <a:rPr lang="en-US" altLang="zh-CN" sz="1800" b="0" i="0">
                    <a:solidFill>
                      <a:srgbClr val="003760"/>
                    </a:solidFill>
                    <a:latin typeface="Times New Roman" pitchFamily="34" charset="0"/>
                    <a:ea typeface="微软雅黑" pitchFamily="34" charset="-122"/>
                    <a:cs typeface="Times New Roman" pitchFamily="34" charset="-120"/>
                  </a:rPr>
                  <a:t>为首项，</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003760"/>
                    </a:solidFill>
                    <a:latin typeface="Times New Roman" pitchFamily="34" charset="0"/>
                    <a:ea typeface="微软雅黑" pitchFamily="34" charset="-122"/>
                    <a:cs typeface="Times New Roman" pitchFamily="34" charset="-120"/>
                  </a:rPr>
                  <a:t>为公差的等差数列，所以</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−1)×2=2</m:t>
                    </m:r>
                    <m:r>
                      <a:rPr lang="en-US" altLang="zh-CN" sz="1800" b="0" i="0" smtClean="0">
                        <a:solidFill>
                          <a:srgbClr val="003760"/>
                        </a:solidFill>
                        <a:latin typeface="Cambria Math" pitchFamily="34" charset="0"/>
                        <a:ea typeface="Cambria Math" pitchFamily="34" charset="-122"/>
                        <a:cs typeface="Cambria Math" pitchFamily="34" charset="-120"/>
                      </a:rPr>
                      <m:t>𝑛</m:t>
                    </m:r>
                  </m:oMath>
                </a14:m>
                <a:r>
                  <a:rPr lang="en-US" altLang="zh-CN" sz="1800" b="0" i="0" dirty="0">
                    <a:solidFill>
                      <a:srgbClr val="003760"/>
                    </a:solidFill>
                    <a:latin typeface="Times New Roman" pitchFamily="34" charset="0"/>
                    <a:ea typeface="微软雅黑" pitchFamily="34" charset="-122"/>
                    <a:cs typeface="Times New Roman" pitchFamily="34" charset="-120"/>
                  </a:rPr>
                  <a:t>.则有</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𝑘</m:t>
                        </m:r>
                      </m:sub>
                    </m:sSub>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𝑘</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𝑘</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+1)=2</m:t>
                    </m:r>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𝑘</m:t>
                        </m:r>
                      </m:sub>
                    </m:sSub>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𝑘</m:t>
                        </m:r>
                        <m:r>
                          <a:rPr lang="en-US" altLang="zh-CN" b="0" i="0">
                            <a:solidFill>
                              <a:srgbClr val="003760"/>
                            </a:solidFill>
                            <a:latin typeface="Cambria Math" pitchFamily="34" charset="0"/>
                            <a:ea typeface="Cambria Math" pitchFamily="34" charset="-122"/>
                            <a:cs typeface="Cambria Math" pitchFamily="34" charset="-120"/>
                          </a:rPr>
                          <m:t>+1</m:t>
                        </m:r>
                      </m:sub>
                    </m:sSub>
                    <m:r>
                      <a:rPr lang="en-US" altLang="zh-CN" b="0" i="0" smtClean="0">
                        <a:solidFill>
                          <a:srgbClr val="003760"/>
                        </a:solidFill>
                        <a:latin typeface="Cambria Math" pitchFamily="34" charset="0"/>
                        <a:ea typeface="Cambria Math" pitchFamily="34" charset="-122"/>
                        <a:cs typeface="Cambria Math" pitchFamily="34" charset="-120"/>
                      </a:rPr>
                      <m:t>=2</m:t>
                    </m:r>
                    <m:r>
                      <a:rPr lang="en-US" altLang="zh-CN" b="0" i="0" smtClean="0">
                        <a:solidFill>
                          <a:srgbClr val="003760"/>
                        </a:solidFill>
                        <a:latin typeface="Cambria Math" pitchFamily="34" charset="0"/>
                        <a:ea typeface="Cambria Math" pitchFamily="34" charset="-122"/>
                        <a:cs typeface="Cambria Math" pitchFamily="34" charset="-120"/>
                      </a:rPr>
                      <m:t>𝑘</m:t>
                    </m:r>
                    <m:r>
                      <a:rPr lang="en-US" altLang="zh-CN" b="0" i="0" smtClean="0">
                        <a:solidFill>
                          <a:srgbClr val="003760"/>
                        </a:solidFill>
                        <a:latin typeface="Cambria Math" pitchFamily="34" charset="0"/>
                        <a:ea typeface="Cambria Math" pitchFamily="34" charset="-122"/>
                        <a:cs typeface="Cambria Math" pitchFamily="34" charset="-120"/>
                      </a:rPr>
                      <m:t>(2</m:t>
                    </m:r>
                    <m:r>
                      <a:rPr lang="en-US" altLang="zh-CN" b="0" i="0" smtClean="0">
                        <a:solidFill>
                          <a:srgbClr val="003760"/>
                        </a:solidFill>
                        <a:latin typeface="Cambria Math" pitchFamily="34" charset="0"/>
                        <a:ea typeface="Cambria Math" pitchFamily="34" charset="-122"/>
                        <a:cs typeface="Cambria Math" pitchFamily="34" charset="-120"/>
                      </a:rPr>
                      <m:t>𝑘</m:t>
                    </m:r>
                    <m:r>
                      <a:rPr lang="en-US" altLang="zh-CN" b="0" i="0" smtClean="0">
                        <a:solidFill>
                          <a:srgbClr val="003760"/>
                        </a:solidFill>
                        <a:latin typeface="Cambria Math" pitchFamily="34" charset="0"/>
                        <a:ea typeface="Cambria Math" pitchFamily="34" charset="-122"/>
                        <a:cs typeface="Cambria Math" pitchFamily="34" charset="-120"/>
                      </a:rPr>
                      <m:t>+2)=4</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𝑘</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smtClean="0">
                        <a:solidFill>
                          <a:srgbClr val="003760"/>
                        </a:solidFill>
                        <a:latin typeface="Cambria Math" pitchFamily="34" charset="0"/>
                        <a:ea typeface="Cambria Math" pitchFamily="34" charset="-122"/>
                        <a:cs typeface="Cambria Math" pitchFamily="34" charset="-120"/>
                      </a:rPr>
                      <m:t>+4</m:t>
                    </m:r>
                    <m:r>
                      <a:rPr lang="en-US" altLang="zh-CN" b="0" i="0" smtClean="0">
                        <a:solidFill>
                          <a:srgbClr val="003760"/>
                        </a:solidFill>
                        <a:latin typeface="Cambria Math" pitchFamily="34" charset="0"/>
                        <a:ea typeface="Cambria Math" pitchFamily="34" charset="-122"/>
                        <a:cs typeface="Cambria Math" pitchFamily="34" charset="-120"/>
                      </a:rPr>
                      <m:t>𝑘</m:t>
                    </m:r>
                    <m:r>
                      <a:rPr lang="en-US" altLang="zh-CN" b="0" i="0" smtClean="0">
                        <a:solidFill>
                          <a:srgbClr val="003760"/>
                        </a:solidFill>
                        <a:latin typeface="Cambria Math" pitchFamily="34" charset="0"/>
                        <a:ea typeface="Cambria Math" pitchFamily="34" charset="-122"/>
                        <a:cs typeface="Cambria Math" pitchFamily="34" charset="-120"/>
                      </a:rPr>
                      <m:t>=1</m:t>
                    </m:r>
                    <m:r>
                      <m:rPr>
                        <m:nor/>
                      </m:rPr>
                      <a:rPr lang="en-US" altLang="zh-CN" b="0" i="0" smtClean="0">
                        <a:solidFill>
                          <a:srgbClr val="003760"/>
                        </a:solidFill>
                        <a:latin typeface="Cambria Math" pitchFamily="34" charset="0"/>
                        <a:ea typeface="Cambria Math" pitchFamily="34" charset="-122"/>
                        <a:cs typeface="Cambria Math" pitchFamily="34" charset="-120"/>
                      </a:rPr>
                      <m:t> </m:t>
                    </m:r>
                    <m:r>
                      <a:rPr lang="en-US" altLang="zh-CN" b="0" i="0" smtClean="0">
                        <a:solidFill>
                          <a:srgbClr val="003760"/>
                        </a:solidFill>
                        <a:latin typeface="Cambria Math" pitchFamily="34" charset="0"/>
                        <a:ea typeface="Cambria Math" pitchFamily="34" charset="-122"/>
                        <a:cs typeface="Cambria Math" pitchFamily="34" charset="-120"/>
                      </a:rPr>
                      <m:t>680</m:t>
                    </m:r>
                  </m:oMath>
                </a14:m>
                <a:r>
                  <a:rPr lang="en-US" altLang="zh-CN"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𝑘</m:t>
                    </m:r>
                    <m:r>
                      <a:rPr lang="en-US" altLang="zh-CN" b="0" i="0" smtClean="0">
                        <a:solidFill>
                          <a:srgbClr val="003760"/>
                        </a:solidFill>
                        <a:latin typeface="Cambria Math" pitchFamily="34" charset="0"/>
                        <a:ea typeface="Cambria Math" pitchFamily="34" charset="-122"/>
                        <a:cs typeface="Cambria Math" pitchFamily="34" charset="-120"/>
                      </a:rPr>
                      <m:t>=20</m:t>
                    </m:r>
                  </m:oMath>
                </a14:m>
                <a:r>
                  <a:rPr lang="en-US" altLang="zh-CN" b="0" i="0" dirty="0">
                    <a:solidFill>
                      <a:srgbClr val="003760"/>
                    </a:solidFill>
                    <a:latin typeface="Times New Roman" pitchFamily="34" charset="0"/>
                    <a:ea typeface="微软雅黑" pitchFamily="34" charset="-122"/>
                    <a:cs typeface="Times New Roman" pitchFamily="34" charset="-120"/>
                  </a:rPr>
                  <a:t>或</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𝑘</m:t>
                    </m:r>
                    <m:r>
                      <a:rPr lang="en-US" altLang="zh-CN" b="0" i="0" smtClean="0">
                        <a:solidFill>
                          <a:srgbClr val="003760"/>
                        </a:solidFill>
                        <a:latin typeface="Cambria Math" pitchFamily="34" charset="0"/>
                        <a:ea typeface="Cambria Math" pitchFamily="34" charset="-122"/>
                        <a:cs typeface="Cambria Math" pitchFamily="34" charset="-120"/>
                      </a:rPr>
                      <m:t>=−21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（不合题意，舍去）.</a:t>
                </a:r>
                <a:endParaRPr lang="en-US" altLang="zh-CN" dirty="0">
                  <a:solidFill>
                    <a:srgbClr val="003760"/>
                  </a:solidFill>
                </a:endParaRPr>
              </a:p>
            </p:txBody>
          </p:sp>
        </mc:Choice>
        <mc:Fallback xmlns="">
          <p:sp>
            <p:nvSpPr>
              <p:cNvPr id="5" name="QC_6_AS.203_1#742270d86?vaa=1&amp;vcp=1&amp;vop=1&amp;pid=112714126&amp;color=36,64,97&amp;vtp=1&amp;bbb=1&amp;hb=1"/>
              <p:cNvSpPr>
                <a:spLocks noRot="1" noChangeAspect="1" noMove="1" noResize="1" noEditPoints="1" noAdjustHandles="1" noChangeArrowheads="1" noChangeShapeType="1" noTextEdit="1"/>
              </p:cNvSpPr>
              <p:nvPr/>
            </p:nvSpPr>
            <p:spPr>
              <a:xfrm>
                <a:off x="539496" y="3290080"/>
                <a:ext cx="11109960" cy="1611059"/>
              </a:xfrm>
              <a:prstGeom prst="rect">
                <a:avLst/>
              </a:prstGeom>
              <a:blipFill>
                <a:blip r:embed="rId4"/>
                <a:stretch>
                  <a:fillRect l="-1317" r="-3403" b="-871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bg/>
                                          </p:spTgt>
                                        </p:tgtEl>
                                        <p:attrNameLst>
                                          <p:attrName>style.visibility</p:attrName>
                                        </p:attrNameLst>
                                      </p:cBhvr>
                                      <p:to>
                                        <p:strVal val="visible"/>
                                      </p:to>
                                    </p:set>
                                    <p:animEffect transition="in" filter="fade">
                                      <p:cBhvr>
                                        <p:cTn id="34" dur="500"/>
                                        <p:tgtEl>
                                          <p:spTgt spid="3">
                                            <p:bg/>
                                          </p:spTgt>
                                        </p:tgtEl>
                                      </p:cBhvr>
                                    </p:animEffect>
                                    <p:anim calcmode="lin" valueType="num">
                                      <p:cBhvr>
                                        <p:cTn id="35" dur="500" fill="hold"/>
                                        <p:tgtEl>
                                          <p:spTgt spid="3">
                                            <p:bg/>
                                          </p:spTgt>
                                        </p:tgtEl>
                                        <p:attrNameLst>
                                          <p:attrName>ppt_x</p:attrName>
                                        </p:attrNameLst>
                                      </p:cBhvr>
                                      <p:tavLst>
                                        <p:tav tm="0">
                                          <p:val>
                                            <p:strVal val="#ppt_x"/>
                                          </p:val>
                                        </p:tav>
                                        <p:tav tm="100000">
                                          <p:val>
                                            <p:strVal val="#ppt_x"/>
                                          </p:val>
                                        </p:tav>
                                      </p:tavLst>
                                    </p:anim>
                                    <p:anim calcmode="lin" valueType="num">
                                      <p:cBhvr>
                                        <p:cTn id="36" dur="500" fill="hold"/>
                                        <p:tgtEl>
                                          <p:spTgt spid="3">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6.xml><?xml version="1.0" encoding="utf-8"?>
<p:sld xmlns:a="http://schemas.openxmlformats.org/drawingml/2006/main" xmlns:r="http://schemas.openxmlformats.org/officeDocument/2006/relationships" xmlns:p="http://schemas.openxmlformats.org/presentationml/2006/main">
  <p:cSld name="Slide 66&amp;si=66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206_1#904ed5011?vaa=1&amp;vcp=1&amp;vop=1&amp;pid=112714126&amp;color=36,64,97&amp;vtp=1&amp;bt=1&amp;bbb=1"/>
              <p:cNvSpPr/>
              <p:nvPr/>
            </p:nvSpPr>
            <p:spPr>
              <a:xfrm>
                <a:off x="539496" y="2741884"/>
                <a:ext cx="11276013"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6.</a:t>
                </a:r>
                <a:r>
                  <a:rPr lang="en-US" altLang="zh-CN" sz="1800" b="0" i="0" dirty="0">
                    <a:solidFill>
                      <a:srgbClr val="244061"/>
                    </a:solidFill>
                    <a:latin typeface="仿宋" pitchFamily="34" charset="0"/>
                    <a:ea typeface="仿宋" pitchFamily="34" charset="-122"/>
                    <a:cs typeface="仿宋" pitchFamily="34" charset="-120"/>
                  </a:rPr>
                  <a:t>[辽宁大连2025高二段考]</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等差数列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满足</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5</m:t>
                        </m:r>
                      </m:sub>
                    </m:sSub>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6</m:t>
                        </m:r>
                      </m:sub>
                    </m:sSub>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11</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5</m:t>
                        </m:r>
                      </m:sub>
                    </m:sSub>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3</m:t>
                        </m:r>
                      </m:sub>
                    </m:sSub>
                    <m:r>
                      <a:rPr lang="en-US" altLang="zh-CN" sz="1800" b="0" i="0" smtClean="0">
                        <a:solidFill>
                          <a:srgbClr val="244061"/>
                        </a:solidFill>
                        <a:latin typeface="Cambria Math" pitchFamily="34" charset="0"/>
                        <a:ea typeface="Cambria Math" pitchFamily="34" charset="-122"/>
                        <a:cs typeface="Cambria Math" pitchFamily="34" charset="-120"/>
                      </a:rPr>
                      <m:t>=6</m:t>
                    </m:r>
                  </m:oMath>
                </a14:m>
                <a:r>
                  <a:rPr lang="en-US" altLang="zh-CN" sz="1800" b="0" i="0" dirty="0">
                    <a:solidFill>
                      <a:srgbClr val="244061"/>
                    </a:solidFill>
                    <a:latin typeface="Times New Roman" pitchFamily="34" charset="0"/>
                    <a:ea typeface="微软雅黑" pitchFamily="34" charset="-122"/>
                    <a:cs typeface="Times New Roman" pitchFamily="34" charset="-120"/>
                  </a:rPr>
                  <a:t>，则数列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的通项公式为</a:t>
                </a:r>
                <a:r>
                  <a:rPr lang="en-US" altLang="zh-CN" sz="1800" i="0">
                    <a:solidFill>
                      <a:srgbClr val="244061"/>
                    </a:solidFill>
                    <a:latin typeface="SimSun" pitchFamily="34" charset="0"/>
                    <a:ea typeface="SimSun" pitchFamily="34" charset="-122"/>
                    <a:cs typeface="SimSun" pitchFamily="34" charset="-120"/>
                  </a:rPr>
                  <a:t>_________</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2" name="QB_6_BD.206_1#904ed5011?vaa=1&amp;vcp=1&amp;vop=1&amp;pid=112714126&amp;color=36,64,97&amp;vtp=1&amp;bt=1&amp;bbb=1"/>
              <p:cNvSpPr>
                <a:spLocks noRot="1" noChangeAspect="1" noMove="1" noResize="1" noEditPoints="1" noAdjustHandles="1" noChangeArrowheads="1" noChangeShapeType="1" noTextEdit="1"/>
              </p:cNvSpPr>
              <p:nvPr/>
            </p:nvSpPr>
            <p:spPr>
              <a:xfrm>
                <a:off x="539496" y="2741884"/>
                <a:ext cx="11276013" cy="360680"/>
              </a:xfrm>
              <a:prstGeom prst="rect">
                <a:avLst/>
              </a:prstGeom>
              <a:blipFill>
                <a:blip r:embed="rId3"/>
                <a:stretch>
                  <a:fillRect l="-1298" t="-3390" r="-379"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AN.208_1#904ed5011.blank?vaa=1&amp;vcp=1&amp;vop=1&amp;pid=112714126&amp;color=36,64,97&amp;vpa=33&amp;vtp=1&amp;bbb=1"/>
              <p:cNvSpPr/>
              <p:nvPr/>
            </p:nvSpPr>
            <p:spPr>
              <a:xfrm>
                <a:off x="10659808" y="2784238"/>
                <a:ext cx="925894" cy="260350"/>
              </a:xfrm>
              <a:prstGeom prst="rect">
                <a:avLst/>
              </a:prstGeom>
              <a:noFill/>
              <a:ln/>
            </p:spPr>
            <p:txBody>
              <a:bodyPr wrap="none" lIns="0" tIns="0" rIns="0" bIns="0" rtlCol="0" anchor="t"/>
              <a:lstStyle/>
              <a:p>
                <a:pPr algn="ctr" latinLnBrk="1">
                  <a:lnSpc>
                    <a:spcPts val="2200"/>
                  </a:lnSpc>
                </a:pPr>
                <a14:m>
                  <m:oMath xmlns:m="http://schemas.openxmlformats.org/officeDocument/2006/math">
                    <m:sSub>
                      <m:sSubPr>
                        <m:ctrlPr>
                          <a:rPr lang="en-US" altLang="zh-CN" b="0" i="1" dirty="0" smtClean="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𝑛</m:t>
                        </m:r>
                      </m:sub>
                    </m:sSub>
                    <m:r>
                      <a:rPr lang="en-US" altLang="zh-CN" b="0" i="0" smtClean="0">
                        <a:solidFill>
                          <a:srgbClr val="6565FF"/>
                        </a:solidFill>
                        <a:latin typeface="Cambria Math" pitchFamily="34" charset="0"/>
                        <a:ea typeface="Cambria Math" pitchFamily="34" charset="-122"/>
                        <a:cs typeface="Cambria Math" pitchFamily="34" charset="-120"/>
                      </a:rPr>
                      <m:t>=3</m:t>
                    </m:r>
                    <m:r>
                      <a:rPr lang="en-US" altLang="zh-CN" b="0" i="0" smtClean="0">
                        <a:solidFill>
                          <a:srgbClr val="6565FF"/>
                        </a:solidFill>
                        <a:latin typeface="Cambria Math" pitchFamily="34" charset="0"/>
                        <a:ea typeface="Cambria Math" pitchFamily="34" charset="-122"/>
                        <a:cs typeface="Cambria Math" pitchFamily="34" charset="-120"/>
                      </a:rPr>
                      <m:t>𝑛</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QB_6_AN.208_1#904ed5011.blank?vaa=1&amp;vcp=1&amp;vop=1&amp;pid=112714126&amp;color=36,64,97&amp;vpa=33&amp;vtp=1&amp;bbb=1"/>
              <p:cNvSpPr>
                <a:spLocks noRot="1" noChangeAspect="1" noMove="1" noResize="1" noEditPoints="1" noAdjustHandles="1" noChangeArrowheads="1" noChangeShapeType="1" noTextEdit="1"/>
              </p:cNvSpPr>
              <p:nvPr/>
            </p:nvSpPr>
            <p:spPr>
              <a:xfrm>
                <a:off x="10659808" y="2784238"/>
                <a:ext cx="925894" cy="260350"/>
              </a:xfrm>
              <a:prstGeom prst="rect">
                <a:avLst/>
              </a:prstGeom>
              <a:blipFill>
                <a:blip r:embed="rId4"/>
                <a:stretch>
                  <a:fillRect l="-658" r="-1974" b="-1666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S.207_1#904ed5011?vaa=1&amp;vcp=1&amp;vop=1&amp;pid=112714126&amp;color=36,64,97&amp;vtp=1&amp;bbb=1"/>
              <p:cNvSpPr/>
              <p:nvPr/>
            </p:nvSpPr>
            <p:spPr>
              <a:xfrm>
                <a:off x="539496" y="3112471"/>
                <a:ext cx="11109960" cy="11923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在等差数列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中，</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5</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6</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10</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，则公差</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5</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=6</m:t>
                    </m:r>
                  </m:oMath>
                </a14:m>
                <a:r>
                  <a:rPr lang="en-US" altLang="zh-CN" sz="1800" b="0" i="0" dirty="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=6</m:t>
                    </m:r>
                  </m:oMath>
                </a14:m>
                <a:r>
                  <a:rPr lang="en-US" altLang="zh-CN" sz="1800" b="0" i="0" dirty="0">
                    <a:solidFill>
                      <a:srgbClr val="003760"/>
                    </a:solidFill>
                    <a:latin typeface="Times New Roman" pitchFamily="34" charset="0"/>
                    <a:ea typeface="微软雅黑" pitchFamily="34" charset="-122"/>
                    <a:cs typeface="Times New Roman" pitchFamily="34" charset="-120"/>
                  </a:rPr>
                  <a:t>，因此</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=3</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−1)</m:t>
                    </m:r>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=3</m:t>
                    </m:r>
                    <m:r>
                      <a:rPr lang="en-US" altLang="zh-CN" sz="1800" b="0" i="0" smtClean="0">
                        <a:solidFill>
                          <a:srgbClr val="003760"/>
                        </a:solidFill>
                        <a:latin typeface="Cambria Math" pitchFamily="34" charset="0"/>
                        <a:ea typeface="Cambria Math" pitchFamily="34" charset="-122"/>
                        <a:cs typeface="Cambria Math" pitchFamily="34" charset="-120"/>
                      </a:rPr>
                      <m:t>𝑛</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的通项公式为</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=3</m:t>
                    </m:r>
                    <m:r>
                      <a:rPr lang="en-US" altLang="zh-CN" sz="1800" b="0" i="0" smtClean="0">
                        <a:solidFill>
                          <a:srgbClr val="003760"/>
                        </a:solidFill>
                        <a:latin typeface="Cambria Math" pitchFamily="34" charset="0"/>
                        <a:ea typeface="Cambria Math" pitchFamily="34" charset="-122"/>
                        <a:cs typeface="Cambria Math" pitchFamily="34" charset="-120"/>
                      </a:rPr>
                      <m:t>𝑛</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4" name="QB_6_AS.207_1#904ed5011?vaa=1&amp;vcp=1&amp;vop=1&amp;pid=112714126&amp;color=36,64,97&amp;vtp=1&amp;bbb=1"/>
              <p:cNvSpPr>
                <a:spLocks noRot="1" noChangeAspect="1" noMove="1" noResize="1" noEditPoints="1" noAdjustHandles="1" noChangeArrowheads="1" noChangeShapeType="1" noTextEdit="1"/>
              </p:cNvSpPr>
              <p:nvPr/>
            </p:nvSpPr>
            <p:spPr>
              <a:xfrm>
                <a:off x="539496" y="3112471"/>
                <a:ext cx="11109960" cy="1192340"/>
              </a:xfrm>
              <a:prstGeom prst="rect">
                <a:avLst/>
              </a:prstGeom>
              <a:blipFill>
                <a:blip r:embed="rId5"/>
                <a:stretch>
                  <a:fillRect l="-1317" b="-1179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67.xml><?xml version="1.0" encoding="utf-8"?>
<p:sld xmlns:a="http://schemas.openxmlformats.org/drawingml/2006/main" xmlns:r="http://schemas.openxmlformats.org/officeDocument/2006/relationships" xmlns:p="http://schemas.openxmlformats.org/presentationml/2006/main">
  <p:cSld name="Slide 67&amp;si=67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210_1#6f4a0be84?vaa=1&amp;vcp=1&amp;vop=1&amp;pid=112714126&amp;color=36,64,97&amp;vtp=1&amp;bt=1&amp;bbb=1&amp;hb=1"/>
              <p:cNvSpPr/>
              <p:nvPr/>
            </p:nvSpPr>
            <p:spPr>
              <a:xfrm>
                <a:off x="539496" y="1638414"/>
                <a:ext cx="11109960" cy="859155"/>
              </a:xfrm>
              <a:prstGeom prst="rect">
                <a:avLst/>
              </a:prstGeom>
              <a:noFill/>
              <a:ln/>
            </p:spPr>
            <p:txBody>
              <a:bodyPr wrap="none" lIns="0" tIns="0" rIns="0" bIns="0" rtlCol="0" anchor="t"/>
              <a:lstStyle/>
              <a:p>
                <a:pPr algn="l" latinLnBrk="1">
                  <a:lnSpc>
                    <a:spcPts val="4000"/>
                  </a:lnSpc>
                </a:pPr>
                <a:r>
                  <a:rPr lang="en-US" altLang="zh-CN" sz="1800" b="1" i="0" dirty="0">
                    <a:solidFill>
                      <a:srgbClr val="244061"/>
                    </a:solidFill>
                    <a:latin typeface="Times New Roman" pitchFamily="34" charset="0"/>
                    <a:ea typeface="微软雅黑" pitchFamily="34" charset="-122"/>
                    <a:cs typeface="Times New Roman" pitchFamily="34" charset="-120"/>
                  </a:rPr>
                  <a:t>7.</a:t>
                </a:r>
                <a:r>
                  <a:rPr lang="en-US" altLang="zh-CN" sz="1800" b="0" i="0" dirty="0">
                    <a:solidFill>
                      <a:srgbClr val="244061"/>
                    </a:solidFill>
                    <a:latin typeface="仿宋" pitchFamily="34" charset="0"/>
                    <a:ea typeface="仿宋" pitchFamily="34" charset="-122"/>
                    <a:cs typeface="仿宋" pitchFamily="34" charset="-120"/>
                  </a:rPr>
                  <a:t>[山东部分学校2025模拟]</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中各项均为正数，</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𝑆</m:t>
                        </m:r>
                      </m:e>
                      <m:sub>
                        <m:r>
                          <a:rPr lang="en-US" altLang="zh-CN" sz="1800" b="0" i="0">
                            <a:solidFill>
                              <a:srgbClr val="244061"/>
                            </a:solidFill>
                            <a:latin typeface="Cambria Math" pitchFamily="34" charset="0"/>
                            <a:ea typeface="Cambria Math" pitchFamily="34" charset="-122"/>
                            <a:cs typeface="Cambria Math" pitchFamily="34" charset="-120"/>
                          </a:rPr>
                          <m:t>𝑛</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为</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的前</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𝑛</m:t>
                    </m:r>
                  </m:oMath>
                </a14:m>
                <a:r>
                  <a:rPr lang="en-US" altLang="zh-CN" sz="1800" b="0" i="0" dirty="0">
                    <a:solidFill>
                      <a:srgbClr val="244061"/>
                    </a:solidFill>
                    <a:latin typeface="Times New Roman" pitchFamily="34" charset="0"/>
                    <a:ea typeface="微软雅黑" pitchFamily="34" charset="-122"/>
                    <a:cs typeface="Times New Roman" pitchFamily="34" charset="-120"/>
                  </a:rPr>
                  <a:t>项和，</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=1</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radPr>
                      <m:deg/>
                      <m:e>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𝑆</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e>
                    </m:rad>
                    <m:r>
                      <a:rPr lang="en-US" altLang="zh-CN" sz="1800" b="0" i="0" smtClean="0">
                        <a:solidFill>
                          <a:srgbClr val="244061"/>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radPr>
                      <m:deg/>
                      <m:e>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𝑆</m:t>
                            </m:r>
                          </m:e>
                          <m:sub>
                            <m:r>
                              <a:rPr lang="en-US" altLang="zh-CN" sz="1800" b="0" i="0">
                                <a:solidFill>
                                  <a:srgbClr val="244061"/>
                                </a:solidFill>
                                <a:latin typeface="Cambria Math" pitchFamily="34" charset="0"/>
                                <a:ea typeface="Cambria Math" pitchFamily="34" charset="-122"/>
                                <a:cs typeface="Cambria Math" pitchFamily="34" charset="-120"/>
                              </a:rPr>
                              <m:t>𝑛</m:t>
                            </m:r>
                          </m:sub>
                        </m:sSub>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则数列</a:t>
                </a:r>
                <a14:m>
                  <m:oMath xmlns:m="http://schemas.openxmlformats.org/officeDocument/2006/math">
                    <m:r>
                      <a:rPr lang="en-US" altLang="zh-CN" b="0" i="0" smtClean="0">
                        <a:solidFill>
                          <a:srgbClr val="244061"/>
                        </a:solidFill>
                        <a:latin typeface="Cambria Math" pitchFamily="34" charset="0"/>
                        <a:ea typeface="Cambria Math" pitchFamily="34" charset="-122"/>
                        <a:cs typeface="Cambria Math" pitchFamily="34" charset="-120"/>
                      </a:rPr>
                      <m:t>{</m:t>
                    </m:r>
                    <m:sSub>
                      <m:sSubPr>
                        <m:ctrlPr>
                          <a:rPr lang="en-US" altLang="zh-CN"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𝑎</m:t>
                        </m:r>
                      </m:e>
                      <m:sub>
                        <m:r>
                          <a:rPr lang="en-US" altLang="zh-CN" b="0" i="0">
                            <a:solidFill>
                              <a:srgbClr val="244061"/>
                            </a:solidFill>
                            <a:latin typeface="Cambria Math" pitchFamily="34" charset="0"/>
                            <a:ea typeface="Cambria Math" pitchFamily="34" charset="-122"/>
                            <a:cs typeface="Cambria Math" pitchFamily="34" charset="-120"/>
                          </a:rPr>
                          <m:t>𝑛</m:t>
                        </m:r>
                      </m:sub>
                    </m:sSub>
                    <m:r>
                      <a:rPr lang="en-US" altLang="zh-CN"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的通项公式为</a:t>
                </a:r>
                <a:r>
                  <a:rPr lang="en-US" altLang="zh-CN" i="0">
                    <a:solidFill>
                      <a:srgbClr val="244061"/>
                    </a:solidFill>
                    <a:latin typeface="SimSun" pitchFamily="34" charset="0"/>
                    <a:ea typeface="SimSun" pitchFamily="34" charset="-122"/>
                    <a:cs typeface="SimSun" pitchFamily="34" charset="-120"/>
                  </a:rPr>
                  <a:t>____________</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Choice>
        <mc:Fallback xmlns="">
          <p:sp>
            <p:nvSpPr>
              <p:cNvPr id="2" name="QB_6_BD.210_1#6f4a0be84?vaa=1&amp;vcp=1&amp;vop=1&amp;pid=112714126&amp;color=36,64,97&amp;vtp=1&amp;bt=1&amp;bbb=1&amp;hb=1"/>
              <p:cNvSpPr>
                <a:spLocks noRot="1" noChangeAspect="1" noMove="1" noResize="1" noEditPoints="1" noAdjustHandles="1" noChangeArrowheads="1" noChangeShapeType="1" noTextEdit="1"/>
              </p:cNvSpPr>
              <p:nvPr/>
            </p:nvSpPr>
            <p:spPr>
              <a:xfrm>
                <a:off x="539496" y="1638414"/>
                <a:ext cx="11109960" cy="859155"/>
              </a:xfrm>
              <a:prstGeom prst="rect">
                <a:avLst/>
              </a:prstGeom>
              <a:blipFill>
                <a:blip r:embed="rId3"/>
                <a:stretch>
                  <a:fillRect l="-1317" r="-1592" b="-1631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AN.212_1#6f4a0be84.blank?vaa=1&amp;vcp=1&amp;vop=1&amp;pid=112714126&amp;color=36,64,97&amp;vpa=34&amp;vtp=1&amp;bbb=1"/>
              <p:cNvSpPr/>
              <p:nvPr/>
            </p:nvSpPr>
            <p:spPr>
              <a:xfrm>
                <a:off x="3052127" y="2177019"/>
                <a:ext cx="1325944" cy="260350"/>
              </a:xfrm>
              <a:prstGeom prst="rect">
                <a:avLst/>
              </a:prstGeom>
              <a:noFill/>
              <a:ln/>
            </p:spPr>
            <p:txBody>
              <a:bodyPr wrap="none" lIns="0" tIns="0" rIns="0" bIns="0" rtlCol="0" anchor="t"/>
              <a:lstStyle/>
              <a:p>
                <a:pPr algn="ctr" latinLnBrk="1">
                  <a:lnSpc>
                    <a:spcPts val="2200"/>
                  </a:lnSpc>
                </a:pPr>
                <a14:m>
                  <m:oMath xmlns:m="http://schemas.openxmlformats.org/officeDocument/2006/math">
                    <m:sSub>
                      <m:sSubPr>
                        <m:ctrlPr>
                          <a:rPr lang="en-US" altLang="zh-CN" b="0" i="1" dirty="0" smtClean="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𝑛</m:t>
                        </m:r>
                      </m:sub>
                    </m:sSub>
                    <m:r>
                      <a:rPr lang="en-US" altLang="zh-CN" b="0" i="0" smtClean="0">
                        <a:solidFill>
                          <a:srgbClr val="6565FF"/>
                        </a:solidFill>
                        <a:latin typeface="Cambria Math" pitchFamily="34" charset="0"/>
                        <a:ea typeface="Cambria Math" pitchFamily="34" charset="-122"/>
                        <a:cs typeface="Cambria Math" pitchFamily="34" charset="-120"/>
                      </a:rPr>
                      <m:t>=2</m:t>
                    </m:r>
                    <m:r>
                      <a:rPr lang="en-US" altLang="zh-CN" b="0" i="0" smtClean="0">
                        <a:solidFill>
                          <a:srgbClr val="6565FF"/>
                        </a:solidFill>
                        <a:latin typeface="Cambria Math" pitchFamily="34" charset="0"/>
                        <a:ea typeface="Cambria Math" pitchFamily="34" charset="-122"/>
                        <a:cs typeface="Cambria Math" pitchFamily="34" charset="-120"/>
                      </a:rPr>
                      <m:t>𝑛</m:t>
                    </m:r>
                    <m:r>
                      <a:rPr lang="en-US" altLang="zh-CN" b="0" i="0" smtClean="0">
                        <a:solidFill>
                          <a:srgbClr val="6565FF"/>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3" name="QB_6_AN.212_1#6f4a0be84.blank?vaa=1&amp;vcp=1&amp;vop=1&amp;pid=112714126&amp;color=36,64,97&amp;vpa=34&amp;vtp=1&amp;bbb=1"/>
              <p:cNvSpPr>
                <a:spLocks noRot="1" noChangeAspect="1" noMove="1" noResize="1" noEditPoints="1" noAdjustHandles="1" noChangeArrowheads="1" noChangeShapeType="1" noTextEdit="1"/>
              </p:cNvSpPr>
              <p:nvPr/>
            </p:nvSpPr>
            <p:spPr>
              <a:xfrm>
                <a:off x="3052127" y="2177019"/>
                <a:ext cx="1325944" cy="260350"/>
              </a:xfrm>
              <a:prstGeom prst="rect">
                <a:avLst/>
              </a:prstGeom>
              <a:blipFill>
                <a:blip r:embed="rId4"/>
                <a:stretch>
                  <a:fillRect l="-461" r="-1382" b="-1395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S.211_1#6f4a0be84?vaa=1&amp;vcp=1&amp;vop=1&amp;pid=112714126&amp;color=36,64,97&amp;vtp=1&amp;bbb=1"/>
              <p:cNvSpPr/>
              <p:nvPr/>
            </p:nvSpPr>
            <p:spPr>
              <a:xfrm>
                <a:off x="539496" y="2509569"/>
                <a:ext cx="11109960" cy="2894140"/>
              </a:xfrm>
              <a:prstGeom prst="rect">
                <a:avLst/>
              </a:prstGeom>
              <a:noFill/>
              <a:ln/>
            </p:spPr>
            <p:txBody>
              <a:bodyPr wrap="none" lIns="0" tIns="0" rIns="0" bIns="0" rtlCol="0" anchor="t"/>
              <a:lstStyle/>
              <a:p>
                <a:pPr algn="l" latinLnBrk="1">
                  <a:lnSpc>
                    <a:spcPts val="40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𝑛</m:t>
                            </m:r>
                          </m:sub>
                        </m:sSub>
                      </m:e>
                    </m:rad>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e>
                    </m:rad>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0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𝑛</m:t>
                            </m:r>
                          </m:sub>
                        </m:sSub>
                      </m:e>
                    </m:rad>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e>
                    </m:rad>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𝑛</m:t>
                            </m:r>
                          </m:sub>
                        </m:sSub>
                      </m:e>
                    </m:rad>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e>
                    </m:rad>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𝑛</m:t>
                            </m:r>
                          </m:sub>
                        </m:sSub>
                      </m:e>
                    </m:rad>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e>
                    </m:rad>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𝑛</m:t>
                            </m:r>
                          </m:sub>
                        </m:sSub>
                      </m:e>
                    </m:rad>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000"/>
                  </a:lnSpc>
                </a:pPr>
                <a:r>
                  <a:rPr lang="en-US" altLang="zh-CN" b="0" i="0">
                    <a:solidFill>
                      <a:srgbClr val="003760"/>
                    </a:solidFill>
                    <a:latin typeface="Times New Roman" pitchFamily="34" charset="0"/>
                    <a:ea typeface="微软雅黑" pitchFamily="34" charset="-122"/>
                    <a:cs typeface="Times New Roman" pitchFamily="34" charset="-120"/>
                  </a:rPr>
                  <a:t>由</a:t>
                </a:r>
                <a:r>
                  <a:rPr lang="en-US" altLang="zh-CN" sz="1800" b="0" i="0">
                    <a:solidFill>
                      <a:srgbClr val="003760"/>
                    </a:solidFill>
                    <a:latin typeface="Times New Roman" pitchFamily="34" charset="0"/>
                    <a:ea typeface="微软雅黑" pitchFamily="34" charset="-122"/>
                    <a:cs typeface="Times New Roman" pitchFamily="34" charset="-120"/>
                  </a:rPr>
                  <a:t>题意得</a:t>
                </a:r>
                <a14:m>
                  <m:oMath xmlns:m="http://schemas.openxmlformats.org/officeDocument/2006/math">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𝑛</m:t>
                            </m:r>
                          </m:sub>
                        </m:sSub>
                      </m:e>
                    </m:rad>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e>
                    </m:rad>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&gt;0(</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𝑛</m:t>
                            </m:r>
                          </m:sub>
                        </m:sSub>
                      </m:e>
                    </m:rad>
                    <m:r>
                      <a:rPr lang="en-US" altLang="zh-CN" sz="1800" b="0" i="0" smtClean="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e>
                    </m:rad>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，而</a:t>
                </a:r>
                <a14:m>
                  <m:oMath xmlns:m="http://schemas.openxmlformats.org/officeDocument/2006/math">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1</m:t>
                            </m:r>
                          </m:sub>
                        </m:sSub>
                      </m:e>
                    </m:rad>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4000"/>
                  </a:lnSpc>
                </a:pPr>
                <a:r>
                  <a:rPr lang="en-US" altLang="zh-CN" b="0" i="0">
                    <a:solidFill>
                      <a:srgbClr val="003760"/>
                    </a:solidFill>
                    <a:latin typeface="Times New Roman" pitchFamily="34" charset="0"/>
                    <a:ea typeface="微软雅黑" pitchFamily="34" charset="-122"/>
                    <a:cs typeface="Times New Roman" pitchFamily="34" charset="-120"/>
                  </a:rPr>
                  <a:t>故</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𝑛</m:t>
                            </m:r>
                          </m:sub>
                        </m:sSub>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}是以1为首项，1为公差的等差数列，</a:t>
                </a:r>
                <a:endParaRPr lang="en-US" altLang="zh-CN" sz="1800" dirty="0">
                  <a:solidFill>
                    <a:srgbClr val="003760"/>
                  </a:solidFill>
                </a:endParaRPr>
              </a:p>
              <a:p>
                <a:pPr latinLnBrk="1">
                  <a:lnSpc>
                    <a:spcPts val="4000"/>
                  </a:lnSpc>
                </a:pPr>
                <a:r>
                  <a:rPr lang="en-US" altLang="zh-CN" b="0" i="0">
                    <a:solidFill>
                      <a:srgbClr val="003760"/>
                    </a:solidFill>
                    <a:latin typeface="Times New Roman" pitchFamily="34" charset="0"/>
                    <a:ea typeface="微软雅黑" pitchFamily="34" charset="-122"/>
                    <a:cs typeface="Times New Roman" pitchFamily="34" charset="-120"/>
                  </a:rPr>
                  <a:t>从</a:t>
                </a:r>
                <a:r>
                  <a:rPr lang="en-US" altLang="zh-CN" sz="1800" b="0" i="0">
                    <a:solidFill>
                      <a:srgbClr val="003760"/>
                    </a:solidFill>
                    <a:latin typeface="Times New Roman" pitchFamily="34" charset="0"/>
                    <a:ea typeface="微软雅黑" pitchFamily="34" charset="-122"/>
                    <a:cs typeface="Times New Roman" pitchFamily="34" charset="-120"/>
                  </a:rPr>
                  <a:t>而</a:t>
                </a:r>
                <a14:m>
                  <m:oMath xmlns:m="http://schemas.openxmlformats.org/officeDocument/2006/math">
                    <m:rad>
                      <m:radPr>
                        <m:degHide m:val="on"/>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radPr>
                      <m:deg/>
                      <m:e>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𝑛</m:t>
                            </m:r>
                          </m:sub>
                        </m:sSub>
                      </m:e>
                    </m:rad>
                    <m:r>
                      <a:rPr lang="en-US" altLang="zh-CN" sz="1800" b="0" i="0" smtClean="0">
                        <a:solidFill>
                          <a:srgbClr val="003760"/>
                        </a:solidFill>
                        <a:latin typeface="Cambria Math" pitchFamily="34" charset="0"/>
                        <a:ea typeface="Cambria Math" pitchFamily="34" charset="-122"/>
                        <a:cs typeface="Cambria Math" pitchFamily="34" charset="-120"/>
                      </a:rPr>
                      <m:t>=1+</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−1=</m:t>
                    </m:r>
                    <m:r>
                      <a:rPr lang="en-US" altLang="zh-CN" sz="1800" b="0" i="0" smtClean="0">
                        <a:solidFill>
                          <a:srgbClr val="003760"/>
                        </a:solidFill>
                        <a:latin typeface="Cambria Math" pitchFamily="34" charset="0"/>
                        <a:ea typeface="Cambria Math" pitchFamily="34" charset="-122"/>
                        <a:cs typeface="Cambria Math" pitchFamily="34" charset="-120"/>
                      </a:rPr>
                      <m:t>𝑛</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𝑛</m:t>
                        </m:r>
                      </m:e>
                      <m:sup>
                        <m:r>
                          <a:rPr lang="en-US" altLang="zh-CN" sz="1800" b="0" i="0">
                            <a:solidFill>
                              <a:srgbClr val="003760"/>
                            </a:solidFill>
                            <a:latin typeface="Cambria Math" pitchFamily="34" charset="0"/>
                            <a:ea typeface="Cambria Math" pitchFamily="34" charset="-122"/>
                            <a:cs typeface="Cambria Math" pitchFamily="34" charset="-120"/>
                          </a:rPr>
                          <m:t>2</m:t>
                        </m:r>
                      </m:sup>
                    </m:sSup>
                  </m:oMath>
                </a14:m>
                <a:r>
                  <a:rPr lang="en-US" altLang="zh-CN" sz="1800" b="0" i="0" dirty="0">
                    <a:solidFill>
                      <a:srgbClr val="003760"/>
                    </a:solidFill>
                    <a:latin typeface="Times New Roman" pitchFamily="34" charset="0"/>
                    <a:ea typeface="微软雅黑" pitchFamily="34" charset="-122"/>
                    <a:cs typeface="Times New Roman" pitchFamily="34" charset="-120"/>
                  </a:rPr>
                  <a:t>，因此</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𝑆</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𝑛</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−1(</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而</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满足上式，故</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p:txBody>
          </p:sp>
        </mc:Choice>
        <mc:Fallback xmlns="">
          <p:sp>
            <p:nvSpPr>
              <p:cNvPr id="4" name="QB_6_AS.211_1#6f4a0be84?vaa=1&amp;vcp=1&amp;vop=1&amp;pid=112714126&amp;color=36,64,97&amp;vtp=1&amp;bbb=1"/>
              <p:cNvSpPr>
                <a:spLocks noRot="1" noChangeAspect="1" noMove="1" noResize="1" noEditPoints="1" noAdjustHandles="1" noChangeArrowheads="1" noChangeShapeType="1" noTextEdit="1"/>
              </p:cNvSpPr>
              <p:nvPr/>
            </p:nvSpPr>
            <p:spPr>
              <a:xfrm>
                <a:off x="539496" y="2509569"/>
                <a:ext cx="11109960" cy="2894140"/>
              </a:xfrm>
              <a:prstGeom prst="rect">
                <a:avLst/>
              </a:prstGeom>
              <a:blipFill>
                <a:blip r:embed="rId5"/>
                <a:stretch>
                  <a:fillRect l="-1317" b="-485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Effect transition="in" filter="fade">
                                      <p:cBhvr>
                                        <p:cTn id="37" dur="500"/>
                                        <p:tgtEl>
                                          <p:spTgt spid="4">
                                            <p:txEl>
                                              <p:pRg st="5" end="5"/>
                                            </p:txEl>
                                          </p:spTgt>
                                        </p:tgtEl>
                                      </p:cBhvr>
                                    </p:animEffect>
                                    <p:anim calcmode="lin" valueType="num">
                                      <p:cBhvr>
                                        <p:cTn id="38"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68.xml><?xml version="1.0" encoding="utf-8"?>
<p:sld xmlns:a="http://schemas.openxmlformats.org/drawingml/2006/main" xmlns:r="http://schemas.openxmlformats.org/officeDocument/2006/relationships" xmlns:p="http://schemas.openxmlformats.org/presentationml/2006/main">
  <p:cSld name="Slide 68&amp;si=68checked= 1 &amp; amp; version = 1.0.5checked=1&amp;version=1.0.5">
    <p:spTree>
      <p:nvGrpSpPr>
        <p:cNvPr id="1" name=""/>
        <p:cNvGrpSpPr/>
        <p:nvPr/>
      </p:nvGrpSpPr>
      <p:grpSpPr>
        <a:xfrm>
          <a:off x="0" y="0"/>
          <a:ext cx="0" cy="0"/>
          <a:chOff x="0" y="0"/>
          <a:chExt cx="0" cy="0"/>
        </a:xfrm>
      </p:grpSpPr>
      <p:sp>
        <p:nvSpPr>
          <p:cNvPr id="2" name="C_5_BD#678e5b170?vcp=1&amp;pid=ccaa49cc3&amp;color=0,55,96&amp;vtp=1&amp;bt=1&amp;bbb=1"/>
          <p:cNvSpPr/>
          <p:nvPr/>
        </p:nvSpPr>
        <p:spPr>
          <a:xfrm>
            <a:off x="539496" y="828000"/>
            <a:ext cx="11109960" cy="895096"/>
          </a:xfrm>
          <a:prstGeom prst="rect">
            <a:avLst/>
          </a:prstGeom>
          <a:noFill/>
          <a:ln/>
        </p:spPr>
        <p:txBody>
          <a:bodyPr wrap="none" lIns="0" tIns="0" rIns="0" bIns="0" rtlCol="0" anchor="t"/>
          <a:lstStyle/>
          <a:p>
            <a:pPr algn="ctr" latinLnBrk="1">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B组</a:t>
            </a:r>
            <a:r>
              <a:rPr lang="en-US" altLang="zh-CN" sz="2400" b="1" i="0" dirty="0">
                <a:solidFill>
                  <a:srgbClr val="003760"/>
                </a:solidFill>
                <a:latin typeface="SimSun" pitchFamily="34" charset="0"/>
                <a:ea typeface="SimSun" pitchFamily="34" charset="-122"/>
                <a:cs typeface="SimSun" pitchFamily="34" charset="-120"/>
              </a:rPr>
              <a:t> </a:t>
            </a:r>
            <a:r>
              <a:rPr lang="en-US" altLang="zh-CN" sz="2400" b="1" i="0" dirty="0">
                <a:solidFill>
                  <a:srgbClr val="003760"/>
                </a:solidFill>
                <a:latin typeface="Times New Roman" pitchFamily="34" charset="0"/>
                <a:ea typeface="微软雅黑" pitchFamily="34" charset="-122"/>
                <a:cs typeface="Times New Roman" pitchFamily="34" charset="-120"/>
              </a:rPr>
              <a:t>应考能力</a:t>
            </a:r>
            <a:endParaRPr lang="en-US" altLang="zh-CN" sz="2400" dirty="0"/>
          </a:p>
        </p:txBody>
      </p:sp>
      <mc:AlternateContent xmlns:mc="http://schemas.openxmlformats.org/markup-compatibility/2006" xmlns:a14="http://schemas.microsoft.com/office/drawing/2010/main">
        <mc:Choice Requires="a14">
          <p:sp>
            <p:nvSpPr>
              <p:cNvPr id="3" name="QO_6_BD.214_1#aa21f502a?vcp=1&amp;vop=1&amp;pid=678e5b170&amp;color=36,64,97&amp;vtp=1&amp;bbb=1"/>
              <p:cNvSpPr/>
              <p:nvPr/>
            </p:nvSpPr>
            <p:spPr>
              <a:xfrm>
                <a:off x="539496" y="1305266"/>
                <a:ext cx="11109960" cy="584200"/>
              </a:xfrm>
              <a:prstGeom prst="rect">
                <a:avLst/>
              </a:prstGeom>
              <a:noFill/>
              <a:ln/>
            </p:spPr>
            <p:txBody>
              <a:bodyPr wrap="none" lIns="0" tIns="0" rIns="0" bIns="0" rtlCol="0" anchor="t"/>
              <a:lstStyle/>
              <a:p>
                <a:pPr algn="l" latinLnBrk="1">
                  <a:lnSpc>
                    <a:spcPts val="4600"/>
                  </a:lnSpc>
                </a:pPr>
                <a:r>
                  <a:rPr lang="en-US" altLang="zh-CN" sz="1800" b="1" i="0" dirty="0">
                    <a:solidFill>
                      <a:srgbClr val="244061"/>
                    </a:solidFill>
                    <a:latin typeface="Times New Roman" pitchFamily="34" charset="0"/>
                    <a:ea typeface="微软雅黑" pitchFamily="34" charset="-122"/>
                    <a:cs typeface="Times New Roman" pitchFamily="34" charset="-120"/>
                  </a:rPr>
                  <a:t>8.</a:t>
                </a:r>
                <a:r>
                  <a:rPr lang="en-US" altLang="zh-CN" sz="1800" b="0" i="0" dirty="0">
                    <a:solidFill>
                      <a:srgbClr val="244061"/>
                    </a:solidFill>
                    <a:latin typeface="Times New Roman" pitchFamily="34" charset="0"/>
                    <a:ea typeface="微软雅黑" pitchFamily="34" charset="-122"/>
                    <a:cs typeface="Times New Roman" pitchFamily="34" charset="-120"/>
                  </a:rPr>
                  <a:t>已知数列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中，</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3</m:t>
                        </m:r>
                      </m:num>
                      <m:den>
                        <m:r>
                          <a:rPr lang="en-US" altLang="zh-CN" sz="1800" b="0" i="0">
                            <a:solidFill>
                              <a:srgbClr val="244061"/>
                            </a:solidFill>
                            <a:latin typeface="Cambria Math" pitchFamily="34" charset="0"/>
                            <a:ea typeface="Cambria Math" pitchFamily="34" charset="-122"/>
                            <a:cs typeface="Cambria Math" pitchFamily="34" charset="-120"/>
                          </a:rPr>
                          <m:t>5</m:t>
                        </m:r>
                      </m:den>
                    </m:f>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m:rPr>
                            <m:sty m:val="p"/>
                          </m:rPr>
                          <a:rPr lang="en-US" altLang="zh-CN" sz="1800" b="0" i="0">
                            <a:solidFill>
                              <a:srgbClr val="244061"/>
                            </a:solidFill>
                            <a:latin typeface="Cambria Math" pitchFamily="34" charset="0"/>
                            <a:ea typeface="Cambria Math" pitchFamily="34" charset="-122"/>
                            <a:cs typeface="Cambria Math" pitchFamily="34" charset="-120"/>
                          </a:rPr>
                          <m:t>n</m:t>
                        </m:r>
                      </m:sub>
                    </m:sSub>
                    <m:r>
                      <a:rPr lang="en-US" altLang="zh-CN" sz="1800" b="0" i="0">
                        <a:solidFill>
                          <a:srgbClr val="244061"/>
                        </a:solidFill>
                        <a:latin typeface="Cambria Math" pitchFamily="34" charset="0"/>
                        <a:ea typeface="Cambria Math" pitchFamily="34" charset="-122"/>
                        <a:cs typeface="Cambria Math" pitchFamily="34" charset="-120"/>
                      </a:rPr>
                      <m:t>=2−</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m:rPr>
                                <m:sty m:val="p"/>
                              </m:rPr>
                              <a:rPr lang="en-US" altLang="zh-CN" sz="1800" b="0" i="0">
                                <a:solidFill>
                                  <a:srgbClr val="244061"/>
                                </a:solidFill>
                                <a:latin typeface="Cambria Math" pitchFamily="34" charset="0"/>
                                <a:ea typeface="Cambria Math" pitchFamily="34" charset="-122"/>
                                <a:cs typeface="Cambria Math" pitchFamily="34" charset="-120"/>
                              </a:rPr>
                              <m:t>n</m:t>
                            </m:r>
                            <m:r>
                              <a:rPr lang="en-US" altLang="zh-CN" sz="1800" b="0" i="0">
                                <a:solidFill>
                                  <a:srgbClr val="244061"/>
                                </a:solidFill>
                                <a:latin typeface="Cambria Math" pitchFamily="34" charset="0"/>
                                <a:ea typeface="Cambria Math" pitchFamily="34" charset="-122"/>
                                <a:cs typeface="Cambria Math" pitchFamily="34" charset="-120"/>
                              </a:rPr>
                              <m:t>−1</m:t>
                            </m:r>
                          </m:sub>
                        </m:sSub>
                      </m:den>
                    </m:f>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≥2,</m:t>
                    </m:r>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244061"/>
                            </a:solidFill>
                            <a:latin typeface="Cambria Math" pitchFamily="34" charset="0"/>
                            <a:ea typeface="Cambria Math" pitchFamily="34" charset="-122"/>
                            <a:cs typeface="Cambria Math" pitchFamily="34" charset="-120"/>
                          </a:rPr>
                          <m:t>𝐍</m:t>
                        </m:r>
                      </m:e>
                      <m:sub>
                        <m:r>
                          <a:rPr lang="en-US" altLang="zh-CN" sz="1800" b="0" i="0">
                            <a:solidFill>
                              <a:srgbClr val="244061"/>
                            </a:solidFill>
                            <a:latin typeface="Cambria Math" pitchFamily="34" charset="0"/>
                            <a:ea typeface="Cambria Math" pitchFamily="34" charset="-122"/>
                            <a:cs typeface="Cambria Math" pitchFamily="34" charset="-120"/>
                          </a:rPr>
                          <m:t>+</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𝑏</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满足</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𝑏</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−1</m:t>
                        </m:r>
                      </m:den>
                    </m:f>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244061"/>
                            </a:solidFill>
                            <a:latin typeface="Cambria Math" pitchFamily="34" charset="0"/>
                            <a:ea typeface="Cambria Math" pitchFamily="34" charset="-122"/>
                            <a:cs typeface="Cambria Math" pitchFamily="34" charset="-120"/>
                          </a:rPr>
                          <m:t>𝐍</m:t>
                        </m:r>
                      </m:e>
                      <m:sub>
                        <m:r>
                          <a:rPr lang="en-US" altLang="zh-CN" sz="1800" b="0" i="0">
                            <a:solidFill>
                              <a:srgbClr val="244061"/>
                            </a:solidFill>
                            <a:latin typeface="Cambria Math" pitchFamily="34" charset="0"/>
                            <a:ea typeface="Cambria Math" pitchFamily="34" charset="-122"/>
                            <a:cs typeface="Cambria Math" pitchFamily="34" charset="-120"/>
                          </a:rPr>
                          <m:t>+</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6_BD.214_1#aa21f502a?vcp=1&amp;vop=1&amp;pid=678e5b170&amp;color=36,64,97&amp;vtp=1&amp;bbb=1"/>
              <p:cNvSpPr>
                <a:spLocks noRot="1" noChangeAspect="1" noMove="1" noResize="1" noEditPoints="1" noAdjustHandles="1" noChangeArrowheads="1" noChangeShapeType="1" noTextEdit="1"/>
              </p:cNvSpPr>
              <p:nvPr/>
            </p:nvSpPr>
            <p:spPr>
              <a:xfrm>
                <a:off x="539496" y="1305266"/>
                <a:ext cx="11109960" cy="584200"/>
              </a:xfrm>
              <a:prstGeom prst="rect">
                <a:avLst/>
              </a:prstGeom>
              <a:blipFill>
                <a:blip r:embed="rId3"/>
                <a:stretch>
                  <a:fillRect l="-1317" b="-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7_BD.215_1#ffd5f6cd5?vcp=1&amp;vop=1&amp;pid=aa21f502a&amp;color=36,64,97&amp;vtp=1&amp;bbb=1"/>
              <p:cNvSpPr/>
              <p:nvPr/>
            </p:nvSpPr>
            <p:spPr>
              <a:xfrm>
                <a:off x="539496" y="1889466"/>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求证：数列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𝑏</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是等差数列；</a:t>
                </a:r>
                <a:endParaRPr lang="en-US" altLang="zh-CN" sz="1800" dirty="0"/>
              </a:p>
            </p:txBody>
          </p:sp>
        </mc:Choice>
        <mc:Fallback xmlns="">
          <p:sp>
            <p:nvSpPr>
              <p:cNvPr id="4" name="QO_7_BD.215_1#ffd5f6cd5?vcp=1&amp;vop=1&amp;pid=aa21f502a&amp;color=36,64,97&amp;vtp=1&amp;bbb=1"/>
              <p:cNvSpPr>
                <a:spLocks noRot="1" noChangeAspect="1" noMove="1" noResize="1" noEditPoints="1" noAdjustHandles="1" noChangeArrowheads="1" noChangeShapeType="1" noTextEdit="1"/>
              </p:cNvSpPr>
              <p:nvPr/>
            </p:nvSpPr>
            <p:spPr>
              <a:xfrm>
                <a:off x="539496" y="1889466"/>
                <a:ext cx="11109960" cy="363665"/>
              </a:xfrm>
              <a:prstGeom prst="rect">
                <a:avLst/>
              </a:prstGeom>
              <a:blipFill>
                <a:blip r:embed="rId4"/>
                <a:stretch>
                  <a:fillRect l="-1317" b="-3666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7_AN.216_1#ffd5f6cd5?vcp=1&amp;vop=1&amp;pid=aa21f502a&amp;color=36,64,97&amp;vtp=1&amp;bbb=1"/>
              <p:cNvSpPr/>
              <p:nvPr/>
            </p:nvSpPr>
            <p:spPr>
              <a:xfrm>
                <a:off x="539496" y="2253956"/>
                <a:ext cx="11109960" cy="1993456"/>
              </a:xfrm>
              <a:prstGeom prst="rect">
                <a:avLst/>
              </a:prstGeom>
              <a:noFill/>
              <a:ln/>
            </p:spPr>
            <p:txBody>
              <a:bodyPr wrap="none" lIns="0" tIns="0" rIns="0" bIns="0" rtlCol="0" anchor="t"/>
              <a:lstStyle/>
              <a:p>
                <a:pPr algn="l" latinLnBrk="1">
                  <a:lnSpc>
                    <a:spcPts val="3700"/>
                  </a:lnSpc>
                </a:pPr>
                <a:r>
                  <a:rPr lang="en-US" altLang="zh-CN" sz="1800" b="0" i="0" dirty="0">
                    <a:solidFill>
                      <a:srgbClr val="6565FF"/>
                    </a:solidFill>
                    <a:latin typeface="Times New Roman" pitchFamily="34" charset="0"/>
                    <a:ea typeface="微软雅黑" pitchFamily="34" charset="-122"/>
                    <a:cs typeface="Times New Roman" pitchFamily="34" charset="-120"/>
                  </a:rPr>
                  <a:t>【证明】因为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=2−</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den>
                    </m:f>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6565FF"/>
                            </a:solidFill>
                            <a:latin typeface="Cambria Math" pitchFamily="34" charset="0"/>
                            <a:ea typeface="Cambria Math" pitchFamily="34" charset="-122"/>
                            <a:cs typeface="Cambria Math" pitchFamily="34" charset="-120"/>
                          </a:rPr>
                          <m:t>𝐍</m:t>
                        </m:r>
                      </m:e>
                      <m:sub>
                        <m:r>
                          <a:rPr lang="en-US" altLang="zh-CN" sz="1800" b="0" i="0">
                            <a:solidFill>
                              <a:srgbClr val="6565FF"/>
                            </a:solidFill>
                            <a:latin typeface="Cambria Math" pitchFamily="34" charset="0"/>
                            <a:ea typeface="Cambria Math" pitchFamily="34" charset="-122"/>
                            <a:cs typeface="Cambria Math" pitchFamily="34" charset="-120"/>
                          </a:rPr>
                          <m:t>+</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−1</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−1</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den>
                        </m:f>
                        <m:r>
                          <a:rPr lang="en-US" altLang="zh-CN" sz="1800" b="0" i="0">
                            <a:solidFill>
                              <a:srgbClr val="6565FF"/>
                            </a:solidFill>
                            <a:latin typeface="Cambria Math" pitchFamily="34" charset="0"/>
                            <a:ea typeface="Cambria Math" pitchFamily="34" charset="-122"/>
                            <a:cs typeface="Cambria Math" pitchFamily="34" charset="-120"/>
                          </a:rPr>
                          <m:t>)−1</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−1</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−1</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−1</m:t>
                        </m:r>
                      </m:den>
                    </m:f>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700"/>
                  </a:lnSpc>
                </a:pPr>
                <a:r>
                  <a:rPr lang="en-US" altLang="zh-CN" b="0" i="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5</m:t>
                        </m:r>
                      </m:num>
                      <m:den>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9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是以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5</m:t>
                        </m:r>
                      </m:num>
                      <m:den>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为首项，1为公差的等差数列．</a:t>
                </a:r>
                <a:endParaRPr lang="en-US" altLang="zh-CN" sz="1800" dirty="0"/>
              </a:p>
            </p:txBody>
          </p:sp>
        </mc:Choice>
        <mc:Fallback xmlns="">
          <p:sp>
            <p:nvSpPr>
              <p:cNvPr id="5" name="QO_7_AN.216_1#ffd5f6cd5?vcp=1&amp;vop=1&amp;pid=aa21f502a&amp;color=36,64,97&amp;vtp=1&amp;bbb=1"/>
              <p:cNvSpPr>
                <a:spLocks noRot="1" noChangeAspect="1" noMove="1" noResize="1" noEditPoints="1" noAdjustHandles="1" noChangeArrowheads="1" noChangeShapeType="1" noTextEdit="1"/>
              </p:cNvSpPr>
              <p:nvPr/>
            </p:nvSpPr>
            <p:spPr>
              <a:xfrm>
                <a:off x="539496" y="2253956"/>
                <a:ext cx="11109960" cy="1993456"/>
              </a:xfrm>
              <a:prstGeom prst="rect">
                <a:avLst/>
              </a:prstGeom>
              <a:blipFill>
                <a:blip r:embed="rId5"/>
                <a:stretch>
                  <a:fillRect l="-1317" b="-397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69.xml><?xml version="1.0" encoding="utf-8"?>
<p:sld xmlns:a="http://schemas.openxmlformats.org/drawingml/2006/main" xmlns:r="http://schemas.openxmlformats.org/officeDocument/2006/relationships" xmlns:p="http://schemas.openxmlformats.org/presentationml/2006/main">
  <p:cSld name="Slide 69&amp;si=69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217_1#70e221e42?vcp=1&amp;vop=1&amp;pid=aa21f502a&amp;color=36,64,97&amp;vtp=1&amp;bt=1&amp;bbb=1"/>
              <p:cNvSpPr/>
              <p:nvPr/>
            </p:nvSpPr>
            <p:spPr>
              <a:xfrm>
                <a:off x="539496" y="2421242"/>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求数列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中的最大项和最小项，并说明理由.</a:t>
                </a:r>
                <a:endParaRPr lang="en-US" altLang="zh-CN" sz="1800" dirty="0"/>
              </a:p>
            </p:txBody>
          </p:sp>
        </mc:Choice>
        <mc:Fallback xmlns="">
          <p:sp>
            <p:nvSpPr>
              <p:cNvPr id="2" name="QO_7_BD.217_1#70e221e42?vcp=1&amp;vop=1&amp;pid=aa21f502a&amp;color=36,64,97&amp;vtp=1&amp;bt=1&amp;bbb=1"/>
              <p:cNvSpPr>
                <a:spLocks noRot="1" noChangeAspect="1" noMove="1" noResize="1" noEditPoints="1" noAdjustHandles="1" noChangeArrowheads="1" noChangeShapeType="1" noTextEdit="1"/>
              </p:cNvSpPr>
              <p:nvPr/>
            </p:nvSpPr>
            <p:spPr>
              <a:xfrm>
                <a:off x="539496" y="2421242"/>
                <a:ext cx="11109960" cy="363665"/>
              </a:xfrm>
              <a:prstGeom prst="rect">
                <a:avLst/>
              </a:prstGeom>
              <a:blipFill>
                <a:blip r:embed="rId3"/>
                <a:stretch>
                  <a:fillRect l="-1317"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AN.218_1#70e221e42?vcp=1&amp;vop=1&amp;pid=aa21f502a&amp;color=36,64,97&amp;vtp=1&amp;bbb=1&amp;hb=1"/>
              <p:cNvSpPr/>
              <p:nvPr/>
            </p:nvSpPr>
            <p:spPr>
              <a:xfrm>
                <a:off x="539496" y="2794876"/>
                <a:ext cx="11109960" cy="1662240"/>
              </a:xfrm>
              <a:prstGeom prst="rect">
                <a:avLst/>
              </a:prstGeom>
              <a:noFill/>
              <a:ln/>
            </p:spPr>
            <p:txBody>
              <a:bodyPr wrap="none" lIns="0" tIns="0" rIns="0" bIns="0" rtlCol="0" anchor="t"/>
              <a:lstStyle/>
              <a:p>
                <a:pPr algn="l" latinLnBrk="1">
                  <a:lnSpc>
                    <a:spcPts val="3700"/>
                  </a:lnSpc>
                </a:pPr>
                <a:r>
                  <a:rPr lang="en-US" altLang="zh-CN" sz="1800" b="0" i="0" dirty="0">
                    <a:solidFill>
                      <a:srgbClr val="6565FF"/>
                    </a:solidFill>
                    <a:latin typeface="Times New Roman" pitchFamily="34" charset="0"/>
                    <a:ea typeface="微软雅黑" pitchFamily="34" charset="-122"/>
                    <a:cs typeface="Times New Roman" pitchFamily="34" charset="-120"/>
                  </a:rPr>
                  <a:t>【解】由（1）知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7</m:t>
                        </m:r>
                      </m:num>
                      <m:den>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=1+</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den>
                    </m:f>
                    <m:r>
                      <a:rPr lang="en-US" altLang="zh-CN" sz="1800" b="0" i="0">
                        <a:solidFill>
                          <a:srgbClr val="6565FF"/>
                        </a:solidFill>
                        <a:latin typeface="Cambria Math" pitchFamily="34" charset="0"/>
                        <a:ea typeface="Cambria Math" pitchFamily="34" charset="-122"/>
                        <a:cs typeface="Cambria Math" pitchFamily="34" charset="-120"/>
                      </a:rPr>
                      <m:t>=1+</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−7</m:t>
                        </m:r>
                      </m:den>
                    </m:f>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6565FF"/>
                            </a:solidFill>
                            <a:latin typeface="Cambria Math" pitchFamily="34" charset="0"/>
                            <a:ea typeface="Cambria Math" pitchFamily="34" charset="-122"/>
                            <a:cs typeface="Cambria Math" pitchFamily="34" charset="-120"/>
                          </a:rPr>
                          <m:t>𝐍</m:t>
                        </m:r>
                      </m:e>
                      <m:sub>
                        <m:r>
                          <a:rPr lang="en-US" altLang="zh-CN" sz="1800" b="0" i="0">
                            <a:solidFill>
                              <a:srgbClr val="6565FF"/>
                            </a:solidFill>
                            <a:latin typeface="Cambria Math" pitchFamily="34" charset="0"/>
                            <a:ea typeface="Cambria Math" pitchFamily="34" charset="-122"/>
                            <a:cs typeface="Cambria Math" pitchFamily="34" charset="-120"/>
                          </a:rPr>
                          <m:t>+</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设</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−7</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在区间</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7</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和</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7</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上单调递减，且当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7</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)&lt;1</m:t>
                    </m:r>
                  </m:oMath>
                </a14:m>
                <a:r>
                  <a:rPr lang="en-US" altLang="zh-CN" sz="1800" b="0" i="0" dirty="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7</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b="0" i="0" kern="0" spc="-99900">
                  <a:solidFill>
                    <a:srgbClr val="FFFFFF"/>
                  </a:solidFill>
                  <a:latin typeface="Times New Roman" pitchFamily="34" charset="0"/>
                  <a:ea typeface="微软雅黑" pitchFamily="34" charset="-122"/>
                  <a:cs typeface="Times New Roman" pitchFamily="34" charset="-120"/>
                </a:endParaRPr>
              </a:p>
              <a:p>
                <a:pPr latinLnBrk="1">
                  <a:lnSpc>
                    <a:spcPts val="3300"/>
                  </a:lnSpc>
                </a:pPr>
                <a:r>
                  <a:rPr lang="en-US" altLang="zh-CN" sz="1800" b="0" i="0">
                    <a:solidFill>
                      <a:srgbClr val="6565FF"/>
                    </a:solidFill>
                    <a:latin typeface="Times New Roman" pitchFamily="34" charset="0"/>
                    <a:ea typeface="微软雅黑" pitchFamily="34" charset="-122"/>
                    <a:cs typeface="Times New Roman" pitchFamily="34" charset="-120"/>
                  </a:rPr>
                  <a:t>时</a:t>
                </a:r>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)&gt;1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所以当</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=3</m:t>
                    </m:r>
                  </m:oMath>
                </a14:m>
                <a:r>
                  <a:rPr lang="en-US" altLang="zh-CN"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𝑛</m:t>
                        </m:r>
                      </m:sub>
                    </m:sSub>
                    <m:r>
                      <a:rPr lang="en-US" altLang="zh-CN" b="0" i="0">
                        <a:solidFill>
                          <a:srgbClr val="6565FF"/>
                        </a:solidFill>
                        <a:latin typeface="Cambria Math" pitchFamily="34" charset="0"/>
                        <a:ea typeface="Cambria Math" pitchFamily="34" charset="-122"/>
                        <a:cs typeface="Cambria Math" pitchFamily="34" charset="-120"/>
                      </a:rPr>
                      <m:t>}</m:t>
                    </m:r>
                  </m:oMath>
                </a14:m>
                <a:r>
                  <a:rPr lang="en-US" altLang="zh-CN" b="0" i="0" dirty="0">
                    <a:solidFill>
                      <a:srgbClr val="6565FF"/>
                    </a:solidFill>
                    <a:latin typeface="Times New Roman" pitchFamily="34" charset="0"/>
                    <a:ea typeface="微软雅黑" pitchFamily="34" charset="-122"/>
                    <a:cs typeface="Times New Roman" pitchFamily="34" charset="-120"/>
                  </a:rPr>
                  <a:t>有最小项</a:t>
                </a:r>
                <a14:m>
                  <m:oMath xmlns:m="http://schemas.openxmlformats.org/officeDocument/2006/math">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3</m:t>
                        </m:r>
                      </m:sub>
                    </m:sSub>
                    <m:r>
                      <a:rPr lang="en-US" altLang="zh-CN" b="0" i="0">
                        <a:solidFill>
                          <a:srgbClr val="6565FF"/>
                        </a:solidFill>
                        <a:latin typeface="Cambria Math" pitchFamily="34" charset="0"/>
                        <a:ea typeface="Cambria Math" pitchFamily="34" charset="-122"/>
                        <a:cs typeface="Cambria Math" pitchFamily="34" charset="-120"/>
                      </a:rPr>
                      <m:t>=−1</m:t>
                    </m:r>
                  </m:oMath>
                </a14:m>
                <a:r>
                  <a:rPr lang="en-US" altLang="zh-CN" b="0" i="0" dirty="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𝑛</m:t>
                    </m:r>
                    <m:r>
                      <a:rPr lang="en-US" altLang="zh-CN" b="0" i="0">
                        <a:solidFill>
                          <a:srgbClr val="6565FF"/>
                        </a:solidFill>
                        <a:latin typeface="Cambria Math" pitchFamily="34" charset="0"/>
                        <a:ea typeface="Cambria Math" pitchFamily="34" charset="-122"/>
                        <a:cs typeface="Cambria Math" pitchFamily="34" charset="-120"/>
                      </a:rPr>
                      <m:t>=4</m:t>
                    </m:r>
                  </m:oMath>
                </a14:m>
                <a:r>
                  <a:rPr lang="en-US" altLang="zh-CN"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m:t>
                    </m:r>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𝑛</m:t>
                        </m:r>
                      </m:sub>
                    </m:sSub>
                    <m:r>
                      <a:rPr lang="en-US" altLang="zh-CN" b="0" i="0">
                        <a:solidFill>
                          <a:srgbClr val="6565FF"/>
                        </a:solidFill>
                        <a:latin typeface="Cambria Math" pitchFamily="34" charset="0"/>
                        <a:ea typeface="Cambria Math" pitchFamily="34" charset="-122"/>
                        <a:cs typeface="Cambria Math" pitchFamily="34" charset="-120"/>
                      </a:rPr>
                      <m:t>}</m:t>
                    </m:r>
                  </m:oMath>
                </a14:m>
                <a:r>
                  <a:rPr lang="en-US" altLang="zh-CN" b="0" i="0" dirty="0">
                    <a:solidFill>
                      <a:srgbClr val="6565FF"/>
                    </a:solidFill>
                    <a:latin typeface="Times New Roman" pitchFamily="34" charset="0"/>
                    <a:ea typeface="微软雅黑" pitchFamily="34" charset="-122"/>
                    <a:cs typeface="Times New Roman" pitchFamily="34" charset="-120"/>
                  </a:rPr>
                  <a:t>有最大项</a:t>
                </a:r>
                <a14:m>
                  <m:oMath xmlns:m="http://schemas.openxmlformats.org/officeDocument/2006/math">
                    <m:sSub>
                      <m:sSub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b="0" i="0">
                            <a:solidFill>
                              <a:srgbClr val="6565FF"/>
                            </a:solidFill>
                            <a:latin typeface="Cambria Math" pitchFamily="34" charset="0"/>
                            <a:ea typeface="Cambria Math" pitchFamily="34" charset="-122"/>
                            <a:cs typeface="Cambria Math" pitchFamily="34" charset="-120"/>
                          </a:rPr>
                          <m:t>𝑎</m:t>
                        </m:r>
                      </m:e>
                      <m:sub>
                        <m:r>
                          <a:rPr lang="en-US" altLang="zh-CN" b="0" i="0">
                            <a:solidFill>
                              <a:srgbClr val="6565FF"/>
                            </a:solidFill>
                            <a:latin typeface="Cambria Math" pitchFamily="34" charset="0"/>
                            <a:ea typeface="Cambria Math" pitchFamily="34" charset="-122"/>
                            <a:cs typeface="Cambria Math" pitchFamily="34" charset="-120"/>
                          </a:rPr>
                          <m:t>4</m:t>
                        </m:r>
                      </m:sub>
                    </m:sSub>
                    <m:r>
                      <a:rPr lang="en-US" altLang="zh-CN" b="0" i="0">
                        <a:solidFill>
                          <a:srgbClr val="6565FF"/>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3" name="QO_7_AN.218_1#70e221e42?vcp=1&amp;vop=1&amp;pid=aa21f502a&amp;color=36,64,97&amp;vtp=1&amp;bbb=1&amp;hb=1"/>
              <p:cNvSpPr>
                <a:spLocks noRot="1" noChangeAspect="1" noMove="1" noResize="1" noEditPoints="1" noAdjustHandles="1" noChangeArrowheads="1" noChangeShapeType="1" noTextEdit="1"/>
              </p:cNvSpPr>
              <p:nvPr/>
            </p:nvSpPr>
            <p:spPr>
              <a:xfrm>
                <a:off x="539496" y="2794876"/>
                <a:ext cx="11109960" cy="1662240"/>
              </a:xfrm>
              <a:prstGeom prst="rect">
                <a:avLst/>
              </a:prstGeom>
              <a:blipFill>
                <a:blip r:embed="rId4"/>
                <a:stretch>
                  <a:fillRect l="-1317" b="-842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checked= 1 &amp; amp; version = 1.0.5checked=1&amp;version=1.0.5">
    <p:spTree>
      <p:nvGrpSpPr>
        <p:cNvPr id="1" name=""/>
        <p:cNvGrpSpPr/>
        <p:nvPr/>
      </p:nvGrpSpPr>
      <p:grpSpPr>
        <a:xfrm>
          <a:off x="0" y="0"/>
          <a:ext cx="0" cy="0"/>
          <a:chOff x="0" y="0"/>
          <a:chExt cx="0" cy="0"/>
        </a:xfrm>
      </p:grpSpPr>
      <p:sp>
        <p:nvSpPr>
          <p:cNvPr id="2" name="C_5_BD#83caff661?vcp=1&amp;pid=6ecc9ed54&amp;color=101,101,255&amp;vtp=1&amp;bt=1&amp;bbb=1"/>
          <p:cNvSpPr/>
          <p:nvPr/>
        </p:nvSpPr>
        <p:spPr>
          <a:xfrm>
            <a:off x="539496" y="828000"/>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知识点2</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等差数列的通项公式</a:t>
            </a:r>
            <a:endParaRPr lang="en-US" altLang="zh-CN" sz="2200" dirty="0">
              <a:solidFill>
                <a:srgbClr val="6565FF"/>
              </a:solidFill>
            </a:endParaRPr>
          </a:p>
        </p:txBody>
      </p:sp>
      <mc:AlternateContent xmlns:mc="http://schemas.openxmlformats.org/markup-compatibility/2006" xmlns:a14="http://schemas.microsoft.com/office/drawing/2010/main">
        <mc:Choice Requires="a14">
          <p:sp>
            <p:nvSpPr>
              <p:cNvPr id="3" name="QC_6_BD.5_1#9fc33d180?vaa=1&amp;vcp=1&amp;vop=1&amp;pid=83caff661&amp;color=36,64,97&amp;vtp=1&amp;bbb=1"/>
              <p:cNvSpPr/>
              <p:nvPr/>
            </p:nvSpPr>
            <p:spPr>
              <a:xfrm>
                <a:off x="539496" y="1324192"/>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示例</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已知在等差数列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中，</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3</m:t>
                        </m:r>
                      </m:sub>
                    </m:sSub>
                    <m:r>
                      <a:rPr lang="en-US" altLang="zh-CN" sz="1800" b="0" i="0" smtClean="0">
                        <a:solidFill>
                          <a:srgbClr val="244061"/>
                        </a:solidFill>
                        <a:latin typeface="Cambria Math" pitchFamily="34" charset="0"/>
                        <a:ea typeface="Cambria Math" pitchFamily="34" charset="-122"/>
                        <a:cs typeface="Cambria Math" pitchFamily="34" charset="-120"/>
                      </a:rPr>
                      <m:t>=9</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9</m:t>
                        </m:r>
                      </m:sub>
                    </m:sSub>
                    <m:r>
                      <a:rPr lang="en-US" altLang="zh-CN" sz="1800" b="0" i="0" smtClean="0">
                        <a:solidFill>
                          <a:srgbClr val="244061"/>
                        </a:solidFill>
                        <a:latin typeface="Cambria Math" pitchFamily="34" charset="0"/>
                        <a:ea typeface="Cambria Math" pitchFamily="34" charset="-122"/>
                        <a:cs typeface="Cambria Math" pitchFamily="34" charset="-120"/>
                      </a:rPr>
                      <m:t>=3</m:t>
                    </m:r>
                  </m:oMath>
                </a14:m>
                <a:r>
                  <a:rPr lang="en-US" altLang="zh-CN" sz="1800" b="0" i="0" dirty="0">
                    <a:solidFill>
                      <a:srgbClr val="244061"/>
                    </a:solidFill>
                    <a:latin typeface="Times New Roman" pitchFamily="34" charset="0"/>
                    <a:ea typeface="微软雅黑" pitchFamily="34" charset="-122"/>
                    <a:cs typeface="Times New Roman" pitchFamily="34" charset="-120"/>
                  </a:rPr>
                  <a:t>,则公差</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的值为(</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3" name="QC_6_BD.5_1#9fc33d180?vaa=1&amp;vcp=1&amp;vop=1&amp;pid=83caff661&amp;color=36,64,97&amp;vtp=1&amp;bbb=1"/>
              <p:cNvSpPr>
                <a:spLocks noRot="1" noChangeAspect="1" noMove="1" noResize="1" noEditPoints="1" noAdjustHandles="1" noChangeArrowheads="1" noChangeShapeType="1" noTextEdit="1"/>
              </p:cNvSpPr>
              <p:nvPr/>
            </p:nvSpPr>
            <p:spPr>
              <a:xfrm>
                <a:off x="539496" y="1324192"/>
                <a:ext cx="11109960" cy="360680"/>
              </a:xfrm>
              <a:prstGeom prst="rect">
                <a:avLst/>
              </a:prstGeom>
              <a:blipFill>
                <a:blip r:embed="rId3"/>
                <a:stretch>
                  <a:fillRect l="-1317" b="-40678"/>
                </a:stretch>
              </a:blipFill>
              <a:ln/>
            </p:spPr>
            <p:txBody>
              <a:bodyPr/>
              <a:lstStyle/>
              <a:p>
                <a:r>
                  <a:rPr lang="zh-CN" altLang="en-US">
                    <a:noFill/>
                  </a:rPr>
                  <a:t> </a:t>
                </a:r>
              </a:p>
            </p:txBody>
          </p:sp>
        </mc:Fallback>
      </mc:AlternateContent>
      <p:sp>
        <p:nvSpPr>
          <p:cNvPr id="4" name="QC_6_AN.7_1#9fc33d180.bracket?vaa=1&amp;vcp=1&amp;vop=1&amp;pid=83caff661&amp;color=36,64,97&amp;vpa=2&amp;vtp=1"/>
          <p:cNvSpPr/>
          <p:nvPr/>
        </p:nvSpPr>
        <p:spPr>
          <a:xfrm>
            <a:off x="6694615" y="1411565"/>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C</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5" name="QC_6_BD.5_2#9fc33d180.choices?vaa=1&amp;vcp=1&amp;vop=1&amp;pid=83caff661&amp;color=36,64,97&amp;vtp=1&amp;bbb=1"/>
              <p:cNvSpPr/>
              <p:nvPr/>
            </p:nvSpPr>
            <p:spPr>
              <a:xfrm>
                <a:off x="539496" y="1688171"/>
                <a:ext cx="11109960" cy="525463"/>
              </a:xfrm>
              <a:prstGeom prst="rect">
                <a:avLst/>
              </a:prstGeom>
              <a:noFill/>
              <a:ln/>
            </p:spPr>
            <p:txBody>
              <a:bodyPr wrap="none" lIns="0" tIns="0" rIns="0" bIns="0" rtlCol="0" anchor="t"/>
              <a:lstStyle/>
              <a:p>
                <a:pPr latinLnBrk="1">
                  <a:lnSpc>
                    <a:spcPts val="4500"/>
                  </a:lnSpc>
                  <a:tabLst>
                    <a:tab pos="2739390" algn="l"/>
                    <a:tab pos="5466080" algn="l"/>
                    <a:tab pos="8383270"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2</m:t>
                        </m:r>
                      </m:den>
                    </m:f>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B.1</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−1</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5" name="QC_6_BD.5_2#9fc33d180.choices?vaa=1&amp;vcp=1&amp;vop=1&amp;pid=83caff661&amp;color=36,64,97&amp;vtp=1&amp;bbb=1"/>
              <p:cNvSpPr>
                <a:spLocks noRot="1" noChangeAspect="1" noMove="1" noResize="1" noEditPoints="1" noAdjustHandles="1" noChangeArrowheads="1" noChangeShapeType="1" noTextEdit="1"/>
              </p:cNvSpPr>
              <p:nvPr/>
            </p:nvSpPr>
            <p:spPr>
              <a:xfrm>
                <a:off x="539496" y="1688171"/>
                <a:ext cx="11109960" cy="525463"/>
              </a:xfrm>
              <a:prstGeom prst="rect">
                <a:avLst/>
              </a:prstGeom>
              <a:blipFill>
                <a:blip r:embed="rId4"/>
                <a:stretch>
                  <a:fillRect l="-1317" b="-1511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C_6_AS.6_1#9fc33d180?vaa=1&amp;vcp=1&amp;vop=1&amp;pid=83caff661&amp;color=36,64,97&amp;vtp=1&amp;bbb=1"/>
              <p:cNvSpPr/>
              <p:nvPr/>
            </p:nvSpPr>
            <p:spPr>
              <a:xfrm>
                <a:off x="539496" y="2214396"/>
                <a:ext cx="11109960" cy="1027240"/>
              </a:xfrm>
              <a:prstGeom prst="rect">
                <a:avLst/>
              </a:prstGeom>
              <a:noFill/>
              <a:ln/>
            </p:spPr>
            <p:txBody>
              <a:bodyPr wrap="none" lIns="0" tIns="0" rIns="0" bIns="0" rtlCol="0" anchor="t"/>
              <a:lstStyle/>
              <a:p>
                <a:pPr algn="l" latinLnBrk="1">
                  <a:lnSpc>
                    <a:spcPts val="5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方法一：因为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是等差数列,且</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=9</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9</m:t>
                        </m:r>
                      </m:sub>
                    </m:sSub>
                    <m:r>
                      <a:rPr lang="en-US" altLang="zh-CN" sz="1800" b="0" i="0" smtClean="0">
                        <a:solidFill>
                          <a:srgbClr val="003760"/>
                        </a:solidFill>
                        <a:latin typeface="Cambria Math" pitchFamily="34" charset="0"/>
                        <a:ea typeface="Cambria Math" pitchFamily="34" charset="-122"/>
                        <a:cs typeface="Cambria Math" pitchFamily="34" charset="-120"/>
                      </a:rPr>
                      <m:t>=3</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d>
                      <m:dPr>
                        <m:begChr m:val="{"/>
                        <m:end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𝑑</m:t>
                            </m:r>
                            <m:r>
                              <a:rPr lang="en-US" altLang="zh-CN" sz="1800" b="0" i="0">
                                <a:solidFill>
                                  <a:srgbClr val="003760"/>
                                </a:solidFill>
                                <a:latin typeface="Cambria Math" pitchFamily="34" charset="0"/>
                                <a:ea typeface="Cambria Math" pitchFamily="34" charset="-122"/>
                                <a:cs typeface="Cambria Math" pitchFamily="34" charset="-120"/>
                              </a:rPr>
                              <m:t>=9,</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+8</m:t>
                            </m:r>
                            <m:r>
                              <a:rPr lang="en-US" altLang="zh-CN" sz="1800" b="0" i="0">
                                <a:solidFill>
                                  <a:srgbClr val="003760"/>
                                </a:solidFill>
                                <a:latin typeface="Cambria Math" pitchFamily="34" charset="0"/>
                                <a:ea typeface="Cambria Math" pitchFamily="34" charset="-122"/>
                                <a:cs typeface="Cambria Math" pitchFamily="34" charset="-120"/>
                              </a:rPr>
                              <m:t>𝑑</m:t>
                            </m:r>
                            <m:r>
                              <a:rPr lang="en-US" altLang="zh-CN" sz="1800" b="0" i="0">
                                <a:solidFill>
                                  <a:srgbClr val="003760"/>
                                </a:solidFill>
                                <a:latin typeface="Cambria Math" pitchFamily="34" charset="0"/>
                                <a:ea typeface="Cambria Math" pitchFamily="34" charset="-122"/>
                                <a:cs typeface="Cambria Math" pitchFamily="34" charset="-120"/>
                              </a:rPr>
                              <m:t>=3,</m:t>
                            </m:r>
                          </m:e>
                        </m:eqArr>
                      </m:e>
                    </m:d>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d>
                      <m:dPr>
                        <m:begChr m:val="{"/>
                        <m:endChr m:val=""/>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dPr>
                      <m:e>
                        <m:eqArr>
                          <m:eqArr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eqArr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=11,</m:t>
                            </m:r>
                          </m:e>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&amp;</m:t>
                            </m:r>
                            <m:r>
                              <a:rPr lang="en-US" altLang="zh-CN" sz="1800" b="0" i="0">
                                <a:solidFill>
                                  <a:srgbClr val="003760"/>
                                </a:solidFill>
                                <a:latin typeface="Cambria Math" pitchFamily="34" charset="0"/>
                                <a:ea typeface="Cambria Math" pitchFamily="34" charset="-122"/>
                                <a:cs typeface="Cambria Math" pitchFamily="34" charset="-120"/>
                              </a:rPr>
                              <m:t>𝑑</m:t>
                            </m:r>
                            <m:r>
                              <a:rPr lang="en-US" altLang="zh-CN" sz="1800" b="0" i="0">
                                <a:solidFill>
                                  <a:srgbClr val="003760"/>
                                </a:solidFill>
                                <a:latin typeface="Cambria Math" pitchFamily="34" charset="0"/>
                                <a:ea typeface="Cambria Math" pitchFamily="34" charset="-122"/>
                                <a:cs typeface="Cambria Math" pitchFamily="34" charset="-120"/>
                              </a:rPr>
                              <m:t>=−1.</m:t>
                            </m:r>
                          </m:e>
                        </m:eqArr>
                      </m:e>
                    </m: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故选C.</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方</a:t>
                </a:r>
                <a:r>
                  <a:rPr lang="en-US" altLang="zh-CN" sz="1800" b="0" i="0">
                    <a:solidFill>
                      <a:srgbClr val="003760"/>
                    </a:solidFill>
                    <a:latin typeface="Times New Roman" pitchFamily="34" charset="0"/>
                    <a:ea typeface="微软雅黑" pitchFamily="34" charset="-122"/>
                    <a:cs typeface="Times New Roman" pitchFamily="34" charset="-120"/>
                  </a:rPr>
                  <a:t>法二</a:t>
                </a:r>
                <a:r>
                  <a:rPr lang="en-US" altLang="zh-CN" sz="1800" b="0" i="0" dirty="0">
                    <a:solidFill>
                      <a:srgbClr val="003760"/>
                    </a:solidFill>
                    <a:latin typeface="Times New Roman" pitchFamily="34" charset="0"/>
                    <a:ea typeface="微软雅黑" pitchFamily="34" charset="-122"/>
                    <a:cs typeface="Times New Roman" pitchFamily="34" charset="-120"/>
                  </a:rPr>
                  <a:t>：在等差数列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中，</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=9</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9</m:t>
                        </m:r>
                      </m:sub>
                    </m:sSub>
                    <m:r>
                      <a:rPr lang="en-US" altLang="zh-CN" sz="1800" b="0" i="0" smtClean="0">
                        <a:solidFill>
                          <a:srgbClr val="003760"/>
                        </a:solidFill>
                        <a:latin typeface="Cambria Math" pitchFamily="34" charset="0"/>
                        <a:ea typeface="Cambria Math" pitchFamily="34" charset="-122"/>
                        <a:cs typeface="Cambria Math" pitchFamily="34" charset="-120"/>
                      </a:rPr>
                      <m:t>=3</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9</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+6</m:t>
                    </m:r>
                    <m:r>
                      <a:rPr lang="en-US" altLang="zh-CN" sz="1800" b="0" i="0" smtClean="0">
                        <a:solidFill>
                          <a:srgbClr val="003760"/>
                        </a:solidFill>
                        <a:latin typeface="Cambria Math" pitchFamily="34" charset="0"/>
                        <a:ea typeface="Cambria Math" pitchFamily="34" charset="-122"/>
                        <a:cs typeface="Cambria Math" pitchFamily="34" charset="-120"/>
                      </a:rPr>
                      <m:t>𝑑</m:t>
                    </m:r>
                  </m:oMath>
                </a14:m>
                <a:r>
                  <a:rPr lang="en-US" altLang="zh-CN" sz="1800" b="0" i="0" dirty="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3=9+6</m:t>
                    </m:r>
                    <m:r>
                      <a:rPr lang="en-US" altLang="zh-CN" sz="1800" b="0" i="0" smtClean="0">
                        <a:solidFill>
                          <a:srgbClr val="003760"/>
                        </a:solidFill>
                        <a:latin typeface="Cambria Math" pitchFamily="34" charset="0"/>
                        <a:ea typeface="Cambria Math" pitchFamily="34" charset="-122"/>
                        <a:cs typeface="Cambria Math" pitchFamily="34" charset="-120"/>
                      </a:rPr>
                      <m:t>𝑑</m:t>
                    </m:r>
                  </m:oMath>
                </a14:m>
                <a:r>
                  <a:rPr lang="en-US" altLang="zh-CN" sz="1800" b="0" i="0" dirty="0">
                    <a:solidFill>
                      <a:srgbClr val="003760"/>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,故选C.</a:t>
                </a:r>
                <a:endParaRPr lang="en-US" altLang="zh-CN" sz="1800" dirty="0">
                  <a:solidFill>
                    <a:srgbClr val="003760"/>
                  </a:solidFill>
                </a:endParaRPr>
              </a:p>
            </p:txBody>
          </p:sp>
        </mc:Choice>
        <mc:Fallback xmlns="">
          <p:sp>
            <p:nvSpPr>
              <p:cNvPr id="6" name="QC_6_AS.6_1#9fc33d180?vaa=1&amp;vcp=1&amp;vop=1&amp;pid=83caff661&amp;color=36,64,97&amp;vtp=1&amp;bbb=1"/>
              <p:cNvSpPr>
                <a:spLocks noRot="1" noChangeAspect="1" noMove="1" noResize="1" noEditPoints="1" noAdjustHandles="1" noChangeArrowheads="1" noChangeShapeType="1" noTextEdit="1"/>
              </p:cNvSpPr>
              <p:nvPr/>
            </p:nvSpPr>
            <p:spPr>
              <a:xfrm>
                <a:off x="539496" y="2214396"/>
                <a:ext cx="11109960" cy="1027240"/>
              </a:xfrm>
              <a:prstGeom prst="rect">
                <a:avLst/>
              </a:prstGeom>
              <a:blipFill>
                <a:blip r:embed="rId5"/>
                <a:stretch>
                  <a:fillRect l="-1317" b="-1360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4">
                                            <p:bg/>
                                          </p:spTgt>
                                        </p:tgtEl>
                                        <p:attrNameLst>
                                          <p:attrName>style.visibility</p:attrName>
                                        </p:attrNameLst>
                                      </p:cBhvr>
                                      <p:to>
                                        <p:strVal val="visible"/>
                                      </p:to>
                                    </p:set>
                                    <p:animEffect transition="in" filter="fade">
                                      <p:cBhvr>
                                        <p:cTn id="24" dur="500"/>
                                        <p:tgtEl>
                                          <p:spTgt spid="4">
                                            <p:bg/>
                                          </p:spTgt>
                                        </p:tgtEl>
                                      </p:cBhvr>
                                    </p:animEffect>
                                    <p:anim calcmode="lin" valueType="num">
                                      <p:cBhvr>
                                        <p:cTn id="25" dur="500" fill="hold"/>
                                        <p:tgtEl>
                                          <p:spTgt spid="4">
                                            <p:bg/>
                                          </p:spTgt>
                                        </p:tgtEl>
                                        <p:attrNameLst>
                                          <p:attrName>ppt_x</p:attrName>
                                        </p:attrNameLst>
                                      </p:cBhvr>
                                      <p:tavLst>
                                        <p:tav tm="0">
                                          <p:val>
                                            <p:strVal val="#ppt_x"/>
                                          </p:val>
                                        </p:tav>
                                        <p:tav tm="100000">
                                          <p:val>
                                            <p:strVal val="#ppt_x"/>
                                          </p:val>
                                        </p:tav>
                                      </p:tavLst>
                                    </p:anim>
                                    <p:anim calcmode="lin" valueType="num">
                                      <p:cBhvr>
                                        <p:cTn id="26" dur="500" fill="hold"/>
                                        <p:tgtEl>
                                          <p:spTgt spid="4">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4">
                                            <p:txEl>
                                              <p:pRg st="0" end="0"/>
                                            </p:txEl>
                                          </p:spTgt>
                                        </p:tgtEl>
                                        <p:attrNameLst>
                                          <p:attrName>style.visibility</p:attrName>
                                        </p:attrNameLst>
                                      </p:cBhvr>
                                      <p:to>
                                        <p:strVal val="visible"/>
                                      </p:to>
                                    </p:set>
                                    <p:animEffect transition="in" filter="fade">
                                      <p:cBhvr>
                                        <p:cTn id="29" dur="500"/>
                                        <p:tgtEl>
                                          <p:spTgt spid="4">
                                            <p:txEl>
                                              <p:pRg st="0" end="0"/>
                                            </p:txEl>
                                          </p:spTgt>
                                        </p:tgtEl>
                                      </p:cBhvr>
                                    </p:animEffect>
                                    <p:anim calcmode="lin" valueType="num">
                                      <p:cBhvr>
                                        <p:cTn id="3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70.xml><?xml version="1.0" encoding="utf-8"?>
<p:sld xmlns:a="http://schemas.openxmlformats.org/drawingml/2006/main" xmlns:r="http://schemas.openxmlformats.org/officeDocument/2006/relationships" xmlns:p="http://schemas.openxmlformats.org/presentationml/2006/main">
  <p:cSld name="Slide 70&amp;si=70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6_BD.219_1#866762211?vcp=1&amp;vop=1&amp;pid=678e5b170&amp;color=36,64,97&amp;vtp=1&amp;bt=1&amp;bbb=1"/>
              <p:cNvSpPr/>
              <p:nvPr/>
            </p:nvSpPr>
            <p:spPr>
              <a:xfrm>
                <a:off x="539496" y="1832438"/>
                <a:ext cx="11109960" cy="363665"/>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9.</a:t>
                </a:r>
                <a:r>
                  <a:rPr lang="en-US" altLang="zh-CN" sz="1800" b="0" i="0" dirty="0">
                    <a:solidFill>
                      <a:srgbClr val="244061"/>
                    </a:solidFill>
                    <a:latin typeface="Times New Roman" pitchFamily="34" charset="0"/>
                    <a:ea typeface="微软雅黑" pitchFamily="34" charset="-122"/>
                    <a:cs typeface="Times New Roman" pitchFamily="34" charset="-120"/>
                  </a:rPr>
                  <a:t>在数列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中，</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=1</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3</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=0(</m:t>
                    </m:r>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6_BD.219_1#866762211?vcp=1&amp;vop=1&amp;pid=678e5b170&amp;color=36,64,97&amp;vtp=1&amp;bt=1&amp;bbb=1"/>
              <p:cNvSpPr>
                <a:spLocks noRot="1" noChangeAspect="1" noMove="1" noResize="1" noEditPoints="1" noAdjustHandles="1" noChangeArrowheads="1" noChangeShapeType="1" noTextEdit="1"/>
              </p:cNvSpPr>
              <p:nvPr/>
            </p:nvSpPr>
            <p:spPr>
              <a:xfrm>
                <a:off x="539496" y="1832438"/>
                <a:ext cx="11109960" cy="363665"/>
              </a:xfrm>
              <a:prstGeom prst="rect">
                <a:avLst/>
              </a:prstGeom>
              <a:blipFill>
                <a:blip r:embed="rId3"/>
                <a:stretch>
                  <a:fillRect l="-1317"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BD.220_1#d2318c322?vcp=1&amp;vop=1&amp;pid=866762211&amp;color=36,64,97&amp;vtp=1&amp;bbb=1"/>
              <p:cNvSpPr/>
              <p:nvPr/>
            </p:nvSpPr>
            <p:spPr>
              <a:xfrm>
                <a:off x="539496" y="2206072"/>
                <a:ext cx="11109960" cy="584200"/>
              </a:xfrm>
              <a:prstGeom prst="rect">
                <a:avLst/>
              </a:prstGeom>
              <a:noFill/>
              <a:ln/>
            </p:spPr>
            <p:txBody>
              <a:bodyPr wrap="none" lIns="0" tIns="0" rIns="0" bIns="0" rtlCol="0" anchor="t"/>
              <a:lstStyle/>
              <a:p>
                <a:pPr algn="l" latinLnBrk="1">
                  <a:lnSpc>
                    <a:spcPts val="46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求证：数列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den>
                    </m:f>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是等差数列；</a:t>
                </a:r>
                <a:endParaRPr lang="en-US" altLang="zh-CN" sz="1800" dirty="0"/>
              </a:p>
            </p:txBody>
          </p:sp>
        </mc:Choice>
        <mc:Fallback xmlns="">
          <p:sp>
            <p:nvSpPr>
              <p:cNvPr id="3" name="QO_7_BD.220_1#d2318c322?vcp=1&amp;vop=1&amp;pid=866762211&amp;color=36,64,97&amp;vtp=1&amp;bbb=1"/>
              <p:cNvSpPr>
                <a:spLocks noRot="1" noChangeAspect="1" noMove="1" noResize="1" noEditPoints="1" noAdjustHandles="1" noChangeArrowheads="1" noChangeShapeType="1" noTextEdit="1"/>
              </p:cNvSpPr>
              <p:nvPr/>
            </p:nvSpPr>
            <p:spPr>
              <a:xfrm>
                <a:off x="539496" y="2206072"/>
                <a:ext cx="11109960" cy="584200"/>
              </a:xfrm>
              <a:prstGeom prst="rect">
                <a:avLst/>
              </a:prstGeom>
              <a:blipFill>
                <a:blip r:embed="rId4"/>
                <a:stretch>
                  <a:fillRect l="-1317" b="-729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7_AN.221_1#d2318c322?vcp=1&amp;vop=1&amp;pid=866762211&amp;color=36,64,97&amp;vtp=1&amp;bbb=1"/>
              <p:cNvSpPr/>
              <p:nvPr/>
            </p:nvSpPr>
            <p:spPr>
              <a:xfrm>
                <a:off x="539496" y="2790272"/>
                <a:ext cx="11109960" cy="939800"/>
              </a:xfrm>
              <a:prstGeom prst="rect">
                <a:avLst/>
              </a:prstGeom>
              <a:noFill/>
              <a:ln/>
            </p:spPr>
            <p:txBody>
              <a:bodyPr wrap="none" lIns="0" tIns="0" rIns="0" bIns="0" rtlCol="0" anchor="t"/>
              <a:lstStyle/>
              <a:p>
                <a:pPr algn="l" latinLnBrk="1">
                  <a:lnSpc>
                    <a:spcPts val="3700"/>
                  </a:lnSpc>
                </a:pPr>
                <a:r>
                  <a:rPr lang="en-US" altLang="zh-CN" sz="1800" b="0" i="0" dirty="0">
                    <a:solidFill>
                      <a:srgbClr val="6565FF"/>
                    </a:solidFill>
                    <a:latin typeface="Times New Roman" pitchFamily="34" charset="0"/>
                    <a:ea typeface="微软雅黑" pitchFamily="34" charset="-122"/>
                    <a:cs typeface="Times New Roman" pitchFamily="34" charset="-120"/>
                  </a:rPr>
                  <a:t>【证明】由</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3</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=0(</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800" b="0" i="0" dirty="0">
                    <a:solidFill>
                      <a:srgbClr val="6565FF"/>
                    </a:solidFill>
                    <a:latin typeface="Times New Roman" pitchFamily="34" charset="0"/>
                    <a:ea typeface="微软雅黑" pitchFamily="34" charset="-122"/>
                    <a:cs typeface="Times New Roman" pitchFamily="34" charset="-120"/>
                  </a:rPr>
                  <a:t>及</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≠0</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den>
                    </m:f>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800" b="0" i="0" dirty="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1</m:t>
                            </m:r>
                          </m:sub>
                        </m:sSub>
                      </m:den>
                    </m:f>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7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以数列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den>
                    </m:f>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是以1为首项，3为公差的等差数列．</a:t>
                </a:r>
                <a:endParaRPr lang="en-US" altLang="zh-CN" sz="1800" dirty="0"/>
              </a:p>
            </p:txBody>
          </p:sp>
        </mc:Choice>
        <mc:Fallback xmlns="">
          <p:sp>
            <p:nvSpPr>
              <p:cNvPr id="4" name="QO_7_AN.221_1#d2318c322?vcp=1&amp;vop=1&amp;pid=866762211&amp;color=36,64,97&amp;vtp=1&amp;bbb=1"/>
              <p:cNvSpPr>
                <a:spLocks noRot="1" noChangeAspect="1" noMove="1" noResize="1" noEditPoints="1" noAdjustHandles="1" noChangeArrowheads="1" noChangeShapeType="1" noTextEdit="1"/>
              </p:cNvSpPr>
              <p:nvPr/>
            </p:nvSpPr>
            <p:spPr>
              <a:xfrm>
                <a:off x="539496" y="2790272"/>
                <a:ext cx="11109960" cy="939800"/>
              </a:xfrm>
              <a:prstGeom prst="rect">
                <a:avLst/>
              </a:prstGeom>
              <a:blipFill>
                <a:blip r:embed="rId5"/>
                <a:stretch>
                  <a:fillRect l="-1317" b="-519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7_BD.222_1#610e58f97?vcp=1&amp;vop=1&amp;pid=866762211&amp;color=36,64,97&amp;vtp=1&amp;bbb=1"/>
              <p:cNvSpPr/>
              <p:nvPr/>
            </p:nvSpPr>
            <p:spPr>
              <a:xfrm>
                <a:off x="539496" y="3737882"/>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求数列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的通项公式；</a:t>
                </a:r>
                <a:endParaRPr lang="en-US" altLang="zh-CN" sz="1800" dirty="0"/>
              </a:p>
            </p:txBody>
          </p:sp>
        </mc:Choice>
        <mc:Fallback xmlns="">
          <p:sp>
            <p:nvSpPr>
              <p:cNvPr id="5" name="QO_7_BD.222_1#610e58f97?vcp=1&amp;vop=1&amp;pid=866762211&amp;color=36,64,97&amp;vtp=1&amp;bbb=1"/>
              <p:cNvSpPr>
                <a:spLocks noRot="1" noChangeAspect="1" noMove="1" noResize="1" noEditPoints="1" noAdjustHandles="1" noChangeArrowheads="1" noChangeShapeType="1" noTextEdit="1"/>
              </p:cNvSpPr>
              <p:nvPr/>
            </p:nvSpPr>
            <p:spPr>
              <a:xfrm>
                <a:off x="539496" y="3737882"/>
                <a:ext cx="11109960" cy="363665"/>
              </a:xfrm>
              <a:prstGeom prst="rect">
                <a:avLst/>
              </a:prstGeom>
              <a:blipFill>
                <a:blip r:embed="rId6"/>
                <a:stretch>
                  <a:fillRect l="-1317"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7_AN.223_1#610e58f97?vcp=1&amp;vop=1&amp;pid=866762211&amp;color=36,64,97&amp;vtp=1&amp;bbb=1"/>
              <p:cNvSpPr/>
              <p:nvPr/>
            </p:nvSpPr>
            <p:spPr>
              <a:xfrm>
                <a:off x="539496" y="4102372"/>
                <a:ext cx="11109960" cy="938594"/>
              </a:xfrm>
              <a:prstGeom prst="rect">
                <a:avLst/>
              </a:prstGeom>
              <a:noFill/>
              <a:ln/>
            </p:spPr>
            <p:txBody>
              <a:bodyPr wrap="none" lIns="0" tIns="0" rIns="0" bIns="0" rtlCol="0" anchor="t"/>
              <a:lstStyle/>
              <a:p>
                <a:pPr algn="l" latinLnBrk="1">
                  <a:lnSpc>
                    <a:spcPts val="3700"/>
                  </a:lnSpc>
                </a:pPr>
                <a:r>
                  <a:rPr lang="en-US" altLang="zh-CN" sz="1800" b="0" i="0" dirty="0">
                    <a:solidFill>
                      <a:srgbClr val="6565FF"/>
                    </a:solidFill>
                    <a:latin typeface="Times New Roman" pitchFamily="34" charset="0"/>
                    <a:ea typeface="微软雅黑" pitchFamily="34" charset="-122"/>
                    <a:cs typeface="Times New Roman" pitchFamily="34" charset="-120"/>
                  </a:rPr>
                  <a:t>【解】由（1）可得</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den>
                    </m:f>
                    <m:r>
                      <a:rPr lang="en-US" altLang="zh-CN" sz="1800" b="0" i="0">
                        <a:solidFill>
                          <a:srgbClr val="6565FF"/>
                        </a:solidFill>
                        <a:latin typeface="Cambria Math" pitchFamily="34" charset="0"/>
                        <a:ea typeface="Cambria Math" pitchFamily="34" charset="-122"/>
                        <a:cs typeface="Cambria Math" pitchFamily="34" charset="-120"/>
                      </a:rPr>
                      <m:t>=1+3(</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−1)=3</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9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6" name="QO_7_AN.223_1#610e58f97?vcp=1&amp;vop=1&amp;pid=866762211&amp;color=36,64,97&amp;vtp=1&amp;bbb=1"/>
              <p:cNvSpPr>
                <a:spLocks noRot="1" noChangeAspect="1" noMove="1" noResize="1" noEditPoints="1" noAdjustHandles="1" noChangeArrowheads="1" noChangeShapeType="1" noTextEdit="1"/>
              </p:cNvSpPr>
              <p:nvPr/>
            </p:nvSpPr>
            <p:spPr>
              <a:xfrm>
                <a:off x="539496" y="4102372"/>
                <a:ext cx="11109960" cy="938594"/>
              </a:xfrm>
              <a:prstGeom prst="rect">
                <a:avLst/>
              </a:prstGeom>
              <a:blipFill>
                <a:blip r:embed="rId7"/>
                <a:stretch>
                  <a:fillRect l="-1317" b="-844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6">
                                            <p:bg/>
                                          </p:spTgt>
                                        </p:tgtEl>
                                        <p:attrNameLst>
                                          <p:attrName>style.visibility</p:attrName>
                                        </p:attrNameLst>
                                      </p:cBhvr>
                                      <p:to>
                                        <p:strVal val="visible"/>
                                      </p:to>
                                    </p:set>
                                    <p:animEffect transition="in" filter="fade">
                                      <p:cBhvr>
                                        <p:cTn id="24" dur="500"/>
                                        <p:tgtEl>
                                          <p:spTgt spid="6">
                                            <p:bg/>
                                          </p:spTgt>
                                        </p:tgtEl>
                                      </p:cBhvr>
                                    </p:animEffect>
                                    <p:anim calcmode="lin" valueType="num">
                                      <p:cBhvr>
                                        <p:cTn id="25" dur="500" fill="hold"/>
                                        <p:tgtEl>
                                          <p:spTgt spid="6">
                                            <p:bg/>
                                          </p:spTgt>
                                        </p:tgtEl>
                                        <p:attrNameLst>
                                          <p:attrName>ppt_x</p:attrName>
                                        </p:attrNameLst>
                                      </p:cBhvr>
                                      <p:tavLst>
                                        <p:tav tm="0">
                                          <p:val>
                                            <p:strVal val="#ppt_x"/>
                                          </p:val>
                                        </p:tav>
                                        <p:tav tm="100000">
                                          <p:val>
                                            <p:strVal val="#ppt_x"/>
                                          </p:val>
                                        </p:tav>
                                      </p:tavLst>
                                    </p:anim>
                                    <p:anim calcmode="lin" valueType="num">
                                      <p:cBhvr>
                                        <p:cTn id="26" dur="500" fill="hold"/>
                                        <p:tgtEl>
                                          <p:spTgt spid="6">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anim calcmode="lin" valueType="num">
                                      <p:cBhvr>
                                        <p:cTn id="3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6">
                                            <p:txEl>
                                              <p:pRg st="0" end="0"/>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6">
                                            <p:txEl>
                                              <p:pRg st="1" end="1"/>
                                            </p:txEl>
                                          </p:spTgt>
                                        </p:tgtEl>
                                        <p:attrNameLst>
                                          <p:attrName>style.visibility</p:attrName>
                                        </p:attrNameLst>
                                      </p:cBhvr>
                                      <p:to>
                                        <p:strVal val="visible"/>
                                      </p:to>
                                    </p:set>
                                    <p:animEffect transition="in" filter="fade">
                                      <p:cBhvr>
                                        <p:cTn id="34" dur="500"/>
                                        <p:tgtEl>
                                          <p:spTgt spid="6">
                                            <p:txEl>
                                              <p:pRg st="1" end="1"/>
                                            </p:txEl>
                                          </p:spTgt>
                                        </p:tgtEl>
                                      </p:cBhvr>
                                    </p:animEffect>
                                    <p:anim calcmode="lin" valueType="num">
                                      <p:cBhvr>
                                        <p:cTn id="3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36" dur="5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71.xml><?xml version="1.0" encoding="utf-8"?>
<p:sld xmlns:a="http://schemas.openxmlformats.org/drawingml/2006/main" xmlns:r="http://schemas.openxmlformats.org/officeDocument/2006/relationships" xmlns:p="http://schemas.openxmlformats.org/presentationml/2006/main">
  <p:cSld name="Slide 71&amp;si=71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224_1#0e3ec9ab8?vcp=1&amp;vop=1&amp;pid=866762211&amp;color=36,64,97&amp;vtp=1&amp;bt=1&amp;bbb=1"/>
              <p:cNvSpPr/>
              <p:nvPr/>
            </p:nvSpPr>
            <p:spPr>
              <a:xfrm>
                <a:off x="539496" y="1256271"/>
                <a:ext cx="11109960" cy="584200"/>
              </a:xfrm>
              <a:prstGeom prst="rect">
                <a:avLst/>
              </a:prstGeom>
              <a:noFill/>
              <a:ln/>
            </p:spPr>
            <p:txBody>
              <a:bodyPr wrap="none" lIns="0" tIns="0" rIns="0" bIns="0" rtlCol="0" anchor="t"/>
              <a:lstStyle/>
              <a:p>
                <a:pPr algn="l" latinLnBrk="1">
                  <a:lnSpc>
                    <a:spcPts val="4600"/>
                  </a:lnSpc>
                </a:pPr>
                <a:r>
                  <a:rPr lang="en-US" altLang="zh-CN" sz="1800" b="0" i="0" dirty="0">
                    <a:solidFill>
                      <a:srgbClr val="003760"/>
                    </a:solidFill>
                    <a:latin typeface="Times New Roman" pitchFamily="34" charset="0"/>
                    <a:ea typeface="微软雅黑" pitchFamily="34" charset="-122"/>
                    <a:cs typeface="Times New Roman" pitchFamily="34" charset="-120"/>
                  </a:rPr>
                  <a:t>（3）</a:t>
                </a:r>
                <a:r>
                  <a:rPr lang="en-US" altLang="zh-CN" sz="1800" b="0" i="0" dirty="0">
                    <a:solidFill>
                      <a:srgbClr val="244061"/>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𝜆</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den>
                    </m:f>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𝜆</m:t>
                    </m:r>
                  </m:oMath>
                </a14:m>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对任意</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≥2</m:t>
                    </m:r>
                  </m:oMath>
                </a14:m>
                <a:r>
                  <a:rPr lang="en-US" altLang="zh-CN" sz="1800" b="0" i="0" dirty="0">
                    <a:solidFill>
                      <a:srgbClr val="244061"/>
                    </a:solidFill>
                    <a:latin typeface="Times New Roman" pitchFamily="34" charset="0"/>
                    <a:ea typeface="微软雅黑" pitchFamily="34" charset="-122"/>
                    <a:cs typeface="Times New Roman" pitchFamily="34" charset="-120"/>
                  </a:rPr>
                  <a:t>的整数恒成立，求实数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𝜆</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的取值范围.</a:t>
                </a:r>
                <a:endParaRPr lang="en-US" altLang="zh-CN" sz="1800" dirty="0"/>
              </a:p>
            </p:txBody>
          </p:sp>
        </mc:Choice>
        <mc:Fallback xmlns="">
          <p:sp>
            <p:nvSpPr>
              <p:cNvPr id="2" name="QO_7_BD.224_1#0e3ec9ab8?vcp=1&amp;vop=1&amp;pid=866762211&amp;color=36,64,97&amp;vtp=1&amp;bt=1&amp;bbb=1"/>
              <p:cNvSpPr>
                <a:spLocks noRot="1" noChangeAspect="1" noMove="1" noResize="1" noEditPoints="1" noAdjustHandles="1" noChangeArrowheads="1" noChangeShapeType="1" noTextEdit="1"/>
              </p:cNvSpPr>
              <p:nvPr/>
            </p:nvSpPr>
            <p:spPr>
              <a:xfrm>
                <a:off x="539496" y="1256271"/>
                <a:ext cx="11109960" cy="584200"/>
              </a:xfrm>
              <a:prstGeom prst="rect">
                <a:avLst/>
              </a:prstGeom>
              <a:blipFill>
                <a:blip r:embed="rId3"/>
                <a:stretch>
                  <a:fillRect l="-1317" b="-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AN.225_1#0e3ec9ab8?vcp=1&amp;vop=1&amp;pid=866762211&amp;color=36,64,97&amp;vtp=1&amp;bbb=1"/>
              <p:cNvSpPr/>
              <p:nvPr/>
            </p:nvSpPr>
            <p:spPr>
              <a:xfrm>
                <a:off x="539496" y="1846567"/>
                <a:ext cx="11109960" cy="3891471"/>
              </a:xfrm>
              <a:prstGeom prst="rect">
                <a:avLst/>
              </a:prstGeom>
              <a:noFill/>
              <a:ln/>
            </p:spPr>
            <p:txBody>
              <a:bodyPr wrap="none" lIns="0" tIns="0" rIns="0" bIns="0" rtlCol="0" anchor="t"/>
              <a:lstStyle/>
              <a:p>
                <a:pPr algn="l" latinLnBrk="1">
                  <a:lnSpc>
                    <a:spcPts val="3700"/>
                  </a:lnSpc>
                </a:pPr>
                <a:r>
                  <a:rPr lang="en-US" altLang="zh-CN" sz="1800" b="0" i="0" dirty="0">
                    <a:solidFill>
                      <a:srgbClr val="6565FF"/>
                    </a:solidFill>
                    <a:latin typeface="Times New Roman" pitchFamily="34" charset="0"/>
                    <a:ea typeface="微软雅黑" pitchFamily="34" charset="-122"/>
                    <a:cs typeface="Times New Roman" pitchFamily="34" charset="-120"/>
                  </a:rPr>
                  <a:t>【解】</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𝜆</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den>
                    </m:f>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𝜆</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对任意</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的整数恒成立，</a:t>
                </a:r>
                <a:endParaRPr lang="en-US" altLang="zh-CN" sz="1800" dirty="0"/>
              </a:p>
              <a:p>
                <a:pPr latinLnBrk="1">
                  <a:lnSpc>
                    <a:spcPts val="3500"/>
                  </a:lnSpc>
                </a:pPr>
                <a:r>
                  <a:rPr lang="en-US" altLang="zh-CN" b="0" i="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𝜆</m:t>
                        </m:r>
                      </m:num>
                      <m:den>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𝜆</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对任意</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6565FF"/>
                            </a:solidFill>
                            <a:latin typeface="Cambria Math" pitchFamily="34" charset="0"/>
                            <a:ea typeface="Cambria Math" pitchFamily="34" charset="-122"/>
                            <a:cs typeface="Cambria Math" pitchFamily="34" charset="-120"/>
                          </a:rPr>
                          <m:t>𝐍</m:t>
                        </m:r>
                      </m:e>
                      <m:sub>
                        <m:r>
                          <a:rPr lang="en-US" altLang="zh-CN" sz="1800" b="0" i="0">
                            <a:solidFill>
                              <a:srgbClr val="6565FF"/>
                            </a:solidFill>
                            <a:latin typeface="Cambria Math" pitchFamily="34" charset="0"/>
                            <a:ea typeface="Cambria Math" pitchFamily="34" charset="-122"/>
                            <a:cs typeface="Cambria Math" pitchFamily="34" charset="-120"/>
                          </a:rPr>
                          <m:t>+</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恒成立,</a:t>
                </a:r>
                <a:endParaRPr lang="en-US" altLang="zh-CN" sz="1800" dirty="0"/>
              </a:p>
              <a:p>
                <a:pPr latinLnBrk="1">
                  <a:lnSpc>
                    <a:spcPts val="3800"/>
                  </a:lnSpc>
                </a:pPr>
                <a:r>
                  <a:rPr lang="en-US" altLang="zh-CN" b="0" i="0">
                    <a:solidFill>
                      <a:srgbClr val="6565FF"/>
                    </a:solidFill>
                    <a:latin typeface="Times New Roman" pitchFamily="34" charset="0"/>
                    <a:ea typeface="微软雅黑" pitchFamily="34" charset="-122"/>
                    <a:cs typeface="Times New Roman" pitchFamily="34" charset="-120"/>
                  </a:rPr>
                  <a:t>整</a:t>
                </a:r>
                <a:r>
                  <a:rPr lang="en-US" altLang="zh-CN" sz="1800" b="0" i="0">
                    <a:solidFill>
                      <a:srgbClr val="6565FF"/>
                    </a:solidFill>
                    <a:latin typeface="Times New Roman" pitchFamily="34" charset="0"/>
                    <a:ea typeface="微软雅黑" pitchFamily="34" charset="-122"/>
                    <a:cs typeface="Times New Roman" pitchFamily="34" charset="-120"/>
                  </a:rPr>
                  <a:t>理得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𝜆</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+1)(3</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对任意</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6565FF"/>
                            </a:solidFill>
                            <a:latin typeface="Cambria Math" pitchFamily="34" charset="0"/>
                            <a:ea typeface="Cambria Math" pitchFamily="34" charset="-122"/>
                            <a:cs typeface="Cambria Math" pitchFamily="34" charset="-120"/>
                          </a:rPr>
                          <m:t>𝐍</m:t>
                        </m:r>
                      </m:e>
                      <m:sub>
                        <m:r>
                          <a:rPr lang="en-US" altLang="zh-CN" sz="1800" b="0" i="0">
                            <a:solidFill>
                              <a:srgbClr val="6565FF"/>
                            </a:solidFill>
                            <a:latin typeface="Cambria Math" pitchFamily="34" charset="0"/>
                            <a:ea typeface="Cambria Math" pitchFamily="34" charset="-122"/>
                            <a:cs typeface="Cambria Math" pitchFamily="34" charset="-120"/>
                          </a:rPr>
                          <m:t>+</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恒成立.</a:t>
                </a:r>
                <a:endParaRPr lang="en-US" altLang="zh-CN" sz="1800" dirty="0"/>
              </a:p>
              <a:p>
                <a:pPr latinLnBrk="1">
                  <a:lnSpc>
                    <a:spcPts val="3800"/>
                  </a:lnSpc>
                </a:pPr>
                <a:r>
                  <a:rPr lang="en-US" altLang="zh-CN" b="0" i="0">
                    <a:solidFill>
                      <a:srgbClr val="6565FF"/>
                    </a:solidFill>
                    <a:latin typeface="Times New Roman" pitchFamily="34" charset="0"/>
                    <a:ea typeface="微软雅黑" pitchFamily="34" charset="-122"/>
                    <a:cs typeface="Times New Roman" pitchFamily="34" charset="-120"/>
                  </a:rPr>
                  <a:t>令</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+1)(3</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den>
                    </m:f>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1" i="0">
                            <a:solidFill>
                              <a:srgbClr val="6565FF"/>
                            </a:solidFill>
                            <a:latin typeface="Cambria Math" pitchFamily="34" charset="0"/>
                            <a:ea typeface="Cambria Math" pitchFamily="34" charset="-122"/>
                            <a:cs typeface="Cambria Math" pitchFamily="34" charset="-120"/>
                          </a:rPr>
                          <m:t>𝐍</m:t>
                        </m:r>
                      </m:e>
                      <m:sub>
                        <m:r>
                          <a:rPr lang="en-US" altLang="zh-CN" sz="1800" b="0" i="0">
                            <a:solidFill>
                              <a:srgbClr val="6565FF"/>
                            </a:solidFill>
                            <a:latin typeface="Cambria Math" pitchFamily="34" charset="0"/>
                            <a:ea typeface="Cambria Math" pitchFamily="34" charset="-122"/>
                            <a:cs typeface="Cambria Math" pitchFamily="34" charset="-120"/>
                          </a:rPr>
                          <m:t>+</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+4)(3</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𝑛</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+1)(3</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+1)(3</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因</a:t>
                </a:r>
                <a:r>
                  <a:rPr lang="en-US" altLang="zh-CN" sz="1800" b="0" i="0">
                    <a:solidFill>
                      <a:srgbClr val="6565FF"/>
                    </a:solidFill>
                    <a:latin typeface="Times New Roman" pitchFamily="34" charset="0"/>
                    <a:ea typeface="微软雅黑" pitchFamily="34" charset="-122"/>
                    <a:cs typeface="Times New Roman" pitchFamily="34" charset="-120"/>
                  </a:rPr>
                  <a:t>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为递增数列，故</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2</m:t>
                        </m:r>
                      </m:sub>
                    </m:sSub>
                  </m:oMath>
                </a14:m>
                <a:r>
                  <a:rPr lang="en-US" altLang="zh-CN" sz="1800" b="0" i="0" dirty="0">
                    <a:solidFill>
                      <a:srgbClr val="6565FF"/>
                    </a:solidFill>
                    <a:latin typeface="Times New Roman" pitchFamily="34" charset="0"/>
                    <a:ea typeface="微软雅黑" pitchFamily="34" charset="-122"/>
                    <a:cs typeface="Times New Roman" pitchFamily="34" charset="-120"/>
                  </a:rPr>
                  <a:t>最小，且</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𝑏</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28</m:t>
                        </m:r>
                      </m:num>
                      <m:den>
                        <m:r>
                          <a:rPr lang="en-US" altLang="zh-CN" sz="1800" b="0" i="0">
                            <a:solidFill>
                              <a:srgbClr val="6565FF"/>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500"/>
                  </a:lnSpc>
                </a:pPr>
                <a:r>
                  <a:rPr lang="en-US" altLang="zh-CN" b="0" i="0">
                    <a:solidFill>
                      <a:srgbClr val="6565FF"/>
                    </a:solidFill>
                    <a:latin typeface="Times New Roman" pitchFamily="34" charset="0"/>
                    <a:ea typeface="微软雅黑" pitchFamily="34" charset="-122"/>
                    <a:cs typeface="Times New Roman" pitchFamily="34" charset="-120"/>
                  </a:rPr>
                  <a:t>故</a:t>
                </a:r>
                <a:r>
                  <a:rPr lang="en-US" altLang="zh-CN" sz="1800" b="0" i="0">
                    <a:solidFill>
                      <a:srgbClr val="6565FF"/>
                    </a:solidFill>
                    <a:latin typeface="Times New Roman" pitchFamily="34" charset="0"/>
                    <a:ea typeface="微软雅黑" pitchFamily="34" charset="-122"/>
                    <a:cs typeface="Times New Roman" pitchFamily="34" charset="-120"/>
                  </a:rPr>
                  <a:t>实数</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𝜆</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的取值范围为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28</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7_AN.225_1#0e3ec9ab8?vcp=1&amp;vop=1&amp;pid=866762211&amp;color=36,64,97&amp;vtp=1&amp;bbb=1"/>
              <p:cNvSpPr>
                <a:spLocks noRot="1" noChangeAspect="1" noMove="1" noResize="1" noEditPoints="1" noAdjustHandles="1" noChangeArrowheads="1" noChangeShapeType="1" noTextEdit="1"/>
              </p:cNvSpPr>
              <p:nvPr/>
            </p:nvSpPr>
            <p:spPr>
              <a:xfrm>
                <a:off x="539496" y="1846567"/>
                <a:ext cx="11109960" cy="3891471"/>
              </a:xfrm>
              <a:prstGeom prst="rect">
                <a:avLst/>
              </a:prstGeom>
              <a:blipFill>
                <a:blip r:embed="rId4"/>
                <a:stretch>
                  <a:fillRect l="-1317" b="-203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anim calcmode="lin" valueType="num">
                                      <p:cBhvr>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anim calcmode="lin" valueType="num">
                                      <p:cBhvr>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3">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500"/>
                                        <p:tgtEl>
                                          <p:spTgt spid="3">
                                            <p:txEl>
                                              <p:pRg st="7" end="7"/>
                                            </p:txEl>
                                          </p:spTgt>
                                        </p:tgtEl>
                                      </p:cBhvr>
                                    </p:animEffect>
                                    <p:anim calcmode="lin" valueType="num">
                                      <p:cBhvr>
                                        <p:cTn id="48"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2.xml><?xml version="1.0" encoding="utf-8"?>
<p:sld xmlns:a="http://schemas.openxmlformats.org/drawingml/2006/main" xmlns:r="http://schemas.openxmlformats.org/officeDocument/2006/relationships" xmlns:p="http://schemas.openxmlformats.org/presentationml/2006/main">
  <p:cSld name="Slide 72&amp;si=72checked= 1 &amp; amp; version = 1.0.5checked=1&amp;version=1.0.5">
    <p:spTree>
      <p:nvGrpSpPr>
        <p:cNvPr id="1" name=""/>
        <p:cNvGrpSpPr/>
        <p:nvPr/>
      </p:nvGrpSpPr>
      <p:grpSpPr>
        <a:xfrm>
          <a:off x="0" y="0"/>
          <a:ext cx="0" cy="0"/>
          <a:chOff x="0" y="0"/>
          <a:chExt cx="0" cy="0"/>
        </a:xfrm>
      </p:grpSpPr>
      <p:sp>
        <p:nvSpPr>
          <p:cNvPr id="2" name="C_5_BD#47da04291?vcp=1&amp;pid=ccaa49cc3&amp;color=0,55,96&amp;vtp=1&amp;bt=1&amp;bbb=1"/>
          <p:cNvSpPr/>
          <p:nvPr/>
        </p:nvSpPr>
        <p:spPr>
          <a:xfrm>
            <a:off x="539496" y="828000"/>
            <a:ext cx="11109960" cy="895096"/>
          </a:xfrm>
          <a:prstGeom prst="rect">
            <a:avLst/>
          </a:prstGeom>
          <a:noFill/>
          <a:ln/>
        </p:spPr>
        <p:txBody>
          <a:bodyPr wrap="none" lIns="0" tIns="0" rIns="0" bIns="0" rtlCol="0" anchor="t"/>
          <a:lstStyle/>
          <a:p>
            <a:pPr algn="ctr" latinLnBrk="1">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C组</a:t>
            </a:r>
            <a:r>
              <a:rPr lang="en-US" altLang="zh-CN" sz="2400" b="1" i="0" dirty="0">
                <a:solidFill>
                  <a:srgbClr val="003760"/>
                </a:solidFill>
                <a:latin typeface="SimSun" pitchFamily="34" charset="0"/>
                <a:ea typeface="SimSun" pitchFamily="34" charset="-122"/>
                <a:cs typeface="SimSun" pitchFamily="34" charset="-120"/>
              </a:rPr>
              <a:t> </a:t>
            </a:r>
            <a:r>
              <a:rPr lang="en-US" altLang="zh-CN" sz="2400" b="1" i="0" dirty="0">
                <a:solidFill>
                  <a:srgbClr val="003760"/>
                </a:solidFill>
                <a:latin typeface="Times New Roman" pitchFamily="34" charset="0"/>
                <a:ea typeface="微软雅黑" pitchFamily="34" charset="-122"/>
                <a:cs typeface="Times New Roman" pitchFamily="34" charset="-120"/>
              </a:rPr>
              <a:t>新素养</a:t>
            </a:r>
            <a:r>
              <a:rPr lang="en-US" altLang="zh-CN" sz="2400" b="1" i="0" dirty="0">
                <a:solidFill>
                  <a:srgbClr val="003760"/>
                </a:solidFill>
                <a:latin typeface="SimSun" pitchFamily="34" charset="0"/>
                <a:ea typeface="SimSun" pitchFamily="34" charset="-122"/>
                <a:cs typeface="SimSun" pitchFamily="34" charset="-120"/>
              </a:rPr>
              <a:t> </a:t>
            </a:r>
            <a:r>
              <a:rPr lang="en-US" altLang="zh-CN" sz="2400" b="1" i="0" dirty="0">
                <a:solidFill>
                  <a:srgbClr val="003760"/>
                </a:solidFill>
                <a:latin typeface="Times New Roman" pitchFamily="34" charset="0"/>
                <a:ea typeface="微软雅黑" pitchFamily="34" charset="-122"/>
                <a:cs typeface="Times New Roman" pitchFamily="34" charset="-120"/>
              </a:rPr>
              <a:t>新题型</a:t>
            </a:r>
            <a:endParaRPr lang="en-US" altLang="zh-CN" sz="2400" dirty="0">
              <a:solidFill>
                <a:srgbClr val="003760"/>
              </a:solidFill>
            </a:endParaRPr>
          </a:p>
        </p:txBody>
      </p:sp>
      <p:sp>
        <p:nvSpPr>
          <p:cNvPr id="3" name="QC_6_BD.226_1#179cef6e9?vaa=1&amp;vcp=1&amp;vop=1&amp;pid=47da04291&amp;color=36,64,97&amp;vtp=1&amp;bbb=1"/>
          <p:cNvSpPr/>
          <p:nvPr/>
        </p:nvSpPr>
        <p:spPr>
          <a:xfrm>
            <a:off x="539496" y="1361235"/>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10.（多选）</a:t>
            </a:r>
            <a:r>
              <a:rPr lang="en-US" altLang="zh-CN" sz="1800" b="0" i="0">
                <a:solidFill>
                  <a:srgbClr val="244061"/>
                </a:solidFill>
                <a:latin typeface="Times New Roman" pitchFamily="34" charset="0"/>
                <a:ea typeface="微软雅黑" pitchFamily="34" charset="-122"/>
                <a:cs typeface="Times New Roman" pitchFamily="34" charset="-120"/>
              </a:rPr>
              <a:t>下列命题正确的是(</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p:sp>
        <p:nvSpPr>
          <p:cNvPr id="4" name="QC_6_AN.228_1#179cef6e9.bracket?vaa=1&amp;vcp=1&amp;vop=1&amp;pid=47da04291&amp;color=36,64,97&amp;vpa=35&amp;vtp=1&amp;bbb=1"/>
          <p:cNvSpPr/>
          <p:nvPr/>
        </p:nvSpPr>
        <p:spPr>
          <a:xfrm>
            <a:off x="3755771" y="1440140"/>
            <a:ext cx="523875"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BC</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5" name="QC_6_BD.226_2#179cef6e9.choices?vaa=1&amp;vcp=1&amp;vop=1&amp;pid=47da04291&amp;color=36,64,97&amp;vtp=1&amp;bbb=1"/>
              <p:cNvSpPr/>
              <p:nvPr/>
            </p:nvSpPr>
            <p:spPr>
              <a:xfrm>
                <a:off x="539496" y="1780246"/>
                <a:ext cx="11109960" cy="16114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Times New Roman" pitchFamily="34" charset="0"/>
                    <a:ea typeface="微软雅黑" pitchFamily="34" charset="-122"/>
                    <a:cs typeface="Times New Roman" pitchFamily="34" charset="-120"/>
                  </a:rPr>
                  <a:t>A.给出数列的有限项就可以唯一确定这个数列的通项公式</a:t>
                </a:r>
                <a:endParaRPr lang="en-US" altLang="zh-CN" sz="1800" dirty="0">
                  <a:solidFill>
                    <a:srgbClr val="244061"/>
                  </a:solidFill>
                </a:endParaRPr>
              </a:p>
              <a:p>
                <a:pPr latinLnBrk="1">
                  <a:lnSpc>
                    <a:spcPts val="3300"/>
                  </a:lnSpc>
                </a:pPr>
                <a:r>
                  <a:rPr lang="en-US" altLang="zh-CN"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.若等差数列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的公差</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𝑑</m:t>
                    </m:r>
                    <m:r>
                      <a:rPr lang="en-US" altLang="zh-CN" sz="1800" b="0" i="0" smtClean="0">
                        <a:solidFill>
                          <a:srgbClr val="244061"/>
                        </a:solidFill>
                        <a:latin typeface="Cambria Math" pitchFamily="34" charset="0"/>
                        <a:ea typeface="Cambria Math" pitchFamily="34" charset="-122"/>
                        <a:cs typeface="Cambria Math" pitchFamily="34" charset="-120"/>
                      </a:rPr>
                      <m:t>&gt;0</m:t>
                    </m:r>
                  </m:oMath>
                </a14:m>
                <a:r>
                  <a:rPr lang="en-US" altLang="zh-CN" sz="1800" b="0" i="0" dirty="0">
                    <a:solidFill>
                      <a:srgbClr val="244061"/>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是递增数列</a:t>
                </a:r>
                <a:endParaRPr lang="en-US" altLang="zh-CN" sz="1800" dirty="0">
                  <a:solidFill>
                    <a:srgbClr val="244061"/>
                  </a:solidFill>
                </a:endParaRPr>
              </a:p>
              <a:p>
                <a:pPr latinLnBrk="1">
                  <a:lnSpc>
                    <a:spcPts val="3300"/>
                  </a:lnSpc>
                </a:pPr>
                <a:r>
                  <a:rPr lang="en-US" altLang="zh-CN"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𝑎</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𝑏</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𝑐</m:t>
                    </m:r>
                  </m:oMath>
                </a14:m>
                <a:r>
                  <a:rPr lang="en-US" altLang="zh-CN" sz="1800" b="0" i="0" dirty="0">
                    <a:solidFill>
                      <a:srgbClr val="244061"/>
                    </a:solidFill>
                    <a:latin typeface="Times New Roman" pitchFamily="34" charset="0"/>
                    <a:ea typeface="微软雅黑" pitchFamily="34" charset="-122"/>
                    <a:cs typeface="Times New Roman" pitchFamily="34" charset="-120"/>
                  </a:rPr>
                  <a:t>成等差数列，则</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𝑎</m:t>
                        </m:r>
                      </m:den>
                    </m:f>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𝑏</m:t>
                        </m:r>
                      </m:den>
                    </m:f>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
                          <a:rPr lang="en-US" altLang="zh-CN" sz="1800" b="0" i="0">
                            <a:solidFill>
                              <a:srgbClr val="244061"/>
                            </a:solidFill>
                            <a:latin typeface="Cambria Math" pitchFamily="34" charset="0"/>
                            <a:ea typeface="Cambria Math" pitchFamily="34" charset="-122"/>
                            <a:cs typeface="Cambria Math" pitchFamily="34" charset="-120"/>
                          </a:rPr>
                          <m:t>𝑐</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可能成等差数列</a:t>
                </a:r>
                <a:endParaRPr lang="en-US" altLang="zh-CN" sz="1800" dirty="0">
                  <a:solidFill>
                    <a:srgbClr val="244061"/>
                  </a:solidFill>
                </a:endParaRP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.若数列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是等差数列，则数列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+2</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不一定是等差数列</a:t>
                </a:r>
                <a:endParaRPr lang="en-US" altLang="zh-CN" sz="1800" dirty="0">
                  <a:solidFill>
                    <a:srgbClr val="244061"/>
                  </a:solidFill>
                </a:endParaRPr>
              </a:p>
            </p:txBody>
          </p:sp>
        </mc:Choice>
        <mc:Fallback xmlns="">
          <p:sp>
            <p:nvSpPr>
              <p:cNvPr id="5" name="QC_6_BD.226_2#179cef6e9.choices?vaa=1&amp;vcp=1&amp;vop=1&amp;pid=47da04291&amp;color=36,64,97&amp;vtp=1&amp;bbb=1"/>
              <p:cNvSpPr>
                <a:spLocks noRot="1" noChangeAspect="1" noMove="1" noResize="1" noEditPoints="1" noAdjustHandles="1" noChangeArrowheads="1" noChangeShapeType="1" noTextEdit="1"/>
              </p:cNvSpPr>
              <p:nvPr/>
            </p:nvSpPr>
            <p:spPr>
              <a:xfrm>
                <a:off x="539496" y="1780246"/>
                <a:ext cx="11109960" cy="1611440"/>
              </a:xfrm>
              <a:prstGeom prst="rect">
                <a:avLst/>
              </a:prstGeom>
              <a:blipFill>
                <a:blip r:embed="rId3"/>
                <a:stretch>
                  <a:fillRect l="-1317" b="-909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C_6_AS.227_1#179cef6e9?vaa=1&amp;vcp=1&amp;vop=1&amp;pid=47da04291&amp;color=36,64,97&amp;vtp=1&amp;bbb=1&amp;hb=1"/>
              <p:cNvSpPr/>
              <p:nvPr/>
            </p:nvSpPr>
            <p:spPr>
              <a:xfrm>
                <a:off x="539496" y="3399814"/>
                <a:ext cx="11109960" cy="20305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对于A，给出数列的有限项不一定可以唯一确定通项公式，故A不正确；</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对</a:t>
                </a:r>
                <a:r>
                  <a:rPr lang="en-US" altLang="zh-CN" sz="1800" b="0" i="0">
                    <a:solidFill>
                      <a:srgbClr val="003760"/>
                    </a:solidFill>
                    <a:latin typeface="Times New Roman" pitchFamily="34" charset="0"/>
                    <a:ea typeface="微软雅黑" pitchFamily="34" charset="-122"/>
                    <a:cs typeface="Times New Roman" pitchFamily="34" charset="-120"/>
                  </a:rPr>
                  <a:t>于</a:t>
                </a:r>
                <a:r>
                  <a:rPr lang="en-US" altLang="zh-CN" sz="1800" b="0" i="0" dirty="0">
                    <a:solidFill>
                      <a:srgbClr val="003760"/>
                    </a:solidFill>
                    <a:latin typeface="Times New Roman" pitchFamily="34" charset="0"/>
                    <a:ea typeface="微软雅黑" pitchFamily="34" charset="-122"/>
                    <a:cs typeface="Times New Roman" pitchFamily="34" charset="-120"/>
                  </a:rPr>
                  <a:t>B，由等差数列性质知公差</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必是递增数列，故B正确；</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对</a:t>
                </a:r>
                <a:r>
                  <a:rPr lang="en-US" altLang="zh-CN" sz="1800" b="0" i="0">
                    <a:solidFill>
                      <a:srgbClr val="003760"/>
                    </a:solidFill>
                    <a:latin typeface="Times New Roman" pitchFamily="34" charset="0"/>
                    <a:ea typeface="微软雅黑" pitchFamily="34" charset="-122"/>
                    <a:cs typeface="Times New Roman" pitchFamily="34" charset="-120"/>
                  </a:rPr>
                  <a:t>于</a:t>
                </a:r>
                <a:r>
                  <a:rPr lang="en-US" altLang="zh-CN" sz="1800" b="0" i="0" dirty="0">
                    <a:solidFill>
                      <a:srgbClr val="003760"/>
                    </a:solidFill>
                    <a:latin typeface="Times New Roman" pitchFamily="34" charset="0"/>
                    <a:ea typeface="微软雅黑" pitchFamily="34" charset="-122"/>
                    <a:cs typeface="Times New Roman" pitchFamily="34" charset="-120"/>
                  </a:rPr>
                  <a:t>C，</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𝑏</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𝑐</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𝑎</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𝑏</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𝑐</m:t>
                        </m:r>
                      </m:den>
                    </m:f>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是等差数列，而</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𝑎</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𝑏</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𝑐</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m:t>
                    </m:r>
                    <m:r>
                      <m:rPr>
                        <m:nor/>
                      </m:rPr>
                      <a:rPr lang="en-US" altLang="zh-CN" sz="1800" b="0" i="0" smtClean="0">
                        <a:solidFill>
                          <a:srgbClr val="003760"/>
                        </a:solidFill>
                        <a:latin typeface="Cambria Math" pitchFamily="34" charset="0"/>
                        <a:ea typeface="Cambria Math" pitchFamily="34" charset="-122"/>
                        <a:cs typeface="Cambria Math" pitchFamily="34" charset="-120"/>
                      </a:rPr>
                      <m:t> </m:t>
                    </m:r>
                    <m:r>
                      <a:rPr lang="en-US" altLang="zh-CN" sz="1800" b="0" i="0" smtClean="0">
                        <a:solidFill>
                          <a:srgbClr val="00376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时不成立，故C正确；</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对</a:t>
                </a:r>
                <a:r>
                  <a:rPr lang="en-US" altLang="zh-CN" sz="1800" b="0" i="0">
                    <a:solidFill>
                      <a:srgbClr val="003760"/>
                    </a:solidFill>
                    <a:latin typeface="Times New Roman" pitchFamily="34" charset="0"/>
                    <a:ea typeface="微软雅黑" pitchFamily="34" charset="-122"/>
                    <a:cs typeface="Times New Roman" pitchFamily="34" charset="-120"/>
                  </a:rPr>
                  <a:t>于</a:t>
                </a:r>
                <a:r>
                  <a:rPr lang="en-US" altLang="zh-CN" sz="1800" b="0" i="0" dirty="0">
                    <a:solidFill>
                      <a:srgbClr val="003760"/>
                    </a:solidFill>
                    <a:latin typeface="Times New Roman" pitchFamily="34" charset="0"/>
                    <a:ea typeface="微软雅黑" pitchFamily="34" charset="-122"/>
                    <a:cs typeface="Times New Roman" pitchFamily="34" charset="-120"/>
                  </a:rPr>
                  <a:t>D，数列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是等差数列，公差为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𝑑</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+2</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−1)</m:t>
                    </m:r>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+2</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𝑛𝑑</m:t>
                    </m:r>
                    <m:r>
                      <a:rPr lang="en-US" altLang="zh-CN" sz="1800" b="0" i="0" smtClean="0">
                        <a:solidFill>
                          <a:srgbClr val="003760"/>
                        </a:solidFill>
                        <a:latin typeface="Cambria Math" pitchFamily="34" charset="0"/>
                        <a:ea typeface="Cambria Math" pitchFamily="34" charset="-122"/>
                        <a:cs typeface="Cambria Math" pitchFamily="34" charset="-120"/>
                      </a:rPr>
                      <m:t>=3</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+(3</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−1)</m:t>
                    </m:r>
                    <m:r>
                      <a:rPr lang="en-US" altLang="zh-CN" sz="1800" b="0" i="0" smtClean="0">
                        <a:solidFill>
                          <a:srgbClr val="003760"/>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也是</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等差数列</a:t>
                </a:r>
                <a:r>
                  <a:rPr lang="en-US" altLang="zh-CN" b="0" i="0" dirty="0">
                    <a:solidFill>
                      <a:srgbClr val="003760"/>
                    </a:solidFill>
                    <a:latin typeface="Times New Roman" pitchFamily="34" charset="0"/>
                    <a:ea typeface="微软雅黑" pitchFamily="34" charset="-122"/>
                    <a:cs typeface="Times New Roman" pitchFamily="34" charset="-120"/>
                  </a:rPr>
                  <a:t>，故D不正确.故选</a:t>
                </a:r>
                <a14:m>
                  <m:oMath xmlns:m="http://schemas.openxmlformats.org/officeDocument/2006/math">
                    <m:r>
                      <m:rPr>
                        <m:sty m:val="p"/>
                      </m:rPr>
                      <a:rPr lang="en-US" altLang="zh-CN" b="0" i="0" smtClean="0">
                        <a:solidFill>
                          <a:srgbClr val="003760"/>
                        </a:solidFill>
                        <a:latin typeface="Cambria Math" pitchFamily="34" charset="0"/>
                        <a:ea typeface="Cambria Math" pitchFamily="34" charset="-122"/>
                        <a:cs typeface="Cambria Math" pitchFamily="34" charset="-120"/>
                      </a:rPr>
                      <m:t>BC</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6" name="QC_6_AS.227_1#179cef6e9?vaa=1&amp;vcp=1&amp;vop=1&amp;pid=47da04291&amp;color=36,64,97&amp;vtp=1&amp;bbb=1&amp;hb=1"/>
              <p:cNvSpPr>
                <a:spLocks noRot="1" noChangeAspect="1" noMove="1" noResize="1" noEditPoints="1" noAdjustHandles="1" noChangeArrowheads="1" noChangeShapeType="1" noTextEdit="1"/>
              </p:cNvSpPr>
              <p:nvPr/>
            </p:nvSpPr>
            <p:spPr>
              <a:xfrm>
                <a:off x="539496" y="3399814"/>
                <a:ext cx="11109960" cy="2030540"/>
              </a:xfrm>
              <a:prstGeom prst="rect">
                <a:avLst/>
              </a:prstGeom>
              <a:blipFill>
                <a:blip r:embed="rId4"/>
                <a:stretch>
                  <a:fillRect l="-1317" r="-1098" b="-660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fade">
                                      <p:cBhvr>
                                        <p:cTn id="27" dur="500"/>
                                        <p:tgtEl>
                                          <p:spTgt spid="6">
                                            <p:txEl>
                                              <p:pRg st="3" end="3"/>
                                            </p:txEl>
                                          </p:spTgt>
                                        </p:tgtEl>
                                      </p:cBhvr>
                                    </p:animEffect>
                                    <p:anim calcmode="lin" valueType="num">
                                      <p:cBhvr>
                                        <p:cTn id="28"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6">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
                                            <p:txEl>
                                              <p:pRg st="4" end="4"/>
                                            </p:txEl>
                                          </p:spTgt>
                                        </p:tgtEl>
                                        <p:attrNameLst>
                                          <p:attrName>style.visibility</p:attrName>
                                        </p:attrNameLst>
                                      </p:cBhvr>
                                      <p:to>
                                        <p:strVal val="visible"/>
                                      </p:to>
                                    </p:set>
                                    <p:animEffect transition="in" filter="fade">
                                      <p:cBhvr>
                                        <p:cTn id="32" dur="500"/>
                                        <p:tgtEl>
                                          <p:spTgt spid="6">
                                            <p:txEl>
                                              <p:pRg st="4" end="4"/>
                                            </p:txEl>
                                          </p:spTgt>
                                        </p:tgtEl>
                                      </p:cBhvr>
                                    </p:animEffect>
                                    <p:anim calcmode="lin" valueType="num">
                                      <p:cBhvr>
                                        <p:cTn id="3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4">
                                            <p:bg/>
                                          </p:spTgt>
                                        </p:tgtEl>
                                        <p:attrNameLst>
                                          <p:attrName>style.visibility</p:attrName>
                                        </p:attrNameLst>
                                      </p:cBhvr>
                                      <p:to>
                                        <p:strVal val="visible"/>
                                      </p:to>
                                    </p:set>
                                    <p:animEffect transition="in" filter="fade">
                                      <p:cBhvr>
                                        <p:cTn id="39" dur="500"/>
                                        <p:tgtEl>
                                          <p:spTgt spid="4">
                                            <p:bg/>
                                          </p:spTgt>
                                        </p:tgtEl>
                                      </p:cBhvr>
                                    </p:animEffect>
                                    <p:anim calcmode="lin" valueType="num">
                                      <p:cBhvr>
                                        <p:cTn id="40" dur="500" fill="hold"/>
                                        <p:tgtEl>
                                          <p:spTgt spid="4">
                                            <p:bg/>
                                          </p:spTgt>
                                        </p:tgtEl>
                                        <p:attrNameLst>
                                          <p:attrName>ppt_x</p:attrName>
                                        </p:attrNameLst>
                                      </p:cBhvr>
                                      <p:tavLst>
                                        <p:tav tm="0">
                                          <p:val>
                                            <p:strVal val="#ppt_x"/>
                                          </p:val>
                                        </p:tav>
                                        <p:tav tm="100000">
                                          <p:val>
                                            <p:strVal val="#ppt_x"/>
                                          </p:val>
                                        </p:tav>
                                      </p:tavLst>
                                    </p:anim>
                                    <p:anim calcmode="lin" valueType="num">
                                      <p:cBhvr>
                                        <p:cTn id="41" dur="500" fill="hold"/>
                                        <p:tgtEl>
                                          <p:spTgt spid="4">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4">
                                            <p:txEl>
                                              <p:pRg st="0" end="0"/>
                                            </p:txEl>
                                          </p:spTgt>
                                        </p:tgtEl>
                                        <p:attrNameLst>
                                          <p:attrName>style.visibility</p:attrName>
                                        </p:attrNameLst>
                                      </p:cBhvr>
                                      <p:to>
                                        <p:strVal val="visible"/>
                                      </p:to>
                                    </p:set>
                                    <p:animEffect transition="in" filter="fade">
                                      <p:cBhvr>
                                        <p:cTn id="44" dur="500"/>
                                        <p:tgtEl>
                                          <p:spTgt spid="4">
                                            <p:txEl>
                                              <p:pRg st="0" end="0"/>
                                            </p:txEl>
                                          </p:spTgt>
                                        </p:tgtEl>
                                      </p:cBhvr>
                                    </p:animEffect>
                                    <p:anim calcmode="lin" valueType="num">
                                      <p:cBhvr>
                                        <p:cTn id="4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73.xml><?xml version="1.0" encoding="utf-8"?>
<p:sld xmlns:a="http://schemas.openxmlformats.org/drawingml/2006/main" xmlns:r="http://schemas.openxmlformats.org/officeDocument/2006/relationships" xmlns:p="http://schemas.openxmlformats.org/presentationml/2006/main">
  <p:cSld name="Slide 73&amp;si=73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BD.230_1#81baad9c3?vaa=1&amp;vcp=1&amp;vop=1&amp;pid=47da04291&amp;color=36,64,97&amp;vtp=1&amp;bt=1&amp;bbb=1&amp;hb=1"/>
              <p:cNvSpPr/>
              <p:nvPr/>
            </p:nvSpPr>
            <p:spPr>
              <a:xfrm>
                <a:off x="539496" y="976362"/>
                <a:ext cx="11109960" cy="80708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11.（多选）</a:t>
                </a:r>
                <a:r>
                  <a:rPr lang="en-US" altLang="zh-CN" sz="1800" b="0" i="0" dirty="0">
                    <a:solidFill>
                      <a:srgbClr val="244061"/>
                    </a:solidFill>
                    <a:latin typeface="Times New Roman" pitchFamily="34" charset="0"/>
                    <a:ea typeface="微软雅黑" pitchFamily="34" charset="-122"/>
                    <a:cs typeface="Times New Roman" pitchFamily="34" charset="-120"/>
                  </a:rPr>
                  <a:t>已知数列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是等差数列，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𝑝</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𝑞</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𝑠</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𝑡</m:t>
                    </m:r>
                  </m:oMath>
                </a14:m>
                <a:r>
                  <a:rPr lang="en-US" altLang="zh-CN" sz="1800" b="0" i="0" dirty="0">
                    <a:solidFill>
                      <a:srgbClr val="244061"/>
                    </a:solidFill>
                    <a:latin typeface="Times New Roman" pitchFamily="34" charset="0"/>
                    <a:ea typeface="微软雅黑" pitchFamily="34" charset="-122"/>
                    <a:cs typeface="Times New Roman" pitchFamily="34" charset="-120"/>
                  </a:rPr>
                  <a:t>是互不相同的正整数，且</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𝑝</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𝑞</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𝑠</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，若在平面直角坐标</a:t>
                </a:r>
              </a:p>
              <a:p>
                <a:pPr latinLnBrk="1">
                  <a:lnSpc>
                    <a:spcPts val="3300"/>
                  </a:lnSpc>
                </a:pPr>
                <a:r>
                  <a:rPr lang="en-US" altLang="zh-CN" b="0" i="0">
                    <a:solidFill>
                      <a:srgbClr val="244061"/>
                    </a:solidFill>
                    <a:latin typeface="Times New Roman" pitchFamily="34" charset="0"/>
                    <a:ea typeface="微软雅黑" pitchFamily="34" charset="-122"/>
                    <a:cs typeface="Times New Roman" pitchFamily="34" charset="-120"/>
                  </a:rPr>
                  <a:t>系中有点</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𝐴</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𝑠</m:t>
                    </m:r>
                    <m:r>
                      <a:rPr lang="en-US" altLang="zh-CN" b="0" i="0">
                        <a:solidFill>
                          <a:srgbClr val="244061"/>
                        </a:solidFill>
                        <a:latin typeface="Cambria Math" pitchFamily="34" charset="0"/>
                        <a:ea typeface="Cambria Math" pitchFamily="34" charset="-122"/>
                        <a:cs typeface="Cambria Math" pitchFamily="34" charset="-120"/>
                      </a:rPr>
                      <m:t>,</m:t>
                    </m:r>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𝑎</m:t>
                        </m:r>
                      </m:e>
                      <m:sub>
                        <m:r>
                          <a:rPr lang="en-US" altLang="zh-CN" b="0" i="0">
                            <a:solidFill>
                              <a:srgbClr val="244061"/>
                            </a:solidFill>
                            <a:latin typeface="Cambria Math" pitchFamily="34" charset="0"/>
                            <a:ea typeface="Cambria Math" pitchFamily="34" charset="-122"/>
                            <a:cs typeface="Cambria Math" pitchFamily="34" charset="-120"/>
                          </a:rPr>
                          <m:t>𝑠</m:t>
                        </m:r>
                      </m:sub>
                    </m:sSub>
                    <m:r>
                      <a:rPr lang="en-US" altLang="zh-CN" b="0" i="0" smtClean="0">
                        <a:solidFill>
                          <a:srgbClr val="244061"/>
                        </a:solidFill>
                        <a:latin typeface="Cambria Math" pitchFamily="34" charset="0"/>
                        <a:ea typeface="Cambria Math" pitchFamily="34" charset="-122"/>
                        <a:cs typeface="Cambria Math" pitchFamily="34" charset="-120"/>
                      </a:rPr>
                      <m:t>)</m:t>
                    </m:r>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𝐵</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𝑝</m:t>
                    </m:r>
                    <m:r>
                      <a:rPr lang="en-US" altLang="zh-CN" b="0" i="0">
                        <a:solidFill>
                          <a:srgbClr val="244061"/>
                        </a:solidFill>
                        <a:latin typeface="Cambria Math" pitchFamily="34" charset="0"/>
                        <a:ea typeface="Cambria Math" pitchFamily="34" charset="-122"/>
                        <a:cs typeface="Cambria Math" pitchFamily="34" charset="-120"/>
                      </a:rPr>
                      <m:t>,</m:t>
                    </m:r>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𝑎</m:t>
                        </m:r>
                      </m:e>
                      <m:sub>
                        <m:r>
                          <a:rPr lang="en-US" altLang="zh-CN" b="0" i="0">
                            <a:solidFill>
                              <a:srgbClr val="244061"/>
                            </a:solidFill>
                            <a:latin typeface="Cambria Math" pitchFamily="34" charset="0"/>
                            <a:ea typeface="Cambria Math" pitchFamily="34" charset="-122"/>
                            <a:cs typeface="Cambria Math" pitchFamily="34" charset="-120"/>
                          </a:rPr>
                          <m:t>𝑝</m:t>
                        </m:r>
                      </m:sub>
                    </m:sSub>
                    <m:r>
                      <a:rPr lang="en-US" altLang="zh-CN" b="0" i="0" smtClean="0">
                        <a:solidFill>
                          <a:srgbClr val="244061"/>
                        </a:solidFill>
                        <a:latin typeface="Cambria Math" pitchFamily="34" charset="0"/>
                        <a:ea typeface="Cambria Math" pitchFamily="34" charset="-122"/>
                        <a:cs typeface="Cambria Math" pitchFamily="34" charset="-120"/>
                      </a:rPr>
                      <m:t>)</m:t>
                    </m:r>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𝐶</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𝑞</m:t>
                    </m:r>
                    <m:r>
                      <a:rPr lang="en-US" altLang="zh-CN" b="0" i="0">
                        <a:solidFill>
                          <a:srgbClr val="244061"/>
                        </a:solidFill>
                        <a:latin typeface="Cambria Math" pitchFamily="34" charset="0"/>
                        <a:ea typeface="Cambria Math" pitchFamily="34" charset="-122"/>
                        <a:cs typeface="Cambria Math" pitchFamily="34" charset="-120"/>
                      </a:rPr>
                      <m:t>,</m:t>
                    </m:r>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𝑎</m:t>
                        </m:r>
                      </m:e>
                      <m:sub>
                        <m:r>
                          <a:rPr lang="en-US" altLang="zh-CN" b="0" i="0">
                            <a:solidFill>
                              <a:srgbClr val="244061"/>
                            </a:solidFill>
                            <a:latin typeface="Cambria Math" pitchFamily="34" charset="0"/>
                            <a:ea typeface="Cambria Math" pitchFamily="34" charset="-122"/>
                            <a:cs typeface="Cambria Math" pitchFamily="34" charset="-120"/>
                          </a:rPr>
                          <m:t>𝑞</m:t>
                        </m:r>
                      </m:sub>
                    </m:sSub>
                    <m:r>
                      <a:rPr lang="en-US" altLang="zh-CN" b="0" i="0" smtClean="0">
                        <a:solidFill>
                          <a:srgbClr val="244061"/>
                        </a:solidFill>
                        <a:latin typeface="Cambria Math" pitchFamily="34" charset="0"/>
                        <a:ea typeface="Cambria Math" pitchFamily="34" charset="-122"/>
                        <a:cs typeface="Cambria Math" pitchFamily="34" charset="-120"/>
                      </a:rPr>
                      <m:t>)</m:t>
                    </m:r>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𝐷</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𝑡</m:t>
                    </m:r>
                    <m:r>
                      <a:rPr lang="en-US" altLang="zh-CN" b="0" i="0">
                        <a:solidFill>
                          <a:srgbClr val="244061"/>
                        </a:solidFill>
                        <a:latin typeface="Cambria Math" pitchFamily="34" charset="0"/>
                        <a:ea typeface="Cambria Math" pitchFamily="34" charset="-122"/>
                        <a:cs typeface="Cambria Math" pitchFamily="34" charset="-120"/>
                      </a:rPr>
                      <m:t>,</m:t>
                    </m:r>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𝑎</m:t>
                        </m:r>
                      </m:e>
                      <m:sub>
                        <m:r>
                          <a:rPr lang="en-US" altLang="zh-CN" b="0" i="0">
                            <a:solidFill>
                              <a:srgbClr val="244061"/>
                            </a:solidFill>
                            <a:latin typeface="Cambria Math" pitchFamily="34" charset="0"/>
                            <a:ea typeface="Cambria Math" pitchFamily="34" charset="-122"/>
                            <a:cs typeface="Cambria Math" pitchFamily="34" charset="-120"/>
                          </a:rPr>
                          <m:t>𝑡</m:t>
                        </m:r>
                      </m:sub>
                    </m:sSub>
                    <m:r>
                      <a:rPr lang="en-US" altLang="zh-CN"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r>
                  <a:rPr lang="en-US" altLang="zh-CN" b="0" i="0">
                    <a:solidFill>
                      <a:srgbClr val="244061"/>
                    </a:solidFill>
                    <a:latin typeface="Times New Roman" pitchFamily="34" charset="0"/>
                    <a:ea typeface="微软雅黑" pitchFamily="34" charset="-122"/>
                    <a:cs typeface="Times New Roman" pitchFamily="34" charset="-120"/>
                  </a:rPr>
                  <a:t>则下列选项成立的有(</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C_6_BD.230_1#81baad9c3?vaa=1&amp;vcp=1&amp;vop=1&amp;pid=47da04291&amp;color=36,64,97&amp;vtp=1&amp;bt=1&amp;bbb=1&amp;hb=1"/>
              <p:cNvSpPr>
                <a:spLocks noRot="1" noChangeAspect="1" noMove="1" noResize="1" noEditPoints="1" noAdjustHandles="1" noChangeArrowheads="1" noChangeShapeType="1" noTextEdit="1"/>
              </p:cNvSpPr>
              <p:nvPr/>
            </p:nvSpPr>
            <p:spPr>
              <a:xfrm>
                <a:off x="539496" y="976362"/>
                <a:ext cx="11109960" cy="807085"/>
              </a:xfrm>
              <a:prstGeom prst="rect">
                <a:avLst/>
              </a:prstGeom>
              <a:blipFill>
                <a:blip r:embed="rId3"/>
                <a:stretch>
                  <a:fillRect l="-1317" b="-1503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C_6_BD.230_2#81baad9c3.choices?vaa=1&amp;vcp=1&amp;vop=1&amp;pid=47da04291&amp;color=36,64,97&amp;vtp=1&amp;bbb=1"/>
              <p:cNvSpPr/>
              <p:nvPr/>
            </p:nvSpPr>
            <p:spPr>
              <a:xfrm>
                <a:off x="539496" y="1787766"/>
                <a:ext cx="11109960" cy="833755"/>
              </a:xfrm>
              <a:prstGeom prst="rect">
                <a:avLst/>
              </a:prstGeom>
              <a:noFill/>
              <a:ln/>
            </p:spPr>
            <p:txBody>
              <a:bodyPr wrap="none" lIns="0" tIns="0" rIns="0" bIns="0" rtlCol="0" anchor="t"/>
              <a:lstStyle/>
              <a:p>
                <a:pPr latinLnBrk="1">
                  <a:lnSpc>
                    <a:spcPts val="3800"/>
                  </a:lnSpc>
                  <a:tabLst>
                    <a:tab pos="5662930"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𝑡</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𝑝</m:t>
                            </m:r>
                          </m:sub>
                        </m:sSub>
                      </m:num>
                      <m:den>
                        <m:r>
                          <a:rPr lang="en-US" altLang="zh-CN" sz="1800" b="0" i="0">
                            <a:solidFill>
                              <a:srgbClr val="244061"/>
                            </a:solidFill>
                            <a:latin typeface="Cambria Math" pitchFamily="34" charset="0"/>
                            <a:ea typeface="Cambria Math" pitchFamily="34" charset="-122"/>
                            <a:cs typeface="Cambria Math" pitchFamily="34" charset="-120"/>
                          </a:rPr>
                          <m:t>𝑡</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𝑝</m:t>
                        </m:r>
                      </m:den>
                    </m:f>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2</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𝑡</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𝑞</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𝑠</m:t>
                            </m:r>
                          </m:sub>
                        </m:sSub>
                      </m:num>
                      <m:den>
                        <m:r>
                          <a:rPr lang="en-US" altLang="zh-CN" sz="1800" b="0" i="0">
                            <a:solidFill>
                              <a:srgbClr val="244061"/>
                            </a:solidFill>
                            <a:latin typeface="Cambria Math" pitchFamily="34" charset="0"/>
                            <a:ea typeface="Cambria Math" pitchFamily="34" charset="-122"/>
                            <a:cs typeface="Cambria Math" pitchFamily="34" charset="-120"/>
                          </a:rPr>
                          <m:t>2</m:t>
                        </m:r>
                        <m:r>
                          <a:rPr lang="en-US" altLang="zh-CN" sz="1800" b="0" i="0">
                            <a:solidFill>
                              <a:srgbClr val="244061"/>
                            </a:solidFill>
                            <a:latin typeface="Cambria Math" pitchFamily="34" charset="0"/>
                            <a:ea typeface="Cambria Math" pitchFamily="34" charset="-122"/>
                            <a:cs typeface="Cambria Math" pitchFamily="34" charset="-120"/>
                          </a:rPr>
                          <m:t>𝑡</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𝑞</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𝑠</m:t>
                        </m:r>
                      </m:den>
                    </m:f>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𝐴𝐵</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𝐶𝐷</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100"/>
                  </a:lnSpc>
                  <a:tabLst>
                    <a:tab pos="5662930" algn="l"/>
                  </a:tabLst>
                </a:pPr>
                <a:r>
                  <a:rPr lang="en-US" altLang="zh-CN"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.直线</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𝐴𝐵</m:t>
                    </m:r>
                  </m:oMath>
                </a14:m>
                <a:r>
                  <a:rPr lang="en-US" altLang="zh-CN" sz="1800" b="0" i="0" dirty="0">
                    <a:solidFill>
                      <a:srgbClr val="244061"/>
                    </a:solidFill>
                    <a:latin typeface="Times New Roman" pitchFamily="34" charset="0"/>
                    <a:ea typeface="微软雅黑" pitchFamily="34" charset="-122"/>
                    <a:cs typeface="Times New Roman" pitchFamily="34" charset="-120"/>
                  </a:rPr>
                  <a:t>与直线</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𝐶𝐷</m:t>
                    </m:r>
                  </m:oMath>
                </a14:m>
                <a:r>
                  <a:rPr lang="en-US" altLang="zh-CN" sz="1800" b="0" i="0">
                    <a:solidFill>
                      <a:srgbClr val="244061"/>
                    </a:solidFill>
                    <a:latin typeface="Times New Roman" pitchFamily="34" charset="0"/>
                    <a:ea typeface="微软雅黑" pitchFamily="34" charset="-122"/>
                    <a:cs typeface="Times New Roman" pitchFamily="34" charset="-120"/>
                  </a:rPr>
                  <a:t>的斜率相等</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.直线</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𝐴𝐶</m:t>
                    </m:r>
                  </m:oMath>
                </a14:m>
                <a:r>
                  <a:rPr lang="en-US" altLang="zh-CN" sz="1800" b="0" i="0" dirty="0">
                    <a:solidFill>
                      <a:srgbClr val="244061"/>
                    </a:solidFill>
                    <a:latin typeface="Times New Roman" pitchFamily="34" charset="0"/>
                    <a:ea typeface="微软雅黑" pitchFamily="34" charset="-122"/>
                    <a:cs typeface="Times New Roman" pitchFamily="34" charset="-120"/>
                  </a:rPr>
                  <a:t>与直线</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𝐵𝐷</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的斜率不相等</a:t>
                </a:r>
                <a:endParaRPr lang="en-US" altLang="zh-CN" sz="1800" dirty="0"/>
              </a:p>
            </p:txBody>
          </p:sp>
        </mc:Choice>
        <mc:Fallback xmlns="">
          <p:sp>
            <p:nvSpPr>
              <p:cNvPr id="4" name="QC_6_BD.230_2#81baad9c3.choices?vaa=1&amp;vcp=1&amp;vop=1&amp;pid=47da04291&amp;color=36,64,97&amp;vtp=1&amp;bbb=1"/>
              <p:cNvSpPr>
                <a:spLocks noRot="1" noChangeAspect="1" noMove="1" noResize="1" noEditPoints="1" noAdjustHandles="1" noChangeArrowheads="1" noChangeShapeType="1" noTextEdit="1"/>
              </p:cNvSpPr>
              <p:nvPr/>
            </p:nvSpPr>
            <p:spPr>
              <a:xfrm>
                <a:off x="539496" y="1787766"/>
                <a:ext cx="11109960" cy="833755"/>
              </a:xfrm>
              <a:prstGeom prst="rect">
                <a:avLst/>
              </a:prstGeom>
              <a:blipFill>
                <a:blip r:embed="rId4"/>
                <a:stretch>
                  <a:fillRect l="-1317" b="-1751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6_AS.231_1#81baad9c3?vaa=1&amp;vcp=1&amp;vop=1&amp;pid=47da04291&amp;color=36,64,97&amp;vtp=1&amp;bbb=1&amp;hb=1"/>
              <p:cNvSpPr/>
              <p:nvPr/>
            </p:nvSpPr>
            <p:spPr>
              <a:xfrm>
                <a:off x="539496" y="2628760"/>
                <a:ext cx="11109960" cy="34275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对于A</a:t>
                </a:r>
                <a:r>
                  <a:rPr lang="en-US" altLang="zh-CN" sz="1800" b="0" i="0" dirty="0">
                    <a:solidFill>
                      <a:srgbClr val="FF8827"/>
                    </a:solidFill>
                    <a:latin typeface="Times New Roman" pitchFamily="34" charset="0"/>
                    <a:ea typeface="微软雅黑" pitchFamily="34" charset="-122"/>
                    <a:cs typeface="Times New Roman" pitchFamily="34" charset="-120"/>
                  </a:rPr>
                  <a:t>（提示：选项A可利用等差数列的性质及合比性质判断）</a:t>
                </a:r>
                <a:r>
                  <a:rPr lang="en-US" altLang="zh-CN" sz="1800" b="0" i="0" dirty="0">
                    <a:solidFill>
                      <a:srgbClr val="003760"/>
                    </a:solidFill>
                    <a:latin typeface="Times New Roman" pitchFamily="34" charset="0"/>
                    <a:ea typeface="微软雅黑" pitchFamily="34" charset="-122"/>
                    <a:cs typeface="Times New Roman" pitchFamily="34" charset="-120"/>
                  </a:rPr>
                  <a:t>，由等差数列的性质</a:t>
                </a:r>
                <a:r>
                  <a:rPr lang="en-US" altLang="zh-CN" sz="1800" b="0" i="0">
                    <a:solidFill>
                      <a:srgbClr val="003760"/>
                    </a:solidFill>
                    <a:latin typeface="Times New Roman" pitchFamily="34" charset="0"/>
                    <a:ea typeface="微软雅黑" pitchFamily="34" charset="-122"/>
                    <a:cs typeface="Times New Roman" pitchFamily="34" charset="-120"/>
                  </a:rPr>
                  <a:t>，可知</a:t>
                </a:r>
              </a:p>
              <a:p>
                <a:pPr latinLnBrk="1">
                  <a:lnSpc>
                    <a:spcPts val="3700"/>
                  </a:lnSpc>
                </a:pP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𝑝</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𝑞</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𝑠</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𝑡</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，设等差数列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的公差为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𝑑</m:t>
                    </m:r>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𝑡</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𝑞</m:t>
                            </m:r>
                          </m:sub>
                        </m:sSub>
                      </m:num>
                      <m:den>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𝑞</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𝑑</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𝑡</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𝑠</m:t>
                            </m:r>
                          </m:sub>
                        </m:sSub>
                      </m:num>
                      <m:den>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𝑠</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𝑡</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𝑞</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𝑡</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𝑠</m:t>
                            </m:r>
                          </m:sub>
                        </m:sSub>
                      </m:num>
                      <m:den>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𝑞</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𝑠</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𝑑</m:t>
                    </m:r>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𝑡</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𝑝</m:t>
                            </m:r>
                          </m:sub>
                        </m:sSub>
                      </m:num>
                      <m:den>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𝑝</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，即</a:t>
                </a:r>
              </a:p>
              <a:p>
                <a:pPr latinLnBrk="1">
                  <a:lnSpc>
                    <a:spcPts val="3800"/>
                  </a:lnSpc>
                </a:pPr>
                <a14:m>
                  <m:oMath xmlns:m="http://schemas.openxmlformats.org/officeDocument/2006/math">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𝑡</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𝑝</m:t>
                            </m:r>
                          </m:sub>
                        </m:sSub>
                      </m:num>
                      <m:den>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𝑝</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𝑡</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𝑞</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𝑠</m:t>
                            </m:r>
                          </m:sub>
                        </m:sSub>
                      </m:num>
                      <m:den>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𝑞</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𝑠</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，故A正确；</a:t>
                </a:r>
                <a:endParaRPr lang="en-US" altLang="zh-CN" sz="1800" dirty="0"/>
              </a:p>
              <a:p>
                <a:pPr latinLnBrk="1">
                  <a:lnSpc>
                    <a:spcPts val="4900"/>
                  </a:lnSpc>
                </a:pPr>
                <a:r>
                  <a:rPr lang="en-US" altLang="zh-CN" b="0" i="0">
                    <a:solidFill>
                      <a:srgbClr val="003760"/>
                    </a:solidFill>
                    <a:latin typeface="Times New Roman" pitchFamily="34" charset="0"/>
                    <a:ea typeface="微软雅黑" pitchFamily="34" charset="-122"/>
                    <a:cs typeface="Times New Roman" pitchFamily="34" charset="-120"/>
                  </a:rPr>
                  <a:t>对</a:t>
                </a:r>
                <a:r>
                  <a:rPr lang="en-US" altLang="zh-CN" sz="1800" b="0" i="0">
                    <a:solidFill>
                      <a:srgbClr val="003760"/>
                    </a:solidFill>
                    <a:latin typeface="Times New Roman" pitchFamily="34" charset="0"/>
                    <a:ea typeface="微软雅黑" pitchFamily="34" charset="-122"/>
                    <a:cs typeface="Times New Roman" pitchFamily="34" charset="-120"/>
                  </a:rPr>
                  <a:t>于</a:t>
                </a:r>
                <a:r>
                  <a:rPr lang="en-US" altLang="zh-CN" sz="1800" b="0" i="0" dirty="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FF8827"/>
                    </a:solidFill>
                    <a:latin typeface="Times New Roman" pitchFamily="34" charset="0"/>
                    <a:ea typeface="微软雅黑" pitchFamily="34" charset="-122"/>
                    <a:cs typeface="Times New Roman" pitchFamily="34" charset="-120"/>
                  </a:rPr>
                  <a:t>（提示：选项B可利用两点间距离公式判断）</a:t>
                </a:r>
                <a:r>
                  <a:rPr lang="en-US" altLang="zh-CN" sz="1800" b="0" i="0" dirty="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𝐴𝐵</m:t>
                    </m:r>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𝑝</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𝑠</m:t>
                            </m:r>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𝑝</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𝑠</m:t>
                                </m:r>
                              </m:sub>
                            </m:sSub>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e>
                    </m:rad>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𝑝</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𝑠</m:t>
                            </m:r>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𝑑</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49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𝐶𝐷</m:t>
                    </m:r>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𝑞</m:t>
                            </m:r>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𝑡</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𝑞</m:t>
                                </m:r>
                              </m:sub>
                            </m:sSub>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e>
                    </m:rad>
                    <m:r>
                      <a:rPr lang="en-US" altLang="zh-CN" sz="1800" b="0" i="0">
                        <a:solidFill>
                          <a:srgbClr val="00376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radPr>
                      <m:deg/>
                      <m:e>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𝑞</m:t>
                            </m:r>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𝑑</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e>
                    </m:rad>
                  </m:oMath>
                </a14:m>
                <a:r>
                  <a:rPr lang="en-US" altLang="zh-CN" sz="1800" b="0" i="0" dirty="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𝑞</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𝑝</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𝑠</m:t>
                    </m:r>
                  </m:oMath>
                </a14:m>
                <a:r>
                  <a:rPr lang="en-US" altLang="zh-CN" sz="1800" b="0" i="0" dirty="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𝐴𝐵</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𝐶𝐷</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，故B正确；</a:t>
                </a:r>
                <a:endParaRPr lang="en-US" altLang="zh-CN" sz="1800" dirty="0"/>
              </a:p>
              <a:p>
                <a:pPr latinLnBrk="1">
                  <a:lnSpc>
                    <a:spcPts val="3600"/>
                  </a:lnSpc>
                </a:pPr>
                <a:r>
                  <a:rPr lang="en-US" altLang="zh-CN" b="0" i="0">
                    <a:solidFill>
                      <a:srgbClr val="003760"/>
                    </a:solidFill>
                    <a:latin typeface="Times New Roman" pitchFamily="34" charset="0"/>
                    <a:ea typeface="微软雅黑" pitchFamily="34" charset="-122"/>
                    <a:cs typeface="Times New Roman" pitchFamily="34" charset="-120"/>
                  </a:rPr>
                  <a:t>对</a:t>
                </a:r>
                <a:r>
                  <a:rPr lang="en-US" altLang="zh-CN" sz="1800" b="0" i="0">
                    <a:solidFill>
                      <a:srgbClr val="003760"/>
                    </a:solidFill>
                    <a:latin typeface="Times New Roman" pitchFamily="34" charset="0"/>
                    <a:ea typeface="微软雅黑" pitchFamily="34" charset="-122"/>
                    <a:cs typeface="Times New Roman" pitchFamily="34" charset="-120"/>
                  </a:rPr>
                  <a:t>于</a:t>
                </a:r>
                <a:r>
                  <a:rPr lang="en-US" altLang="zh-CN" sz="1800" b="0" i="0" dirty="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FF8827"/>
                    </a:solidFill>
                    <a:latin typeface="Times New Roman" pitchFamily="34" charset="0"/>
                    <a:ea typeface="微软雅黑" pitchFamily="34" charset="-122"/>
                    <a:cs typeface="Times New Roman" pitchFamily="34" charset="-120"/>
                  </a:rPr>
                  <a:t>（提示：选项C和D可利用直线的斜率公式判断）</a:t>
                </a:r>
                <a:r>
                  <a:rPr lang="en-US" altLang="zh-CN" sz="1800" b="0" i="0" dirty="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𝑘</m:t>
                        </m:r>
                      </m:e>
                      <m:sub>
                        <m:r>
                          <a:rPr lang="en-US" altLang="zh-CN" sz="1800" b="0" i="0">
                            <a:solidFill>
                              <a:srgbClr val="003760"/>
                            </a:solidFill>
                            <a:latin typeface="Cambria Math" pitchFamily="34" charset="0"/>
                            <a:ea typeface="Cambria Math" pitchFamily="34" charset="-122"/>
                            <a:cs typeface="Cambria Math" pitchFamily="34" charset="-120"/>
                          </a:rPr>
                          <m:t>𝐴𝐵</m:t>
                        </m:r>
                      </m:sub>
                    </m:sSub>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𝑝</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𝑠</m:t>
                            </m:r>
                          </m:sub>
                        </m:sSub>
                      </m:num>
                      <m:den>
                        <m:r>
                          <a:rPr lang="en-US" altLang="zh-CN" sz="1800" b="0" i="0">
                            <a:solidFill>
                              <a:srgbClr val="003760"/>
                            </a:solidFill>
                            <a:latin typeface="Cambria Math" pitchFamily="34" charset="0"/>
                            <a:ea typeface="Cambria Math" pitchFamily="34" charset="-122"/>
                            <a:cs typeface="Cambria Math" pitchFamily="34" charset="-120"/>
                          </a:rPr>
                          <m:t>𝑝</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𝑠</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𝑑</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𝑘</m:t>
                        </m:r>
                      </m:e>
                      <m:sub>
                        <m:r>
                          <a:rPr lang="en-US" altLang="zh-CN" sz="1800" b="0" i="0">
                            <a:solidFill>
                              <a:srgbClr val="003760"/>
                            </a:solidFill>
                            <a:latin typeface="Cambria Math" pitchFamily="34" charset="0"/>
                            <a:ea typeface="Cambria Math" pitchFamily="34" charset="-122"/>
                            <a:cs typeface="Cambria Math" pitchFamily="34" charset="-120"/>
                          </a:rPr>
                          <m:t>𝐶𝐷</m:t>
                        </m:r>
                      </m:sub>
                    </m:sSub>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𝑡</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𝑞</m:t>
                            </m:r>
                          </m:sub>
                        </m:sSub>
                      </m:num>
                      <m:den>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𝑞</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𝑑</m:t>
                    </m:r>
                  </m:oMath>
                </a14:m>
                <a:r>
                  <a:rPr lang="en-US" altLang="zh-CN" sz="1800" b="0" i="0" dirty="0">
                    <a:solidFill>
                      <a:srgbClr val="003760"/>
                    </a:solidFill>
                    <a:latin typeface="Times New Roman" pitchFamily="34" charset="0"/>
                    <a:ea typeface="微软雅黑" pitchFamily="34" charset="-122"/>
                    <a:cs typeface="Times New Roman" pitchFamily="34" charset="-120"/>
                  </a:rPr>
                  <a:t>，可知直线</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𝐴𝐵</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与</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直线</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𝐶𝐷</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的斜率相等，故C正确；</a:t>
                </a:r>
                <a:endParaRPr lang="en-US" altLang="zh-CN" dirty="0"/>
              </a:p>
            </p:txBody>
          </p:sp>
        </mc:Choice>
        <mc:Fallback xmlns="">
          <p:sp>
            <p:nvSpPr>
              <p:cNvPr id="5" name="QC_6_AS.231_1#81baad9c3?vaa=1&amp;vcp=1&amp;vop=1&amp;pid=47da04291&amp;color=36,64,97&amp;vtp=1&amp;bbb=1&amp;hb=1"/>
              <p:cNvSpPr>
                <a:spLocks noRot="1" noChangeAspect="1" noMove="1" noResize="1" noEditPoints="1" noAdjustHandles="1" noChangeArrowheads="1" noChangeShapeType="1" noTextEdit="1"/>
              </p:cNvSpPr>
              <p:nvPr/>
            </p:nvSpPr>
            <p:spPr>
              <a:xfrm>
                <a:off x="539496" y="2628760"/>
                <a:ext cx="11109960" cy="3427540"/>
              </a:xfrm>
              <a:prstGeom prst="rect">
                <a:avLst/>
              </a:prstGeom>
              <a:blipFill>
                <a:blip r:embed="rId5"/>
                <a:stretch>
                  <a:fillRect l="-1317" r="-823" b="-427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5">
                                            <p:txEl>
                                              <p:pRg st="6" end="6"/>
                                            </p:txEl>
                                          </p:spTgt>
                                        </p:tgtEl>
                                        <p:attrNameLst>
                                          <p:attrName>style.visibility</p:attrName>
                                        </p:attrNameLst>
                                      </p:cBhvr>
                                      <p:to>
                                        <p:strVal val="visible"/>
                                      </p:to>
                                    </p:set>
                                    <p:animEffect transition="in" filter="fade">
                                      <p:cBhvr>
                                        <p:cTn id="42" dur="500"/>
                                        <p:tgtEl>
                                          <p:spTgt spid="5">
                                            <p:txEl>
                                              <p:pRg st="6" end="6"/>
                                            </p:txEl>
                                          </p:spTgt>
                                        </p:tgtEl>
                                      </p:cBhvr>
                                    </p:animEffect>
                                    <p:anim calcmode="lin" valueType="num">
                                      <p:cBhvr>
                                        <p:cTn id="43"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74.xml><?xml version="1.0" encoding="utf-8"?>
<p:sld xmlns:a="http://schemas.openxmlformats.org/drawingml/2006/main" xmlns:r="http://schemas.openxmlformats.org/officeDocument/2006/relationships" xmlns:p="http://schemas.openxmlformats.org/presentationml/2006/main">
  <p:cSld name="Slide 74&amp;si=74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233_1#81baad9c3?vaa=1&amp;vcp=1&amp;vop=1&amp;pid=47da04291&amp;color=36,64,97&amp;mp=1&amp;vtp=1&amp;bt=1&amp;bbb=1"/>
              <p:cNvSpPr/>
              <p:nvPr/>
            </p:nvSpPr>
            <p:spPr>
              <a:xfrm>
                <a:off x="539496" y="3044049"/>
                <a:ext cx="11109960" cy="571500"/>
              </a:xfrm>
              <a:prstGeom prst="rect">
                <a:avLst/>
              </a:prstGeom>
              <a:noFill/>
              <a:ln/>
            </p:spPr>
            <p:txBody>
              <a:bodyPr wrap="none" lIns="0" tIns="0" rIns="0" bIns="0" rtlCol="0" anchor="t"/>
              <a:lstStyle/>
              <a:p>
                <a:pPr algn="l" latinLnBrk="1">
                  <a:lnSpc>
                    <a:spcPts val="4500"/>
                  </a:lnSpc>
                </a:pPr>
                <a:r>
                  <a:rPr lang="en-US" altLang="zh-CN" sz="1800" b="0" i="0" dirty="0">
                    <a:solidFill>
                      <a:srgbClr val="003760"/>
                    </a:solidFill>
                    <a:latin typeface="Times New Roman" pitchFamily="34" charset="0"/>
                    <a:ea typeface="微软雅黑" pitchFamily="34" charset="-122"/>
                    <a:cs typeface="Times New Roman" pitchFamily="34" charset="-120"/>
                  </a:rPr>
                  <a:t>对于D，同理，由</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𝑘</m:t>
                        </m:r>
                      </m:e>
                      <m:sub>
                        <m:r>
                          <a:rPr lang="en-US" altLang="zh-CN" sz="1800" b="0" i="0">
                            <a:solidFill>
                              <a:srgbClr val="003760"/>
                            </a:solidFill>
                            <a:latin typeface="Cambria Math" pitchFamily="34" charset="0"/>
                            <a:ea typeface="Cambria Math" pitchFamily="34" charset="-122"/>
                            <a:cs typeface="Cambria Math" pitchFamily="34" charset="-120"/>
                          </a:rPr>
                          <m:t>𝐴𝐶</m:t>
                        </m:r>
                      </m:sub>
                    </m:sSub>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𝑞</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𝑠</m:t>
                            </m:r>
                          </m:sub>
                        </m:sSub>
                      </m:num>
                      <m:den>
                        <m:r>
                          <a:rPr lang="en-US" altLang="zh-CN" sz="1800" b="0" i="0">
                            <a:solidFill>
                              <a:srgbClr val="003760"/>
                            </a:solidFill>
                            <a:latin typeface="Cambria Math" pitchFamily="34" charset="0"/>
                            <a:ea typeface="Cambria Math" pitchFamily="34" charset="-122"/>
                            <a:cs typeface="Cambria Math" pitchFamily="34" charset="-120"/>
                          </a:rPr>
                          <m:t>𝑞</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𝑠</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𝑑</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𝑘</m:t>
                        </m:r>
                      </m:e>
                      <m:sub>
                        <m:r>
                          <a:rPr lang="en-US" altLang="zh-CN" sz="1800" b="0" i="0">
                            <a:solidFill>
                              <a:srgbClr val="003760"/>
                            </a:solidFill>
                            <a:latin typeface="Cambria Math" pitchFamily="34" charset="0"/>
                            <a:ea typeface="Cambria Math" pitchFamily="34" charset="-122"/>
                            <a:cs typeface="Cambria Math" pitchFamily="34" charset="-120"/>
                          </a:rPr>
                          <m:t>𝐵𝐷</m:t>
                        </m:r>
                      </m:sub>
                    </m:sSub>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𝑡</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𝑝</m:t>
                            </m:r>
                          </m:sub>
                        </m:sSub>
                      </m:num>
                      <m:den>
                        <m:r>
                          <a:rPr lang="en-US" altLang="zh-CN" sz="1800" b="0" i="0">
                            <a:solidFill>
                              <a:srgbClr val="003760"/>
                            </a:solidFill>
                            <a:latin typeface="Cambria Math" pitchFamily="34" charset="0"/>
                            <a:ea typeface="Cambria Math" pitchFamily="34" charset="-122"/>
                            <a:cs typeface="Cambria Math" pitchFamily="34" charset="-120"/>
                          </a:rPr>
                          <m:t>𝑡</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𝑝</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𝑑</m:t>
                    </m:r>
                  </m:oMath>
                </a14:m>
                <a:r>
                  <a:rPr lang="en-US" altLang="zh-CN" sz="1800" b="0" i="0" dirty="0">
                    <a:solidFill>
                      <a:srgbClr val="003760"/>
                    </a:solidFill>
                    <a:latin typeface="Times New Roman" pitchFamily="34" charset="0"/>
                    <a:ea typeface="微软雅黑" pitchFamily="34" charset="-122"/>
                    <a:cs typeface="Times New Roman" pitchFamily="34" charset="-120"/>
                  </a:rPr>
                  <a:t>，可知直线</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𝐴𝐶</m:t>
                    </m:r>
                  </m:oMath>
                </a14:m>
                <a:r>
                  <a:rPr lang="en-US" altLang="zh-CN" sz="1800" b="0" i="0" dirty="0">
                    <a:solidFill>
                      <a:srgbClr val="003760"/>
                    </a:solidFill>
                    <a:latin typeface="Times New Roman" pitchFamily="34" charset="0"/>
                    <a:ea typeface="微软雅黑" pitchFamily="34" charset="-122"/>
                    <a:cs typeface="Times New Roman" pitchFamily="34" charset="-120"/>
                  </a:rPr>
                  <a:t>与直线</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𝐵𝐷</m:t>
                    </m:r>
                  </m:oMath>
                </a14:m>
                <a:r>
                  <a:rPr lang="en-US" altLang="zh-CN" sz="1800" b="0" i="0" dirty="0">
                    <a:solidFill>
                      <a:srgbClr val="003760"/>
                    </a:solidFill>
                    <a:latin typeface="Times New Roman" pitchFamily="34" charset="0"/>
                    <a:ea typeface="微软雅黑" pitchFamily="34" charset="-122"/>
                    <a:cs typeface="Times New Roman" pitchFamily="34" charset="-120"/>
                  </a:rPr>
                  <a:t>的斜率也相等，故D错误.故选</a:t>
                </a:r>
                <a14:m>
                  <m:oMath xmlns:m="http://schemas.openxmlformats.org/officeDocument/2006/math">
                    <m:r>
                      <m:rPr>
                        <m:sty m:val="p"/>
                      </m:rPr>
                      <a:rPr lang="en-US" altLang="zh-CN" sz="1800" b="0" i="0">
                        <a:solidFill>
                          <a:srgbClr val="003760"/>
                        </a:solidFill>
                        <a:latin typeface="Cambria Math" pitchFamily="34" charset="0"/>
                        <a:ea typeface="Cambria Math" pitchFamily="34" charset="-122"/>
                        <a:cs typeface="Cambria Math" pitchFamily="34" charset="-120"/>
                      </a:rPr>
                      <m:t>ABC</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C_6_AS.233_1#81baad9c3?vaa=1&amp;vcp=1&amp;vop=1&amp;pid=47da04291&amp;color=36,64,97&amp;mp=1&amp;vtp=1&amp;bt=1&amp;bbb=1"/>
              <p:cNvSpPr>
                <a:spLocks noRot="1" noChangeAspect="1" noMove="1" noResize="1" noEditPoints="1" noAdjustHandles="1" noChangeArrowheads="1" noChangeShapeType="1" noTextEdit="1"/>
              </p:cNvSpPr>
              <p:nvPr/>
            </p:nvSpPr>
            <p:spPr>
              <a:xfrm>
                <a:off x="539496" y="3044049"/>
                <a:ext cx="11109960" cy="571500"/>
              </a:xfrm>
              <a:prstGeom prst="rect">
                <a:avLst/>
              </a:prstGeom>
              <a:blipFill>
                <a:blip r:embed="rId3"/>
                <a:stretch>
                  <a:fillRect l="-1317" r="-933" b="-10638"/>
                </a:stretch>
              </a:blipFill>
              <a:ln/>
            </p:spPr>
            <p:txBody>
              <a:bodyPr/>
              <a:lstStyle/>
              <a:p>
                <a:r>
                  <a:rPr lang="zh-CN" altLang="en-US">
                    <a:noFill/>
                  </a:rPr>
                  <a:t> </a:t>
                </a:r>
              </a:p>
            </p:txBody>
          </p:sp>
        </mc:Fallback>
      </mc:AlternateContent>
      <p:sp>
        <p:nvSpPr>
          <p:cNvPr id="3" name="QC_6_AN.234_1#81baad9c3?vaa=1&amp;vcp=1&amp;vop=1&amp;pid=47da04291&amp;color=36,64,97&amp;vtp=1&amp;bbb=1"/>
          <p:cNvSpPr/>
          <p:nvPr/>
        </p:nvSpPr>
        <p:spPr>
          <a:xfrm>
            <a:off x="539496" y="3621646"/>
            <a:ext cx="11109960" cy="408305"/>
          </a:xfrm>
          <a:prstGeom prst="rect">
            <a:avLst/>
          </a:prstGeom>
          <a:noFill/>
          <a:ln/>
        </p:spPr>
        <p:txBody>
          <a:bodyPr wrap="none" lIns="0" tIns="0" rIns="0" bIns="0" rtlCol="0" anchor="t"/>
          <a:lstStyle/>
          <a:p>
            <a:pPr algn="l" latinLnBrk="1">
              <a:lnSpc>
                <a:spcPts val="3600"/>
              </a:lnSpc>
            </a:pPr>
            <a:r>
              <a:rPr lang="en-US" altLang="zh-CN" sz="1800" b="1" i="0" dirty="0">
                <a:solidFill>
                  <a:srgbClr val="6565FF"/>
                </a:solidFill>
                <a:latin typeface="Times New Roman" pitchFamily="34" charset="0"/>
                <a:ea typeface="微软雅黑" pitchFamily="34" charset="-122"/>
                <a:cs typeface="Times New Roman" pitchFamily="34" charset="-120"/>
              </a:rPr>
              <a:t>【答案】</a:t>
            </a:r>
            <a:r>
              <a:rPr lang="en-US" altLang="zh-CN" sz="2000" b="0" i="0" dirty="0">
                <a:solidFill>
                  <a:srgbClr val="6565FF"/>
                </a:solidFill>
                <a:latin typeface="Times New Roman" pitchFamily="34" charset="0"/>
                <a:ea typeface="微软雅黑" pitchFamily="34" charset="-122"/>
                <a:cs typeface="Times New Roman" pitchFamily="34" charset="-120"/>
              </a:rPr>
              <a:t>ABC</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bg/>
                                          </p:spTgt>
                                        </p:tgtEl>
                                        <p:attrNameLst>
                                          <p:attrName>style.visibility</p:attrName>
                                        </p:attrNameLst>
                                      </p:cBhvr>
                                      <p:to>
                                        <p:strVal val="visible"/>
                                      </p:to>
                                    </p:set>
                                    <p:animEffect transition="in" filter="fade">
                                      <p:cBhvr>
                                        <p:cTn id="19" dur="500"/>
                                        <p:tgtEl>
                                          <p:spTgt spid="3">
                                            <p:bg/>
                                          </p:spTgt>
                                        </p:tgtEl>
                                      </p:cBhvr>
                                    </p:animEffect>
                                    <p:anim calcmode="lin" valueType="num">
                                      <p:cBhvr>
                                        <p:cTn id="20" dur="500" fill="hold"/>
                                        <p:tgtEl>
                                          <p:spTgt spid="3">
                                            <p:bg/>
                                          </p:spTgt>
                                        </p:tgtEl>
                                        <p:attrNameLst>
                                          <p:attrName>ppt_x</p:attrName>
                                        </p:attrNameLst>
                                      </p:cBhvr>
                                      <p:tavLst>
                                        <p:tav tm="0">
                                          <p:val>
                                            <p:strVal val="#ppt_x"/>
                                          </p:val>
                                        </p:tav>
                                        <p:tav tm="100000">
                                          <p:val>
                                            <p:strVal val="#ppt_x"/>
                                          </p:val>
                                        </p:tav>
                                      </p:tavLst>
                                    </p:anim>
                                    <p:anim calcmode="lin" valueType="num">
                                      <p:cBhvr>
                                        <p:cTn id="21" dur="500" fill="hold"/>
                                        <p:tgtEl>
                                          <p:spTgt spid="3">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Effect transition="in" filter="fade">
                                      <p:cBhvr>
                                        <p:cTn id="24" dur="500"/>
                                        <p:tgtEl>
                                          <p:spTgt spid="3">
                                            <p:txEl>
                                              <p:pRg st="0" end="0"/>
                                            </p:txEl>
                                          </p:spTgt>
                                        </p:tgtEl>
                                      </p:cBhvr>
                                    </p:animEffect>
                                    <p:anim calcmode="lin" valueType="num">
                                      <p:cBhvr>
                                        <p:cTn id="2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75.xml><?xml version="1.0" encoding="utf-8"?>
<p:sld xmlns:a="http://schemas.openxmlformats.org/drawingml/2006/main" xmlns:r="http://schemas.openxmlformats.org/officeDocument/2006/relationships" xmlns:p="http://schemas.openxmlformats.org/presentationml/2006/main">
  <p:cSld name="Slide 75&amp;si=75checked= 1 &amp; amp; version = 1.0.5checked=1&amp;version=1.0.5">
    <p:spTree>
      <p:nvGrpSpPr>
        <p:cNvPr id="1" name=""/>
        <p:cNvGrpSpPr/>
        <p:nvPr/>
      </p:nvGrpSpPr>
      <p:grpSpPr>
        <a:xfrm>
          <a:off x="0" y="0"/>
          <a:ext cx="0" cy="0"/>
          <a:chOff x="0" y="0"/>
          <a:chExt cx="0" cy="0"/>
        </a:xfrm>
      </p:grpSpPr>
      <p:sp>
        <p:nvSpPr>
          <p:cNvPr id="2" name="QO_6_BD.235_1#1433a7713?vcp=1&amp;vop=1&amp;pid=47da04291&amp;color=36,64,97&amp;vtp=1&amp;bt=1&amp;bbb=1"/>
          <p:cNvSpPr/>
          <p:nvPr/>
        </p:nvSpPr>
        <p:spPr>
          <a:xfrm>
            <a:off x="539496" y="1410670"/>
            <a:ext cx="11109960" cy="363665"/>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12.</a:t>
            </a:r>
            <a:r>
              <a:rPr lang="en-US" altLang="zh-CN" sz="1800" b="0" i="0" dirty="0">
                <a:solidFill>
                  <a:srgbClr val="244061"/>
                </a:solidFill>
                <a:latin typeface="Times New Roman" pitchFamily="34" charset="0"/>
                <a:ea typeface="微软雅黑" pitchFamily="34" charset="-122"/>
                <a:cs typeface="Times New Roman" pitchFamily="34" charset="-120"/>
              </a:rPr>
              <a:t>1934年，东印度（现在的孟加拉国）学者钱德拉发现了“正方形筛子”，如图所示.</a:t>
            </a:r>
            <a:endParaRPr lang="en-US" altLang="zh-CN" sz="1800" dirty="0"/>
          </a:p>
        </p:txBody>
      </p:sp>
      <p:pic>
        <p:nvPicPr>
          <p:cNvPr id="3" name="QO_6_BD.235_2#1433a7713?vcp=1&amp;vop=1&amp;pid=47da04291&amp;color=36,64,97&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20640" y="1911304"/>
            <a:ext cx="1947672" cy="16367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7_BD.236_1#3617c8fff?vaa=1&amp;vcp=1&amp;vop=1&amp;pid=1433a7713&amp;color=36,64,97&amp;vtp=1&amp;bbb=1"/>
          <p:cNvSpPr/>
          <p:nvPr/>
        </p:nvSpPr>
        <p:spPr>
          <a:xfrm>
            <a:off x="539496" y="3676604"/>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则“正方形筛子”中位于第10行的第</a:t>
            </a:r>
            <a:r>
              <a:rPr lang="en-US" altLang="zh-CN" sz="1800" b="0" i="0">
                <a:solidFill>
                  <a:srgbClr val="244061"/>
                </a:solidFill>
                <a:latin typeface="Times New Roman" pitchFamily="34" charset="0"/>
                <a:ea typeface="微软雅黑" pitchFamily="34" charset="-122"/>
                <a:cs typeface="Times New Roman" pitchFamily="34" charset="-120"/>
              </a:rPr>
              <a:t>10个数是</a:t>
            </a:r>
            <a:r>
              <a:rPr lang="en-US" altLang="zh-CN" sz="1800" i="0">
                <a:solidFill>
                  <a:srgbClr val="244061"/>
                </a:solidFill>
                <a:latin typeface="SimSun" pitchFamily="34" charset="0"/>
                <a:ea typeface="SimSun" pitchFamily="34" charset="-122"/>
                <a:cs typeface="SimSun" pitchFamily="34" charset="-120"/>
              </a:rPr>
              <a:t>_____</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p>
        </p:txBody>
      </p:sp>
      <p:sp>
        <p:nvSpPr>
          <p:cNvPr id="5" name="QB_7_AN.238_1#3617c8fff.blank?vaa=1&amp;vcp=1&amp;vop=1&amp;pid=1433a7713&amp;color=36,64,97&amp;vpa=37&amp;vtp=1&amp;bbb=1"/>
          <p:cNvSpPr/>
          <p:nvPr/>
        </p:nvSpPr>
        <p:spPr>
          <a:xfrm>
            <a:off x="5434552" y="3634694"/>
            <a:ext cx="509588" cy="363665"/>
          </a:xfrm>
          <a:prstGeom prst="rect">
            <a:avLst/>
          </a:prstGeom>
          <a:noFill/>
          <a:ln/>
        </p:spPr>
        <p:txBody>
          <a:bodyPr wrap="none" lIns="0" tIns="0" rIns="0" bIns="0" rtlCol="0" anchor="t"/>
          <a:lstStyle/>
          <a:p>
            <a:pPr algn="ctr" latinLnBrk="1">
              <a:lnSpc>
                <a:spcPts val="3200"/>
              </a:lnSpc>
            </a:pPr>
            <a:r>
              <a:rPr lang="en-US" altLang="zh-CN" b="0" i="0" dirty="0">
                <a:solidFill>
                  <a:srgbClr val="6565FF"/>
                </a:solidFill>
                <a:latin typeface="Times New Roman" pitchFamily="34" charset="0"/>
                <a:ea typeface="微软雅黑" pitchFamily="34" charset="-122"/>
                <a:cs typeface="Times New Roman" pitchFamily="34" charset="-120"/>
              </a:rPr>
              <a:t>220</a:t>
            </a:r>
            <a:endParaRPr lang="en-US" altLang="zh-CN" dirty="0"/>
          </a:p>
        </p:txBody>
      </p:sp>
      <mc:AlternateContent xmlns:mc="http://schemas.openxmlformats.org/markup-compatibility/2006" xmlns:a14="http://schemas.microsoft.com/office/drawing/2010/main">
        <mc:Choice Requires="a14">
          <p:sp>
            <p:nvSpPr>
              <p:cNvPr id="6" name="QB_7_AS.237_1#3617c8fff?vaa=1&amp;vcp=1&amp;vop=1&amp;pid=1433a7713&amp;color=36,64,97&amp;vtp=1&amp;bbb=1&amp;hb=1"/>
              <p:cNvSpPr/>
              <p:nvPr/>
            </p:nvSpPr>
            <p:spPr>
              <a:xfrm>
                <a:off x="539496" y="4041094"/>
                <a:ext cx="11109960" cy="16114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第一列的数字为4，7，10，13，16，</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，为等差数列，且公差</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𝑑</m:t>
                    </m:r>
                    <m:r>
                      <a:rPr lang="en-US" altLang="zh-CN" sz="1800" b="0" i="0">
                        <a:solidFill>
                          <a:srgbClr val="003760"/>
                        </a:solidFill>
                        <a:latin typeface="Cambria Math" pitchFamily="34" charset="0"/>
                        <a:ea typeface="Cambria Math" pitchFamily="34" charset="-122"/>
                        <a:cs typeface="Cambria Math" pitchFamily="34" charset="-120"/>
                      </a:rPr>
                      <m:t>=</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3</m:t>
                    </m:r>
                  </m:oMath>
                </a14:m>
                <a:r>
                  <a:rPr lang="en-US" altLang="zh-CN" sz="1800" b="0" i="0" dirty="0">
                    <a:solidFill>
                      <a:srgbClr val="003760"/>
                    </a:solidFill>
                    <a:latin typeface="Times New Roman" pitchFamily="34" charset="0"/>
                    <a:ea typeface="微软雅黑" pitchFamily="34" charset="-122"/>
                    <a:cs typeface="Times New Roman" pitchFamily="34" charset="-120"/>
                  </a:rPr>
                  <a:t>，设等差数列为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,首项为</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,则</a:t>
                </a:r>
              </a:p>
              <a:p>
                <a:pPr latinLnBrk="1">
                  <a:lnSpc>
                    <a:spcPts val="3300"/>
                  </a:lnSpc>
                </a:pP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+3(</m:t>
                    </m:r>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−1)=4+3(</m:t>
                    </m:r>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−1)=3</m:t>
                    </m:r>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，故第10行的第一个数为</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10</m:t>
                        </m:r>
                      </m:sub>
                    </m:sSub>
                    <m:r>
                      <a:rPr lang="en-US" altLang="zh-CN" sz="1800" b="0" i="0">
                        <a:solidFill>
                          <a:srgbClr val="003760"/>
                        </a:solidFill>
                        <a:latin typeface="Cambria Math" pitchFamily="34" charset="0"/>
                        <a:ea typeface="Cambria Math" pitchFamily="34" charset="-122"/>
                        <a:cs typeface="Cambria Math" pitchFamily="34" charset="-120"/>
                      </a:rPr>
                      <m:t>=31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再</a:t>
                </a:r>
                <a:r>
                  <a:rPr lang="en-US" altLang="zh-CN" sz="1800" b="0" i="0">
                    <a:solidFill>
                      <a:srgbClr val="003760"/>
                    </a:solidFill>
                    <a:latin typeface="Times New Roman" pitchFamily="34" charset="0"/>
                    <a:ea typeface="微软雅黑" pitchFamily="34" charset="-122"/>
                    <a:cs typeface="Times New Roman" pitchFamily="34" charset="-120"/>
                  </a:rPr>
                  <a:t>看行</a:t>
                </a:r>
                <a:r>
                  <a:rPr lang="en-US" altLang="zh-CN" sz="1800" b="0" i="0" dirty="0">
                    <a:solidFill>
                      <a:srgbClr val="003760"/>
                    </a:solidFill>
                    <a:latin typeface="Times New Roman" pitchFamily="34" charset="0"/>
                    <a:ea typeface="微软雅黑" pitchFamily="34" charset="-122"/>
                    <a:cs typeface="Times New Roman" pitchFamily="34" charset="-120"/>
                  </a:rPr>
                  <a:t>，第一行的数字是加3递增，第二行是加5递增，第三行是加7递增，</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，第</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𝑁</m:t>
                    </m:r>
                  </m:oMath>
                </a14:m>
                <a:r>
                  <a:rPr lang="en-US" altLang="zh-CN" sz="1800" b="0" i="0" dirty="0">
                    <a:solidFill>
                      <a:srgbClr val="003760"/>
                    </a:solidFill>
                    <a:latin typeface="Times New Roman" pitchFamily="34" charset="0"/>
                    <a:ea typeface="微软雅黑" pitchFamily="34" charset="-122"/>
                    <a:cs typeface="Times New Roman" pitchFamily="34" charset="-120"/>
                  </a:rPr>
                  <a:t>行是加</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3+2(</m:t>
                    </m:r>
                    <m:r>
                      <a:rPr lang="en-US" altLang="zh-CN" sz="1800" b="0" i="0">
                        <a:solidFill>
                          <a:srgbClr val="003760"/>
                        </a:solidFill>
                        <a:latin typeface="Cambria Math" pitchFamily="34" charset="0"/>
                        <a:ea typeface="Cambria Math" pitchFamily="34" charset="-122"/>
                        <a:cs typeface="Cambria Math" pitchFamily="34" charset="-120"/>
                      </a:rPr>
                      <m:t>𝑁</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递增，</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则第</a:t>
                </a:r>
                <a:r>
                  <a:rPr lang="en-US" altLang="zh-CN" b="0" i="0" dirty="0">
                    <a:solidFill>
                      <a:srgbClr val="003760"/>
                    </a:solidFill>
                    <a:latin typeface="Times New Roman" pitchFamily="34" charset="0"/>
                    <a:ea typeface="微软雅黑" pitchFamily="34" charset="-122"/>
                    <a:cs typeface="Times New Roman" pitchFamily="34" charset="-120"/>
                  </a:rPr>
                  <a:t>10行是加</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3+(10−1)×2=21</m:t>
                    </m:r>
                  </m:oMath>
                </a14:m>
                <a:r>
                  <a:rPr lang="en-US" altLang="zh-CN" b="0" i="0" dirty="0">
                    <a:solidFill>
                      <a:srgbClr val="003760"/>
                    </a:solidFill>
                    <a:latin typeface="Times New Roman" pitchFamily="34" charset="0"/>
                    <a:ea typeface="微软雅黑" pitchFamily="34" charset="-122"/>
                    <a:cs typeface="Times New Roman" pitchFamily="34" charset="-120"/>
                  </a:rPr>
                  <a:t>递增，所以第10行的第10个数是</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31+21×(10−1)=220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6" name="QB_7_AS.237_1#3617c8fff?vaa=1&amp;vcp=1&amp;vop=1&amp;pid=1433a7713&amp;color=36,64,97&amp;vtp=1&amp;bbb=1&amp;hb=1"/>
              <p:cNvSpPr>
                <a:spLocks noRot="1" noChangeAspect="1" noMove="1" noResize="1" noEditPoints="1" noAdjustHandles="1" noChangeArrowheads="1" noChangeShapeType="1" noTextEdit="1"/>
              </p:cNvSpPr>
              <p:nvPr/>
            </p:nvSpPr>
            <p:spPr>
              <a:xfrm>
                <a:off x="539496" y="4041094"/>
                <a:ext cx="11109960" cy="1611440"/>
              </a:xfrm>
              <a:prstGeom prst="rect">
                <a:avLst/>
              </a:prstGeom>
              <a:blipFill>
                <a:blip r:embed="rId4"/>
                <a:stretch>
                  <a:fillRect l="-1317" r="-1043" b="-871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fade">
                                      <p:cBhvr>
                                        <p:cTn id="27" dur="500"/>
                                        <p:tgtEl>
                                          <p:spTgt spid="6">
                                            <p:txEl>
                                              <p:pRg st="3" end="3"/>
                                            </p:txEl>
                                          </p:spTgt>
                                        </p:tgtEl>
                                      </p:cBhvr>
                                    </p:animEffect>
                                    <p:anim calcmode="lin" valueType="num">
                                      <p:cBhvr>
                                        <p:cTn id="28"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5">
                                            <p:bg/>
                                          </p:spTgt>
                                        </p:tgtEl>
                                        <p:attrNameLst>
                                          <p:attrName>style.visibility</p:attrName>
                                        </p:attrNameLst>
                                      </p:cBhvr>
                                      <p:to>
                                        <p:strVal val="visible"/>
                                      </p:to>
                                    </p:set>
                                    <p:animEffect transition="in" filter="fade">
                                      <p:cBhvr>
                                        <p:cTn id="34" dur="500"/>
                                        <p:tgtEl>
                                          <p:spTgt spid="5">
                                            <p:bg/>
                                          </p:spTgt>
                                        </p:tgtEl>
                                      </p:cBhvr>
                                    </p:animEffect>
                                    <p:anim calcmode="lin" valueType="num">
                                      <p:cBhvr>
                                        <p:cTn id="35" dur="500" fill="hold"/>
                                        <p:tgtEl>
                                          <p:spTgt spid="5">
                                            <p:bg/>
                                          </p:spTgt>
                                        </p:tgtEl>
                                        <p:attrNameLst>
                                          <p:attrName>ppt_x</p:attrName>
                                        </p:attrNameLst>
                                      </p:cBhvr>
                                      <p:tavLst>
                                        <p:tav tm="0">
                                          <p:val>
                                            <p:strVal val="#ppt_x"/>
                                          </p:val>
                                        </p:tav>
                                        <p:tav tm="100000">
                                          <p:val>
                                            <p:strVal val="#ppt_x"/>
                                          </p:val>
                                        </p:tav>
                                      </p:tavLst>
                                    </p:anim>
                                    <p:anim calcmode="lin" valueType="num">
                                      <p:cBhvr>
                                        <p:cTn id="36" dur="500" fill="hold"/>
                                        <p:tgtEl>
                                          <p:spTgt spid="5">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5">
                                            <p:txEl>
                                              <p:pRg st="0" end="0"/>
                                            </p:txEl>
                                          </p:spTgt>
                                        </p:tgtEl>
                                        <p:attrNameLst>
                                          <p:attrName>style.visibility</p:attrName>
                                        </p:attrNameLst>
                                      </p:cBhvr>
                                      <p:to>
                                        <p:strVal val="visible"/>
                                      </p:to>
                                    </p:set>
                                    <p:animEffect transition="in" filter="fade">
                                      <p:cBhvr>
                                        <p:cTn id="39" dur="500"/>
                                        <p:tgtEl>
                                          <p:spTgt spid="5">
                                            <p:txEl>
                                              <p:pRg st="0" end="0"/>
                                            </p:txEl>
                                          </p:spTgt>
                                        </p:tgtEl>
                                      </p:cBhvr>
                                    </p:animEffect>
                                    <p:anim calcmode="lin" valueType="num">
                                      <p:cBhvr>
                                        <p:cTn id="40"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Lst>
  </p:timing>
</p:sld>
</file>

<file path=ppt/slides/slide76.xml><?xml version="1.0" encoding="utf-8"?>
<p:sld xmlns:a="http://schemas.openxmlformats.org/drawingml/2006/main" xmlns:r="http://schemas.openxmlformats.org/officeDocument/2006/relationships" xmlns:p="http://schemas.openxmlformats.org/presentationml/2006/main">
  <p:cSld name="Slide 76&amp;si=76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7_BD.240_1#cc1b5d14f?vaa=1&amp;vcp=1&amp;vop=1&amp;pid=1433a7713&amp;color=36,64,97&amp;vtp=1&amp;bt=1&amp;bbb=1"/>
              <p:cNvSpPr/>
              <p:nvPr/>
            </p:nvSpPr>
            <p:spPr>
              <a:xfrm>
                <a:off x="539496" y="1006208"/>
                <a:ext cx="11109960" cy="408559"/>
              </a:xfrm>
              <a:prstGeom prst="rect">
                <a:avLst/>
              </a:prstGeom>
              <a:noFill/>
              <a:ln/>
            </p:spPr>
            <p:txBody>
              <a:bodyPr wrap="none" lIns="0" tIns="0" rIns="0" bIns="0" rtlCol="0" anchor="t"/>
              <a:lstStyle/>
              <a:p>
                <a:pPr algn="l" latinLnBrk="1">
                  <a:lnSpc>
                    <a:spcPts val="3500"/>
                  </a:lnSpc>
                </a:pPr>
                <a:r>
                  <a:rPr lang="en-US" altLang="zh-CN" sz="1800" b="1"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若</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𝑚</m:t>
                        </m:r>
                        <m:r>
                          <a:rPr lang="en-US" altLang="zh-CN" sz="1800" b="0" i="0">
                            <a:solidFill>
                              <a:srgbClr val="244061"/>
                            </a:solidFill>
                            <a:latin typeface="Cambria Math" pitchFamily="34" charset="0"/>
                            <a:ea typeface="Cambria Math" pitchFamily="34" charset="-122"/>
                            <a:cs typeface="Cambria Math" pitchFamily="34" charset="-120"/>
                          </a:rPr>
                          <m:t>)</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表示第</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𝑛</m:t>
                    </m:r>
                  </m:oMath>
                </a14:m>
                <a:r>
                  <a:rPr lang="en-US" altLang="zh-CN" sz="1800" b="0" i="0" dirty="0">
                    <a:solidFill>
                      <a:srgbClr val="244061"/>
                    </a:solidFill>
                    <a:latin typeface="Times New Roman" pitchFamily="34" charset="0"/>
                    <a:ea typeface="微软雅黑" pitchFamily="34" charset="-122"/>
                    <a:cs typeface="Times New Roman" pitchFamily="34" charset="-120"/>
                  </a:rPr>
                  <a:t>行</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𝑚</m:t>
                    </m:r>
                  </m:oMath>
                </a14:m>
                <a:r>
                  <a:rPr lang="en-US" altLang="zh-CN" sz="1800" b="0" i="0" dirty="0">
                    <a:solidFill>
                      <a:srgbClr val="244061"/>
                    </a:solidFill>
                    <a:latin typeface="Times New Roman" pitchFamily="34" charset="0"/>
                    <a:ea typeface="微软雅黑" pitchFamily="34" charset="-122"/>
                    <a:cs typeface="Times New Roman" pitchFamily="34" charset="-120"/>
                  </a:rPr>
                  <a:t>列的数，则</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𝑚</m:t>
                        </m:r>
                        <m:r>
                          <a:rPr lang="en-US" altLang="zh-CN" sz="1800" b="0" i="0">
                            <a:solidFill>
                              <a:srgbClr val="244061"/>
                            </a:solidFill>
                            <a:latin typeface="Cambria Math" pitchFamily="34" charset="0"/>
                            <a:ea typeface="Cambria Math" pitchFamily="34" charset="-122"/>
                            <a:cs typeface="Cambria Math" pitchFamily="34" charset="-120"/>
                          </a:rPr>
                          <m:t>)</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i="0">
                    <a:solidFill>
                      <a:srgbClr val="244061"/>
                    </a:solidFill>
                    <a:latin typeface="SimSun" pitchFamily="34" charset="0"/>
                    <a:ea typeface="SimSun" pitchFamily="34" charset="-122"/>
                    <a:cs typeface="SimSun" pitchFamily="34" charset="-120"/>
                  </a:rPr>
                  <a:t>_____________</a:t>
                </a: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dirty="0">
                    <a:solidFill>
                      <a:srgbClr val="244061"/>
                    </a:solidFill>
                    <a:latin typeface="Times New Roman" pitchFamily="34" charset="0"/>
                    <a:ea typeface="微软雅黑" pitchFamily="34" charset="-122"/>
                    <a:cs typeface="Times New Roman" pitchFamily="34" charset="-120"/>
                  </a:rPr>
                  <a:t>用</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𝑛</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𝑚</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表示）.</a:t>
                </a:r>
                <a:endParaRPr lang="en-US" altLang="zh-CN" sz="1800" dirty="0"/>
              </a:p>
            </p:txBody>
          </p:sp>
        </mc:Choice>
        <mc:Fallback xmlns="">
          <p:sp>
            <p:nvSpPr>
              <p:cNvPr id="2" name="QB_7_BD.240_1#cc1b5d14f?vaa=1&amp;vcp=1&amp;vop=1&amp;pid=1433a7713&amp;color=36,64,97&amp;vtp=1&amp;bt=1&amp;bbb=1"/>
              <p:cNvSpPr>
                <a:spLocks noRot="1" noChangeAspect="1" noMove="1" noResize="1" noEditPoints="1" noAdjustHandles="1" noChangeArrowheads="1" noChangeShapeType="1" noTextEdit="1"/>
              </p:cNvSpPr>
              <p:nvPr/>
            </p:nvSpPr>
            <p:spPr>
              <a:xfrm>
                <a:off x="539496" y="1006208"/>
                <a:ext cx="11109960" cy="408559"/>
              </a:xfrm>
              <a:prstGeom prst="rect">
                <a:avLst/>
              </a:prstGeom>
              <a:blipFill>
                <a:blip r:embed="rId3"/>
                <a:stretch>
                  <a:fillRect l="-1317" b="-2985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7_AS.241_1#cc1b5d14f?vaa=1&amp;vcp=1&amp;vop=1&amp;pid=1433a7713&amp;color=36,64,97&amp;vtp=1&amp;bbb=1&amp;hb=1"/>
              <p:cNvSpPr/>
              <p:nvPr/>
            </p:nvSpPr>
            <p:spPr>
              <a:xfrm>
                <a:off x="539496" y="1426451"/>
                <a:ext cx="11109960" cy="454533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观察“正方形筛子”可知，每一行及每一列都是等差数列，</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第</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𝑛</m:t>
                    </m:r>
                  </m:oMath>
                </a14:m>
                <a:r>
                  <a:rPr lang="en-US" altLang="zh-CN" sz="1800" b="0" i="0" dirty="0">
                    <a:solidFill>
                      <a:srgbClr val="003760"/>
                    </a:solidFill>
                    <a:latin typeface="Times New Roman" pitchFamily="34" charset="0"/>
                    <a:ea typeface="微软雅黑" pitchFamily="34" charset="-122"/>
                    <a:cs typeface="Times New Roman" pitchFamily="34" charset="-120"/>
                  </a:rPr>
                  <a:t>行和第</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𝑛</m:t>
                    </m:r>
                  </m:oMath>
                </a14:m>
                <a:r>
                  <a:rPr lang="en-US" altLang="zh-CN" sz="1800" b="0" i="0" dirty="0">
                    <a:solidFill>
                      <a:srgbClr val="003760"/>
                    </a:solidFill>
                    <a:latin typeface="Times New Roman" pitchFamily="34" charset="0"/>
                    <a:ea typeface="微软雅黑" pitchFamily="34" charset="-122"/>
                    <a:cs typeface="Times New Roman" pitchFamily="34" charset="-120"/>
                  </a:rPr>
                  <a:t>列的等差数列的公差相等，都是</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因</a:t>
                </a:r>
                <a:r>
                  <a:rPr lang="en-US" altLang="zh-CN" sz="1800" b="0" i="0">
                    <a:solidFill>
                      <a:srgbClr val="003760"/>
                    </a:solidFill>
                    <a:latin typeface="Times New Roman" pitchFamily="34" charset="0"/>
                    <a:ea typeface="微软雅黑" pitchFamily="34" charset="-122"/>
                    <a:cs typeface="Times New Roman" pitchFamily="34" charset="-120"/>
                  </a:rPr>
                  <a:t>为第</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𝑛</m:t>
                    </m:r>
                  </m:oMath>
                </a14:m>
                <a:r>
                  <a:rPr lang="en-US" altLang="zh-CN" sz="1800" b="0" i="0" dirty="0">
                    <a:solidFill>
                      <a:srgbClr val="003760"/>
                    </a:solidFill>
                    <a:latin typeface="Times New Roman" pitchFamily="34" charset="0"/>
                    <a:ea typeface="微软雅黑" pitchFamily="34" charset="-122"/>
                    <a:cs typeface="Times New Roman" pitchFamily="34" charset="-120"/>
                  </a:rPr>
                  <a:t>行的第一个数是</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4+(</m:t>
                    </m:r>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−1)⋅3=3</m:t>
                    </m:r>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，所以第</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𝑛</m:t>
                    </m:r>
                  </m:oMath>
                </a14:m>
                <a:r>
                  <a:rPr lang="en-US" altLang="zh-CN" sz="1800" b="0" i="0" dirty="0">
                    <a:solidFill>
                      <a:srgbClr val="003760"/>
                    </a:solidFill>
                    <a:latin typeface="Times New Roman" pitchFamily="34" charset="0"/>
                    <a:ea typeface="微软雅黑" pitchFamily="34" charset="-122"/>
                    <a:cs typeface="Times New Roman" pitchFamily="34" charset="-120"/>
                  </a:rPr>
                  <a:t>行第</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𝑚</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个数是</a:t>
                </a:r>
              </a:p>
              <a:p>
                <a:pPr latinLnBrk="1">
                  <a:lnSpc>
                    <a:spcPts val="33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3</m:t>
                    </m:r>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+1+(2</m:t>
                    </m:r>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𝑚</m:t>
                    </m:r>
                    <m:r>
                      <a:rPr lang="en-US" altLang="zh-CN" sz="1800" b="0" i="0">
                        <a:solidFill>
                          <a:srgbClr val="003760"/>
                        </a:solidFill>
                        <a:latin typeface="Cambria Math" pitchFamily="34" charset="0"/>
                        <a:ea typeface="Cambria Math" pitchFamily="34" charset="-122"/>
                        <a:cs typeface="Cambria Math" pitchFamily="34" charset="-120"/>
                      </a:rPr>
                      <m:t>−1)=2</m:t>
                    </m:r>
                    <m:r>
                      <a:rPr lang="en-US" altLang="zh-CN" sz="1800" b="0" i="0">
                        <a:solidFill>
                          <a:srgbClr val="003760"/>
                        </a:solidFill>
                        <a:latin typeface="Cambria Math" pitchFamily="34" charset="0"/>
                        <a:ea typeface="Cambria Math" pitchFamily="34" charset="-122"/>
                        <a:cs typeface="Cambria Math" pitchFamily="34" charset="-120"/>
                      </a:rPr>
                      <m:t>𝑚𝑛</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𝑚</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𝑛</m:t>
                    </m:r>
                  </m:oMath>
                </a14:m>
                <a:r>
                  <a:rPr lang="en-US" altLang="zh-CN" sz="1800" b="0" i="0" dirty="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𝑚</m:t>
                        </m:r>
                        <m:r>
                          <a:rPr lang="en-US" altLang="zh-CN" sz="1800" b="0" i="0">
                            <a:solidFill>
                              <a:srgbClr val="003760"/>
                            </a:solidFill>
                            <a:latin typeface="Cambria Math" pitchFamily="34" charset="0"/>
                            <a:ea typeface="Cambria Math" pitchFamily="34" charset="-122"/>
                            <a:cs typeface="Cambria Math" pitchFamily="34" charset="-120"/>
                          </a:rPr>
                          <m:t>)</m:t>
                        </m:r>
                      </m:sub>
                    </m:sSub>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𝑚𝑛</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𝑚</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𝑛</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数列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是公差为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的等差数列.</a:t>
                </a:r>
                <a:endParaRPr lang="en-US" altLang="zh-CN" sz="1800" dirty="0"/>
              </a:p>
              <a:p>
                <a:pPr latinLnBrk="1">
                  <a:lnSpc>
                    <a:spcPts val="33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=30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=29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16</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15</m:t>
                        </m:r>
                      </m:sub>
                    </m:sSub>
                    <m:r>
                      <a:rPr lang="en-US" altLang="zh-CN" sz="1800" b="0" i="0">
                        <a:solidFill>
                          <a:srgbClr val="003760"/>
                        </a:solidFill>
                        <a:latin typeface="Cambria Math" pitchFamily="34" charset="0"/>
                        <a:ea typeface="Cambria Math" pitchFamily="34" charset="-122"/>
                        <a:cs typeface="Cambria Math" pitchFamily="34" charset="-120"/>
                      </a:rPr>
                      <m:t>=29+(15−1)×(−2)=1&gt;0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17</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16</m:t>
                        </m:r>
                      </m:sub>
                    </m:sSub>
                    <m:r>
                      <a:rPr lang="en-US" altLang="zh-CN" sz="1800" b="0" i="0">
                        <a:solidFill>
                          <a:srgbClr val="003760"/>
                        </a:solidFill>
                        <a:latin typeface="Cambria Math" pitchFamily="34" charset="0"/>
                        <a:ea typeface="Cambria Math" pitchFamily="34" charset="-122"/>
                        <a:cs typeface="Cambria Math" pitchFamily="34" charset="-120"/>
                      </a:rPr>
                      <m:t>=29+(16−1)×(−2)=−1&lt;0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数列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是递减数列，</a:t>
                </a:r>
                <a:endParaRPr lang="en-US" altLang="zh-CN" sz="1800" dirty="0"/>
              </a:p>
              <a:p>
                <a:pPr latinLnBrk="1">
                  <a:lnSpc>
                    <a:spcPts val="33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数列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的前15项和最大，</a:t>
                </a:r>
                <a:endParaRPr lang="en-US" altLang="zh-CN" sz="1800" dirty="0"/>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m:t>
                    </m:r>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2</m:t>
                        </m:r>
                      </m:sub>
                    </m:sSub>
                    <m:r>
                      <a:rPr lang="en-US" altLang="zh-CN" b="0" i="0">
                        <a:solidFill>
                          <a:srgbClr val="003760"/>
                        </a:solidFill>
                        <a:latin typeface="Cambria Math" pitchFamily="34" charset="0"/>
                        <a:ea typeface="Cambria Math" pitchFamily="34" charset="-122"/>
                        <a:cs typeface="Cambria Math" pitchFamily="34" charset="-120"/>
                      </a:rPr>
                      <m:t>−</m:t>
                    </m:r>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1</m:t>
                        </m:r>
                      </m:sub>
                    </m:sSub>
                    <m:r>
                      <a:rPr lang="en-US" altLang="zh-CN" b="0" i="0">
                        <a:solidFill>
                          <a:srgbClr val="003760"/>
                        </a:solidFill>
                        <a:latin typeface="Cambria Math" pitchFamily="34" charset="0"/>
                        <a:ea typeface="Cambria Math" pitchFamily="34" charset="-122"/>
                        <a:cs typeface="Cambria Math" pitchFamily="34" charset="-120"/>
                      </a:rPr>
                      <m:t>)+(</m:t>
                    </m:r>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3</m:t>
                        </m:r>
                      </m:sub>
                    </m:sSub>
                    <m:r>
                      <a:rPr lang="en-US" altLang="zh-CN" b="0" i="0">
                        <a:solidFill>
                          <a:srgbClr val="003760"/>
                        </a:solidFill>
                        <a:latin typeface="Cambria Math" pitchFamily="34" charset="0"/>
                        <a:ea typeface="Cambria Math" pitchFamily="34" charset="-122"/>
                        <a:cs typeface="Cambria Math" pitchFamily="34" charset="-120"/>
                      </a:rPr>
                      <m:t>−</m:t>
                    </m:r>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2</m:t>
                        </m:r>
                      </m:sub>
                    </m:sSub>
                    <m:r>
                      <a:rPr lang="en-US" altLang="zh-CN" b="0" i="0">
                        <a:solidFill>
                          <a:srgbClr val="003760"/>
                        </a:solidFill>
                        <a:latin typeface="Cambria Math" pitchFamily="34" charset="0"/>
                        <a:ea typeface="Cambria Math" pitchFamily="34" charset="-122"/>
                        <a:cs typeface="Cambria Math" pitchFamily="34" charset="-120"/>
                      </a:rPr>
                      <m:t>)+⋯+(</m:t>
                    </m:r>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16</m:t>
                        </m:r>
                      </m:sub>
                    </m:sSub>
                    <m:r>
                      <a:rPr lang="en-US" altLang="zh-CN" b="0" i="0">
                        <a:solidFill>
                          <a:srgbClr val="003760"/>
                        </a:solidFill>
                        <a:latin typeface="Cambria Math" pitchFamily="34" charset="0"/>
                        <a:ea typeface="Cambria Math" pitchFamily="34" charset="-122"/>
                        <a:cs typeface="Cambria Math" pitchFamily="34" charset="-120"/>
                      </a:rPr>
                      <m:t>−</m:t>
                    </m:r>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15</m:t>
                        </m:r>
                      </m:sub>
                    </m:sSub>
                    <m:r>
                      <a:rPr lang="en-US" altLang="zh-CN" b="0" i="0">
                        <a:solidFill>
                          <a:srgbClr val="003760"/>
                        </a:solidFill>
                        <a:latin typeface="Cambria Math" pitchFamily="34" charset="0"/>
                        <a:ea typeface="Cambria Math" pitchFamily="34" charset="-122"/>
                        <a:cs typeface="Cambria Math" pitchFamily="34" charset="-120"/>
                      </a:rPr>
                      <m:t>)=</m:t>
                    </m:r>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16</m:t>
                        </m:r>
                      </m:sub>
                    </m:sSub>
                    <m:r>
                      <a:rPr lang="en-US" altLang="zh-CN"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4" name="QB_7_AS.241_1#cc1b5d14f?vaa=1&amp;vcp=1&amp;vop=1&amp;pid=1433a7713&amp;color=36,64,97&amp;vtp=1&amp;bbb=1&amp;hb=1"/>
              <p:cNvSpPr>
                <a:spLocks noRot="1" noChangeAspect="1" noMove="1" noResize="1" noEditPoints="1" noAdjustHandles="1" noChangeArrowheads="1" noChangeShapeType="1" noTextEdit="1"/>
              </p:cNvSpPr>
              <p:nvPr/>
            </p:nvSpPr>
            <p:spPr>
              <a:xfrm>
                <a:off x="539496" y="1426451"/>
                <a:ext cx="11109960" cy="4545330"/>
              </a:xfrm>
              <a:prstGeom prst="rect">
                <a:avLst/>
              </a:prstGeom>
              <a:blipFill>
                <a:blip r:embed="rId4"/>
                <a:stretch>
                  <a:fillRect l="-1317" b="-294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Effect transition="in" filter="fade">
                                      <p:cBhvr>
                                        <p:cTn id="37" dur="500"/>
                                        <p:tgtEl>
                                          <p:spTgt spid="4">
                                            <p:txEl>
                                              <p:pRg st="5" end="5"/>
                                            </p:txEl>
                                          </p:spTgt>
                                        </p:tgtEl>
                                      </p:cBhvr>
                                    </p:animEffect>
                                    <p:anim calcmode="lin" valueType="num">
                                      <p:cBhvr>
                                        <p:cTn id="38"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4">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animEffect transition="in" filter="fade">
                                      <p:cBhvr>
                                        <p:cTn id="42" dur="500"/>
                                        <p:tgtEl>
                                          <p:spTgt spid="4">
                                            <p:txEl>
                                              <p:pRg st="6" end="6"/>
                                            </p:txEl>
                                          </p:spTgt>
                                        </p:tgtEl>
                                      </p:cBhvr>
                                    </p:animEffect>
                                    <p:anim calcmode="lin" valueType="num">
                                      <p:cBhvr>
                                        <p:cTn id="4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4">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
                                            <p:txEl>
                                              <p:pRg st="7" end="7"/>
                                            </p:txEl>
                                          </p:spTgt>
                                        </p:tgtEl>
                                        <p:attrNameLst>
                                          <p:attrName>style.visibility</p:attrName>
                                        </p:attrNameLst>
                                      </p:cBhvr>
                                      <p:to>
                                        <p:strVal val="visible"/>
                                      </p:to>
                                    </p:set>
                                    <p:animEffect transition="in" filter="fade">
                                      <p:cBhvr>
                                        <p:cTn id="47" dur="500"/>
                                        <p:tgtEl>
                                          <p:spTgt spid="4">
                                            <p:txEl>
                                              <p:pRg st="7" end="7"/>
                                            </p:txEl>
                                          </p:spTgt>
                                        </p:tgtEl>
                                      </p:cBhvr>
                                    </p:animEffect>
                                    <p:anim calcmode="lin" valueType="num">
                                      <p:cBhvr>
                                        <p:cTn id="48"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4">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
                                            <p:txEl>
                                              <p:pRg st="8" end="8"/>
                                            </p:txEl>
                                          </p:spTgt>
                                        </p:tgtEl>
                                        <p:attrNameLst>
                                          <p:attrName>style.visibility</p:attrName>
                                        </p:attrNameLst>
                                      </p:cBhvr>
                                      <p:to>
                                        <p:strVal val="visible"/>
                                      </p:to>
                                    </p:set>
                                    <p:animEffect transition="in" filter="fade">
                                      <p:cBhvr>
                                        <p:cTn id="52" dur="500"/>
                                        <p:tgtEl>
                                          <p:spTgt spid="4">
                                            <p:txEl>
                                              <p:pRg st="8" end="8"/>
                                            </p:txEl>
                                          </p:spTgt>
                                        </p:tgtEl>
                                      </p:cBhvr>
                                    </p:animEffect>
                                    <p:anim calcmode="lin" valueType="num">
                                      <p:cBhvr>
                                        <p:cTn id="53"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4">
                                            <p:txEl>
                                              <p:pRg st="8" end="8"/>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
                                            <p:txEl>
                                              <p:pRg st="9" end="9"/>
                                            </p:txEl>
                                          </p:spTgt>
                                        </p:tgtEl>
                                        <p:attrNameLst>
                                          <p:attrName>style.visibility</p:attrName>
                                        </p:attrNameLst>
                                      </p:cBhvr>
                                      <p:to>
                                        <p:strVal val="visible"/>
                                      </p:to>
                                    </p:set>
                                    <p:animEffect transition="in" filter="fade">
                                      <p:cBhvr>
                                        <p:cTn id="57" dur="500"/>
                                        <p:tgtEl>
                                          <p:spTgt spid="4">
                                            <p:txEl>
                                              <p:pRg st="9" end="9"/>
                                            </p:txEl>
                                          </p:spTgt>
                                        </p:tgtEl>
                                      </p:cBhvr>
                                    </p:animEffect>
                                    <p:anim calcmode="lin" valueType="num">
                                      <p:cBhvr>
                                        <p:cTn id="58"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p:cTn id="59" dur="500" fill="hold"/>
                                        <p:tgtEl>
                                          <p:spTgt spid="4">
                                            <p:txEl>
                                              <p:pRg st="9" end="9"/>
                                            </p:txEl>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4">
                                            <p:txEl>
                                              <p:pRg st="10" end="10"/>
                                            </p:txEl>
                                          </p:spTgt>
                                        </p:tgtEl>
                                        <p:attrNameLst>
                                          <p:attrName>style.visibility</p:attrName>
                                        </p:attrNameLst>
                                      </p:cBhvr>
                                      <p:to>
                                        <p:strVal val="visible"/>
                                      </p:to>
                                    </p:set>
                                    <p:animEffect transition="in" filter="fade">
                                      <p:cBhvr>
                                        <p:cTn id="62" dur="500"/>
                                        <p:tgtEl>
                                          <p:spTgt spid="4">
                                            <p:txEl>
                                              <p:pRg st="10" end="10"/>
                                            </p:txEl>
                                          </p:spTgt>
                                        </p:tgtEl>
                                      </p:cBhvr>
                                    </p:animEffect>
                                    <p:anim calcmode="lin" valueType="num">
                                      <p:cBhvr>
                                        <p:cTn id="63" dur="500" fill="hold"/>
                                        <p:tgtEl>
                                          <p:spTgt spid="4">
                                            <p:txEl>
                                              <p:pRg st="10" end="10"/>
                                            </p:txEl>
                                          </p:spTgt>
                                        </p:tgtEl>
                                        <p:attrNameLst>
                                          <p:attrName>ppt_x</p:attrName>
                                        </p:attrNameLst>
                                      </p:cBhvr>
                                      <p:tavLst>
                                        <p:tav tm="0">
                                          <p:val>
                                            <p:strVal val="#ppt_x"/>
                                          </p:val>
                                        </p:tav>
                                        <p:tav tm="100000">
                                          <p:val>
                                            <p:strVal val="#ppt_x"/>
                                          </p:val>
                                        </p:tav>
                                      </p:tavLst>
                                    </p:anim>
                                    <p:anim calcmode="lin" valueType="num">
                                      <p:cBhvr>
                                        <p:cTn id="64" dur="500" fill="hold"/>
                                        <p:tgtEl>
                                          <p:spTgt spid="4">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77.xml><?xml version="1.0" encoding="utf-8"?>
<p:sld xmlns:a="http://schemas.openxmlformats.org/drawingml/2006/main" xmlns:r="http://schemas.openxmlformats.org/officeDocument/2006/relationships" xmlns:p="http://schemas.openxmlformats.org/presentationml/2006/main">
  <p:cSld name="Slide 77&amp;si=77checked= 1 &amp; amp; version = 1.0.5checked=1&amp;version=1.0.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7_AS.243_1#cc1b5d14f?vaa=1&amp;vcp=1&amp;vop=1&amp;pid=1433a7713&amp;color=36,64,97&amp;mp=1&amp;vtp=1&amp;bt=1&amp;bbb=1"/>
              <p:cNvSpPr/>
              <p:nvPr/>
            </p:nvSpPr>
            <p:spPr>
              <a:xfrm>
                <a:off x="539496" y="2936227"/>
                <a:ext cx="11109960" cy="773240"/>
              </a:xfrm>
              <a:prstGeom prst="rect">
                <a:avLst/>
              </a:prstGeom>
              <a:noFill/>
              <a:ln/>
            </p:spPr>
            <p:txBody>
              <a:bodyPr wrap="none" lIns="0" tIns="0" rIns="0" bIns="0" rtlCol="0" anchor="t"/>
              <a:lstStyle/>
              <a:p>
                <a:pPr algn="l" latinLnBrk="1">
                  <a:lnSpc>
                    <a:spcPts val="33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数列</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的最大项是第16项</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16</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00" dirty="0"/>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故</a:t>
                </a:r>
                <a:r>
                  <a:rPr lang="en-US" altLang="zh-CN" sz="1800" b="0" i="0">
                    <a:solidFill>
                      <a:srgbClr val="003760"/>
                    </a:solidFill>
                    <a:latin typeface="Times New Roman" pitchFamily="34" charset="0"/>
                    <a:ea typeface="微软雅黑" pitchFamily="34" charset="-122"/>
                    <a:cs typeface="Times New Roman" pitchFamily="34" charset="-120"/>
                  </a:rPr>
                  <a:t>选</a:t>
                </a:r>
                <a:r>
                  <a:rPr lang="en-US" altLang="zh-CN" sz="1800" b="0" i="0" dirty="0">
                    <a:solidFill>
                      <a:srgbClr val="003760"/>
                    </a:solidFill>
                    <a:latin typeface="Times New Roman" pitchFamily="34" charset="0"/>
                    <a:ea typeface="微软雅黑" pitchFamily="34" charset="-122"/>
                    <a:cs typeface="Times New Roman" pitchFamily="34" charset="-120"/>
                  </a:rPr>
                  <a:t>B.</a:t>
                </a:r>
                <a:endParaRPr lang="en-US" altLang="zh-CN" sz="100" dirty="0"/>
              </a:p>
            </p:txBody>
          </p:sp>
        </mc:Choice>
        <mc:Fallback xmlns="">
          <p:sp>
            <p:nvSpPr>
              <p:cNvPr id="2" name="QB_7_AS.243_1#cc1b5d14f?vaa=1&amp;vcp=1&amp;vop=1&amp;pid=1433a7713&amp;color=36,64,97&amp;mp=1&amp;vtp=1&amp;bt=1&amp;bbb=1"/>
              <p:cNvSpPr>
                <a:spLocks noRot="1" noChangeAspect="1" noMove="1" noResize="1" noEditPoints="1" noAdjustHandles="1" noChangeArrowheads="1" noChangeShapeType="1" noTextEdit="1"/>
              </p:cNvSpPr>
              <p:nvPr/>
            </p:nvSpPr>
            <p:spPr>
              <a:xfrm>
                <a:off x="539496" y="2936227"/>
                <a:ext cx="11109960" cy="773240"/>
              </a:xfrm>
              <a:prstGeom prst="rect">
                <a:avLst/>
              </a:prstGeom>
              <a:blipFill>
                <a:blip r:embed="rId3"/>
                <a:stretch>
                  <a:fillRect l="-1317" b="-1732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7_AN.244_1#cc1b5d14f?vaa=1&amp;vcp=1&amp;vop=1&amp;pid=1433a7713&amp;color=36,64,97&amp;vtp=1&amp;bbb=1"/>
              <p:cNvSpPr/>
              <p:nvPr/>
            </p:nvSpPr>
            <p:spPr>
              <a:xfrm>
                <a:off x="539496" y="3756329"/>
                <a:ext cx="11109960" cy="359220"/>
              </a:xfrm>
              <a:prstGeom prst="rect">
                <a:avLst/>
              </a:prstGeom>
              <a:noFill/>
              <a:ln/>
            </p:spPr>
            <p:txBody>
              <a:bodyPr wrap="none" lIns="0" tIns="0" rIns="0" bIns="0" rtlCol="0" anchor="t"/>
              <a:lstStyle/>
              <a:p>
                <a:pPr algn="l" latinLnBrk="1">
                  <a:lnSpc>
                    <a:spcPts val="3200"/>
                  </a:lnSpc>
                </a:pPr>
                <a:r>
                  <a:rPr lang="en-US" altLang="zh-CN" sz="1800" b="1" i="0" dirty="0">
                    <a:solidFill>
                      <a:srgbClr val="6565FF"/>
                    </a:solidFill>
                    <a:latin typeface="Times New Roman" pitchFamily="34" charset="0"/>
                    <a:ea typeface="微软雅黑" pitchFamily="34" charset="-122"/>
                    <a:cs typeface="Times New Roman" pitchFamily="34" charset="-120"/>
                  </a:rPr>
                  <a:t>【答案】</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𝑚𝑛</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𝑚</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3" name="QB_7_AN.244_1#cc1b5d14f?vaa=1&amp;vcp=1&amp;vop=1&amp;pid=1433a7713&amp;color=36,64,97&amp;vtp=1&amp;bbb=1"/>
              <p:cNvSpPr>
                <a:spLocks noRot="1" noChangeAspect="1" noMove="1" noResize="1" noEditPoints="1" noAdjustHandles="1" noChangeArrowheads="1" noChangeShapeType="1" noTextEdit="1"/>
              </p:cNvSpPr>
              <p:nvPr/>
            </p:nvSpPr>
            <p:spPr>
              <a:xfrm>
                <a:off x="539496" y="3756329"/>
                <a:ext cx="11109960" cy="359220"/>
              </a:xfrm>
              <a:prstGeom prst="rect">
                <a:avLst/>
              </a:prstGeom>
              <a:blipFill>
                <a:blip r:embed="rId4"/>
                <a:stretch>
                  <a:fillRect l="-1317" b="-4067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anim calcmode="lin" valueType="num">
                                      <p:cBhvr>
                                        <p:cTn id="25" dur="500" fill="hold"/>
                                        <p:tgtEl>
                                          <p:spTgt spid="3">
                                            <p:bg/>
                                          </p:spTgt>
                                        </p:tgtEl>
                                        <p:attrNameLst>
                                          <p:attrName>ppt_x</p:attrName>
                                        </p:attrNameLst>
                                      </p:cBhvr>
                                      <p:tavLst>
                                        <p:tav tm="0">
                                          <p:val>
                                            <p:strVal val="#ppt_x"/>
                                          </p:val>
                                        </p:tav>
                                        <p:tav tm="100000">
                                          <p:val>
                                            <p:strVal val="#ppt_x"/>
                                          </p:val>
                                        </p:tav>
                                      </p:tavLst>
                                    </p:anim>
                                    <p:anim calcmode="lin" valueType="num">
                                      <p:cBhvr>
                                        <p:cTn id="26" dur="500" fill="hold"/>
                                        <p:tgtEl>
                                          <p:spTgt spid="3">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fade">
                                      <p:cBhvr>
                                        <p:cTn id="29" dur="500"/>
                                        <p:tgtEl>
                                          <p:spTgt spid="3">
                                            <p:txEl>
                                              <p:pRg st="0" end="0"/>
                                            </p:txEl>
                                          </p:spTgt>
                                        </p:tgtEl>
                                      </p:cBhvr>
                                    </p:animEffect>
                                    <p:anim calcmode="lin" valueType="num">
                                      <p:cBhvr>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checked= 1 &amp; amp; version = 1.0.5checked=1&amp;version=1.0.5">
    <p:spTree>
      <p:nvGrpSpPr>
        <p:cNvPr id="1" name=""/>
        <p:cNvGrpSpPr/>
        <p:nvPr/>
      </p:nvGrpSpPr>
      <p:grpSpPr>
        <a:xfrm>
          <a:off x="0" y="0"/>
          <a:ext cx="0" cy="0"/>
          <a:chOff x="0" y="0"/>
          <a:chExt cx="0" cy="0"/>
        </a:xfrm>
      </p:grpSpPr>
      <p:sp>
        <p:nvSpPr>
          <p:cNvPr id="2" name="C_5_BD#7169f93a4?vcp=1&amp;pid=6ecc9ed54&amp;color=101,101,255&amp;vtp=1&amp;bt=1&amp;bbb=1"/>
          <p:cNvSpPr/>
          <p:nvPr/>
        </p:nvSpPr>
        <p:spPr>
          <a:xfrm>
            <a:off x="539496" y="828000"/>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知识点3</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等差数列与一次函数</a:t>
            </a:r>
            <a:endParaRPr lang="en-US" altLang="zh-CN" sz="2200" dirty="0">
              <a:solidFill>
                <a:srgbClr val="6565FF"/>
              </a:solidFill>
            </a:endParaRPr>
          </a:p>
        </p:txBody>
      </p:sp>
      <mc:AlternateContent xmlns:mc="http://schemas.openxmlformats.org/markup-compatibility/2006" xmlns:a14="http://schemas.microsoft.com/office/drawing/2010/main">
        <mc:Choice Requires="a14">
          <p:sp>
            <p:nvSpPr>
              <p:cNvPr id="3" name="QB_6_BD.9_1#06d42bb63?vaa=1&amp;vcp=1&amp;vop=1&amp;pid=7169f93a4&amp;color=36,64,97&amp;vtp=1&amp;bbb=1"/>
              <p:cNvSpPr/>
              <p:nvPr/>
            </p:nvSpPr>
            <p:spPr>
              <a:xfrm>
                <a:off x="539496" y="1324192"/>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例</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已知点</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(1,1)</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(3,5)</m:t>
                    </m:r>
                  </m:oMath>
                </a14:m>
                <a:r>
                  <a:rPr lang="en-US" altLang="zh-CN" sz="1800" b="0" i="0" dirty="0">
                    <a:solidFill>
                      <a:srgbClr val="244061"/>
                    </a:solidFill>
                    <a:latin typeface="Times New Roman" pitchFamily="34" charset="0"/>
                    <a:ea typeface="微软雅黑" pitchFamily="34" charset="-122"/>
                    <a:cs typeface="Times New Roman" pitchFamily="34" charset="-120"/>
                  </a:rPr>
                  <a:t>是等差数列</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图象上的两点，则</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i="0">
                    <a:solidFill>
                      <a:srgbClr val="244061"/>
                    </a:solidFill>
                    <a:latin typeface="SimSun" pitchFamily="34" charset="0"/>
                    <a:ea typeface="SimSun" pitchFamily="34" charset="-122"/>
                    <a:cs typeface="SimSun" pitchFamily="34" charset="-120"/>
                  </a:rPr>
                  <a:t>_______</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xmlns="">
          <p:sp>
            <p:nvSpPr>
              <p:cNvPr id="3" name="QB_6_BD.9_1#06d42bb63?vaa=1&amp;vcp=1&amp;vop=1&amp;pid=7169f93a4&amp;color=36,64,97&amp;vtp=1&amp;bbb=1"/>
              <p:cNvSpPr>
                <a:spLocks noRot="1" noChangeAspect="1" noMove="1" noResize="1" noEditPoints="1" noAdjustHandles="1" noChangeArrowheads="1" noChangeShapeType="1" noTextEdit="1"/>
              </p:cNvSpPr>
              <p:nvPr/>
            </p:nvSpPr>
            <p:spPr>
              <a:xfrm>
                <a:off x="539496" y="1324192"/>
                <a:ext cx="11109960" cy="360680"/>
              </a:xfrm>
              <a:prstGeom prst="rect">
                <a:avLst/>
              </a:prstGeom>
              <a:blipFill>
                <a:blip r:embed="rId3"/>
                <a:stretch>
                  <a:fillRect l="-1317" t="-3390"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N.11_1#06d42bb63.blank?vaa=1&amp;vcp=1&amp;vop=1&amp;pid=7169f93a4&amp;color=36,64,97&amp;vpa=3&amp;vtp=1&amp;bbb=1"/>
              <p:cNvSpPr/>
              <p:nvPr/>
            </p:nvSpPr>
            <p:spPr>
              <a:xfrm>
                <a:off x="6679184" y="1358415"/>
                <a:ext cx="780225" cy="260350"/>
              </a:xfrm>
              <a:prstGeom prst="rect">
                <a:avLst/>
              </a:prstGeom>
              <a:noFill/>
              <a:ln/>
            </p:spPr>
            <p:txBody>
              <a:bodyPr wrap="none" lIns="0" tIns="0" rIns="0" bIns="0" rtlCol="0" anchor="t"/>
              <a:lstStyle/>
              <a:p>
                <a:pPr algn="ctr" latinLnBrk="1">
                  <a:lnSpc>
                    <a:spcPts val="2200"/>
                  </a:lnSpc>
                </a:pPr>
                <a14:m>
                  <m:oMath xmlns:m="http://schemas.openxmlformats.org/officeDocument/2006/math">
                    <m:r>
                      <a:rPr lang="en-US" altLang="zh-CN" b="0" i="0" smtClean="0">
                        <a:solidFill>
                          <a:srgbClr val="6565FF"/>
                        </a:solidFill>
                        <a:latin typeface="Cambria Math" pitchFamily="34" charset="0"/>
                        <a:ea typeface="Cambria Math" pitchFamily="34" charset="-122"/>
                        <a:cs typeface="Cambria Math" pitchFamily="34" charset="-120"/>
                      </a:rPr>
                      <m:t>2</m:t>
                    </m:r>
                    <m:r>
                      <a:rPr lang="en-US" altLang="zh-CN" b="0" i="0" smtClean="0">
                        <a:solidFill>
                          <a:srgbClr val="6565FF"/>
                        </a:solidFill>
                        <a:latin typeface="Cambria Math" pitchFamily="34" charset="0"/>
                        <a:ea typeface="Cambria Math" pitchFamily="34" charset="-122"/>
                        <a:cs typeface="Cambria Math" pitchFamily="34" charset="-120"/>
                      </a:rPr>
                      <m:t>𝑛</m:t>
                    </m:r>
                    <m:r>
                      <a:rPr lang="en-US" altLang="zh-CN" b="0" i="0" smtClean="0">
                        <a:solidFill>
                          <a:srgbClr val="6565FF"/>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xmlns="">
          <p:sp>
            <p:nvSpPr>
              <p:cNvPr id="4" name="QB_6_AN.11_1#06d42bb63.blank?vaa=1&amp;vcp=1&amp;vop=1&amp;pid=7169f93a4&amp;color=36,64,97&amp;vpa=3&amp;vtp=1&amp;bbb=1"/>
              <p:cNvSpPr>
                <a:spLocks noRot="1" noChangeAspect="1" noMove="1" noResize="1" noEditPoints="1" noAdjustHandles="1" noChangeArrowheads="1" noChangeShapeType="1" noTextEdit="1"/>
              </p:cNvSpPr>
              <p:nvPr/>
            </p:nvSpPr>
            <p:spPr>
              <a:xfrm>
                <a:off x="6679184" y="1358415"/>
                <a:ext cx="780225" cy="260350"/>
              </a:xfrm>
              <a:prstGeom prst="rect">
                <a:avLst/>
              </a:prstGeom>
              <a:blipFill>
                <a:blip r:embed="rId4"/>
                <a:stretch>
                  <a:fillRect l="-3906" r="-2344" b="-930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B_6_AS.10_1#06d42bb63?vaa=1&amp;vcp=1&amp;vop=1&amp;pid=7169f93a4&amp;color=36,64,97&amp;vtp=1&amp;bbb=1&amp;hb=1"/>
              <p:cNvSpPr/>
              <p:nvPr/>
            </p:nvSpPr>
            <p:spPr>
              <a:xfrm>
                <a:off x="539496" y="1688171"/>
                <a:ext cx="11109960" cy="1662240"/>
              </a:xfrm>
              <a:prstGeom prst="rect">
                <a:avLst/>
              </a:prstGeom>
              <a:noFill/>
              <a:ln/>
            </p:spPr>
            <p:txBody>
              <a:bodyPr wrap="none" lIns="0" tIns="0" rIns="0" bIns="0" rtlCol="0" anchor="t"/>
              <a:lstStyle/>
              <a:p>
                <a:pPr algn="l" latinLnBrk="1">
                  <a:lnSpc>
                    <a:spcPts val="35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方法一：根据等差数列与一次函数的关系可知，过点</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(3,5)</m:t>
                    </m:r>
                  </m:oMath>
                </a14:m>
                <a:r>
                  <a:rPr lang="en-US" altLang="zh-CN" sz="1800" b="0" i="0" dirty="0">
                    <a:solidFill>
                      <a:srgbClr val="003760"/>
                    </a:solidFill>
                    <a:latin typeface="Times New Roman" pitchFamily="34" charset="0"/>
                    <a:ea typeface="微软雅黑" pitchFamily="34" charset="-122"/>
                    <a:cs typeface="Times New Roman" pitchFamily="34" charset="-120"/>
                  </a:rPr>
                  <a:t>的直线的斜率</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𝑘</m:t>
                    </m:r>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5−1</m:t>
                        </m:r>
                      </m:num>
                      <m:den>
                        <m:r>
                          <a:rPr lang="en-US" altLang="zh-CN" sz="1800" b="0" i="0">
                            <a:solidFill>
                              <a:srgbClr val="003760"/>
                            </a:solidFill>
                            <a:latin typeface="Cambria Math" pitchFamily="34" charset="0"/>
                            <a:ea typeface="Cambria Math" pitchFamily="34" charset="-122"/>
                            <a:cs typeface="Cambria Math" pitchFamily="34" charset="-120"/>
                          </a:rPr>
                          <m:t>3−1</m:t>
                        </m:r>
                      </m:den>
                    </m:f>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，即公差</a:t>
                </a:r>
              </a:p>
              <a:p>
                <a:pPr latinLnBrk="1">
                  <a:lnSpc>
                    <a:spcPts val="33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.又</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500"/>
                  </a:lnSpc>
                </a:pPr>
                <a:r>
                  <a:rPr lang="en-US" altLang="zh-CN" b="0" i="0">
                    <a:solidFill>
                      <a:srgbClr val="003760"/>
                    </a:solidFill>
                    <a:latin typeface="Times New Roman" pitchFamily="34" charset="0"/>
                    <a:ea typeface="微软雅黑" pitchFamily="34" charset="-122"/>
                    <a:cs typeface="Times New Roman" pitchFamily="34" charset="-120"/>
                  </a:rPr>
                  <a:t>方</a:t>
                </a:r>
                <a:r>
                  <a:rPr lang="en-US" altLang="zh-CN" sz="1800" b="0" i="0">
                    <a:solidFill>
                      <a:srgbClr val="003760"/>
                    </a:solidFill>
                    <a:latin typeface="Times New Roman" pitchFamily="34" charset="0"/>
                    <a:ea typeface="微软雅黑" pitchFamily="34" charset="-122"/>
                    <a:cs typeface="Times New Roman" pitchFamily="34" charset="-120"/>
                  </a:rPr>
                  <a:t>法二</a:t>
                </a:r>
                <a:r>
                  <a:rPr lang="en-US" altLang="zh-CN" sz="1800" b="0" i="0" dirty="0">
                    <a:solidFill>
                      <a:srgbClr val="003760"/>
                    </a:solidFill>
                    <a:latin typeface="Times New Roman" pitchFamily="34" charset="0"/>
                    <a:ea typeface="微软雅黑" pitchFamily="34" charset="-122"/>
                    <a:cs typeface="Times New Roman" pitchFamily="34" charset="-120"/>
                  </a:rPr>
                  <a:t>：由已知条件和等差数列的性质可得</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a:solidFill>
                              <a:srgbClr val="003760"/>
                            </a:solidFill>
                            <a:latin typeface="Cambria Math" pitchFamily="34" charset="0"/>
                            <a:ea typeface="Cambria Math" pitchFamily="34" charset="-122"/>
                            <a:cs typeface="Cambria Math" pitchFamily="34" charset="-120"/>
                          </a:rPr>
                          <m:t>−</m:t>
                        </m:r>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num>
                      <m:den>
                        <m:r>
                          <a:rPr lang="en-US" altLang="zh-CN" sz="1800" b="0" i="0">
                            <a:solidFill>
                              <a:srgbClr val="003760"/>
                            </a:solidFill>
                            <a:latin typeface="Cambria Math" pitchFamily="34" charset="0"/>
                            <a:ea typeface="Cambria Math" pitchFamily="34" charset="-122"/>
                            <a:cs typeface="Cambria Math" pitchFamily="34" charset="-120"/>
                          </a:rPr>
                          <m:t>𝑛</m:t>
                        </m:r>
                        <m:r>
                          <a:rPr lang="en-US" altLang="zh-CN" sz="1800" b="0" i="0">
                            <a:solidFill>
                              <a:srgbClr val="003760"/>
                            </a:solidFill>
                            <a:latin typeface="Cambria Math" pitchFamily="34" charset="0"/>
                            <a:ea typeface="Cambria Math" pitchFamily="34" charset="-122"/>
                            <a:cs typeface="Cambria Math" pitchFamily="34" charset="-120"/>
                          </a:rPr>
                          <m:t>−1</m:t>
                        </m:r>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5−1</m:t>
                        </m:r>
                      </m:num>
                      <m:den>
                        <m:r>
                          <a:rPr lang="en-US" altLang="zh-CN" sz="1800" b="0" i="0">
                            <a:solidFill>
                              <a:srgbClr val="003760"/>
                            </a:solidFill>
                            <a:latin typeface="Cambria Math" pitchFamily="34" charset="0"/>
                            <a:ea typeface="Cambria Math" pitchFamily="34" charset="-122"/>
                            <a:cs typeface="Cambria Math" pitchFamily="34" charset="-120"/>
                          </a:rPr>
                          <m:t>3−1</m:t>
                        </m:r>
                      </m:den>
                    </m:f>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&gt;1)</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−1(</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&gt;1)</m:t>
                    </m:r>
                  </m:oMath>
                </a14:m>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也满足上</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式</a:t>
                </a:r>
                <a:r>
                  <a:rPr lang="en-US" altLang="zh-CN"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𝑎</m:t>
                        </m:r>
                      </m:e>
                      <m:sub>
                        <m:r>
                          <a:rPr lang="en-US" altLang="zh-CN" b="0" i="0">
                            <a:solidFill>
                              <a:srgbClr val="003760"/>
                            </a:solidFill>
                            <a:latin typeface="Cambria Math" pitchFamily="34" charset="0"/>
                            <a:ea typeface="Cambria Math" pitchFamily="34" charset="-122"/>
                            <a:cs typeface="Cambria Math" pitchFamily="34" charset="-120"/>
                          </a:rPr>
                          <m:t>𝑛</m:t>
                        </m:r>
                      </m:sub>
                    </m:sSub>
                    <m:r>
                      <a:rPr lang="en-US" altLang="zh-CN" b="0" i="0" smtClean="0">
                        <a:solidFill>
                          <a:srgbClr val="003760"/>
                        </a:solidFill>
                        <a:latin typeface="Cambria Math" pitchFamily="34" charset="0"/>
                        <a:ea typeface="Cambria Math" pitchFamily="34" charset="-122"/>
                        <a:cs typeface="Cambria Math" pitchFamily="34" charset="-120"/>
                      </a:rPr>
                      <m:t>=2</m:t>
                    </m:r>
                    <m:r>
                      <a:rPr lang="en-US" altLang="zh-CN" b="0" i="0" smtClean="0">
                        <a:solidFill>
                          <a:srgbClr val="003760"/>
                        </a:solidFill>
                        <a:latin typeface="Cambria Math" pitchFamily="34" charset="0"/>
                        <a:ea typeface="Cambria Math" pitchFamily="34" charset="-122"/>
                        <a:cs typeface="Cambria Math" pitchFamily="34" charset="-120"/>
                      </a:rPr>
                      <m:t>𝑛</m:t>
                    </m:r>
                    <m:r>
                      <a:rPr lang="en-US" altLang="zh-CN" b="0" i="0" smtClean="0">
                        <a:solidFill>
                          <a:srgbClr val="003760"/>
                        </a:solidFill>
                        <a:latin typeface="Cambria Math" pitchFamily="34" charset="0"/>
                        <a:ea typeface="Cambria Math" pitchFamily="34" charset="-122"/>
                        <a:cs typeface="Cambria Math" pitchFamily="34" charset="-120"/>
                      </a:rPr>
                      <m:t>−1(</m:t>
                    </m:r>
                    <m:r>
                      <a:rPr lang="en-US" altLang="zh-CN" b="0" i="0" smtClean="0">
                        <a:solidFill>
                          <a:srgbClr val="003760"/>
                        </a:solidFill>
                        <a:latin typeface="Cambria Math" pitchFamily="34" charset="0"/>
                        <a:ea typeface="Cambria Math" pitchFamily="34" charset="-122"/>
                        <a:cs typeface="Cambria Math" pitchFamily="34" charset="-120"/>
                      </a:rPr>
                      <m:t>𝑛</m:t>
                    </m:r>
                    <m:r>
                      <a:rPr lang="en-US" altLang="zh-CN" b="0" i="0" smtClean="0">
                        <a:solidFill>
                          <a:srgbClr val="003760"/>
                        </a:solidFill>
                        <a:latin typeface="Cambria Math" pitchFamily="34" charset="0"/>
                        <a:ea typeface="Cambria Math" pitchFamily="34" charset="-122"/>
                        <a:cs typeface="Cambria Math" pitchFamily="34" charset="-120"/>
                      </a:rPr>
                      <m:t>∈</m:t>
                    </m:r>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1" i="0">
                            <a:solidFill>
                              <a:srgbClr val="003760"/>
                            </a:solidFill>
                            <a:latin typeface="Cambria Math" pitchFamily="34" charset="0"/>
                            <a:ea typeface="Cambria Math" pitchFamily="34" charset="-122"/>
                            <a:cs typeface="Cambria Math" pitchFamily="34" charset="-120"/>
                          </a:rPr>
                          <m:t>𝐍</m:t>
                        </m:r>
                      </m:e>
                      <m:sub>
                        <m:r>
                          <a:rPr lang="en-US" altLang="zh-CN" b="0" i="0">
                            <a:solidFill>
                              <a:srgbClr val="003760"/>
                            </a:solidFill>
                            <a:latin typeface="Cambria Math" pitchFamily="34" charset="0"/>
                            <a:ea typeface="Cambria Math" pitchFamily="34" charset="-122"/>
                            <a:cs typeface="Cambria Math" pitchFamily="34" charset="-120"/>
                          </a:rPr>
                          <m:t>+</m:t>
                        </m:r>
                      </m:sub>
                    </m:sSub>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solidFill>
                    <a:srgbClr val="003760"/>
                  </a:solidFill>
                </a:endParaRPr>
              </a:p>
            </p:txBody>
          </p:sp>
        </mc:Choice>
        <mc:Fallback xmlns="">
          <p:sp>
            <p:nvSpPr>
              <p:cNvPr id="5" name="QB_6_AS.10_1#06d42bb63?vaa=1&amp;vcp=1&amp;vop=1&amp;pid=7169f93a4&amp;color=36,64,97&amp;vtp=1&amp;bbb=1&amp;hb=1"/>
              <p:cNvSpPr>
                <a:spLocks noRot="1" noChangeAspect="1" noMove="1" noResize="1" noEditPoints="1" noAdjustHandles="1" noChangeArrowheads="1" noChangeShapeType="1" noTextEdit="1"/>
              </p:cNvSpPr>
              <p:nvPr/>
            </p:nvSpPr>
            <p:spPr>
              <a:xfrm>
                <a:off x="539496" y="1688171"/>
                <a:ext cx="11109960" cy="1662240"/>
              </a:xfrm>
              <a:prstGeom prst="rect">
                <a:avLst/>
              </a:prstGeom>
              <a:blipFill>
                <a:blip r:embed="rId5"/>
                <a:stretch>
                  <a:fillRect l="-1317" r="-439" b="-8059"/>
                </a:stretch>
              </a:blipFill>
              <a:ln/>
            </p:spPr>
            <p:txBody>
              <a:bodyPr/>
              <a:lstStyle/>
              <a:p>
                <a:r>
                  <a:rPr lang="zh-CN" altLang="en-US">
                    <a:noFill/>
                  </a:rPr>
                  <a:t> </a:t>
                </a:r>
              </a:p>
            </p:txBody>
          </p:sp>
        </mc:Fallback>
      </mc:AlternateContent>
      <p:sp>
        <p:nvSpPr>
          <p:cNvPr id="6" name="C_5_BD#a18f5d1c5?vcp=1&amp;pid=6ecc9ed54&amp;color=101,101,255&amp;vtp=1&amp;bt=1&amp;bbb=1"/>
          <p:cNvSpPr/>
          <p:nvPr/>
        </p:nvSpPr>
        <p:spPr>
          <a:xfrm>
            <a:off x="539496" y="3492106"/>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知识点4</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等差中项</a:t>
            </a:r>
            <a:endParaRPr lang="en-US" altLang="zh-CN" sz="2200" dirty="0">
              <a:solidFill>
                <a:srgbClr val="6565FF"/>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4">
                                            <p:bg/>
                                          </p:spTgt>
                                        </p:tgtEl>
                                        <p:attrNameLst>
                                          <p:attrName>style.visibility</p:attrName>
                                        </p:attrNameLst>
                                      </p:cBhvr>
                                      <p:to>
                                        <p:strVal val="visible"/>
                                      </p:to>
                                    </p:set>
                                    <p:animEffect transition="in" filter="fade">
                                      <p:cBhvr>
                                        <p:cTn id="34" dur="500"/>
                                        <p:tgtEl>
                                          <p:spTgt spid="4">
                                            <p:bg/>
                                          </p:spTgt>
                                        </p:tgtEl>
                                      </p:cBhvr>
                                    </p:animEffect>
                                    <p:anim calcmode="lin" valueType="num">
                                      <p:cBhvr>
                                        <p:cTn id="35" dur="500" fill="hold"/>
                                        <p:tgtEl>
                                          <p:spTgt spid="4">
                                            <p:bg/>
                                          </p:spTgt>
                                        </p:tgtEl>
                                        <p:attrNameLst>
                                          <p:attrName>ppt_x</p:attrName>
                                        </p:attrNameLst>
                                      </p:cBhvr>
                                      <p:tavLst>
                                        <p:tav tm="0">
                                          <p:val>
                                            <p:strVal val="#ppt_x"/>
                                          </p:val>
                                        </p:tav>
                                        <p:tav tm="100000">
                                          <p:val>
                                            <p:strVal val="#ppt_x"/>
                                          </p:val>
                                        </p:tav>
                                      </p:tavLst>
                                    </p:anim>
                                    <p:anim calcmode="lin" valueType="num">
                                      <p:cBhvr>
                                        <p:cTn id="36" dur="500" fill="hold"/>
                                        <p:tgtEl>
                                          <p:spTgt spid="4">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4">
                                            <p:txEl>
                                              <p:pRg st="0" end="0"/>
                                            </p:txEl>
                                          </p:spTgt>
                                        </p:tgtEl>
                                        <p:attrNameLst>
                                          <p:attrName>style.visibility</p:attrName>
                                        </p:attrNameLst>
                                      </p:cBhvr>
                                      <p:to>
                                        <p:strVal val="visible"/>
                                      </p:to>
                                    </p:set>
                                    <p:animEffect transition="in" filter="fade">
                                      <p:cBhvr>
                                        <p:cTn id="39" dur="500"/>
                                        <p:tgtEl>
                                          <p:spTgt spid="4">
                                            <p:txEl>
                                              <p:pRg st="0" end="0"/>
                                            </p:txEl>
                                          </p:spTgt>
                                        </p:tgtEl>
                                      </p:cBhvr>
                                    </p:animEffect>
                                    <p:anim calcmode="lin" valueType="num">
                                      <p:cBhvr>
                                        <p:cTn id="4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checked= 1 &amp; amp; version = 1.0.5checked=1&amp;version=1.0.5">
    <p:spTree>
      <p:nvGrpSpPr>
        <p:cNvPr id="1" name=""/>
        <p:cNvGrpSpPr/>
        <p:nvPr/>
      </p:nvGrpSpPr>
      <p:grpSpPr>
        <a:xfrm>
          <a:off x="0" y="0"/>
          <a:ext cx="0" cy="0"/>
          <a:chOff x="0" y="0"/>
          <a:chExt cx="0" cy="0"/>
        </a:xfrm>
      </p:grpSpPr>
      <p:pic>
        <p:nvPicPr>
          <p:cNvPr id="3" name="C_4#2545b536c?vcp=1&amp;pid=c844e6f00&amp;color=36,64,97&amp;tib=255,255,255&amp;vtp=1" descr="preencoded.png"/>
          <p:cNvPicPr>
            <a:picLocks noChangeAspect="1"/>
          </p:cNvPicPr>
          <p:nvPr/>
        </p:nvPicPr>
        <p:blipFill>
          <a:blip r:embed="rId3"/>
          <a:stretch>
            <a:fillRect/>
          </a:stretch>
        </p:blipFill>
        <p:spPr>
          <a:xfrm>
            <a:off x="557784" y="867446"/>
            <a:ext cx="493776" cy="521208"/>
          </a:xfrm>
          <a:prstGeom prst="rect">
            <a:avLst/>
          </a:prstGeom>
        </p:spPr>
      </p:pic>
      <p:sp>
        <p:nvSpPr>
          <p:cNvPr id="4" name="C_4_BD#2545b536c?vcp=1&amp;pid=c844e6f00&amp;color=61,88,159&amp;vtp=1&amp;bbb=1"/>
          <p:cNvSpPr/>
          <p:nvPr/>
        </p:nvSpPr>
        <p:spPr>
          <a:xfrm>
            <a:off x="1188720" y="867446"/>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重难斩</a:t>
            </a:r>
            <a:endParaRPr lang="en-US" altLang="zh-CN" sz="2400" dirty="0">
              <a:solidFill>
                <a:srgbClr val="3D589F"/>
              </a:solidFill>
            </a:endParaRPr>
          </a:p>
        </p:txBody>
      </p:sp>
      <p:sp>
        <p:nvSpPr>
          <p:cNvPr id="5" name="C_5_BD#eed03113b?vcp=1&amp;pid=2545b536c&amp;color=101,101,255&amp;vtp=1&amp;bbb=1"/>
          <p:cNvSpPr/>
          <p:nvPr/>
        </p:nvSpPr>
        <p:spPr>
          <a:xfrm>
            <a:off x="539496" y="1527846"/>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要点1</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等差数列的性质</a:t>
            </a:r>
            <a:endParaRPr lang="en-US" altLang="zh-CN" sz="2200" dirty="0">
              <a:solidFill>
                <a:srgbClr val="6565FF"/>
              </a:solidFill>
            </a:endParaRPr>
          </a:p>
        </p:txBody>
      </p:sp>
      <mc:AlternateContent xmlns:mc="http://schemas.openxmlformats.org/markup-compatibility/2006">
        <mc:Choice xmlns:a14="http://schemas.microsoft.com/office/drawing/2010/main" Requires="a14">
          <p:sp>
            <p:nvSpPr>
              <p:cNvPr id="6" name="QC_6_BD.13_1#da5d42723?vaa=1&amp;vcp=1&amp;vop=1&amp;pid=eed03113b&amp;color=36,64,97&amp;vtp=1&amp;bbb=1&amp;hb=1"/>
              <p:cNvSpPr/>
              <p:nvPr/>
            </p:nvSpPr>
            <p:spPr>
              <a:xfrm>
                <a:off x="539496" y="2024782"/>
                <a:ext cx="11109960" cy="7702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已知一个等差数列共有</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2</m:t>
                    </m:r>
                    <m:r>
                      <a:rPr lang="en-US" altLang="zh-CN" sz="1800" b="0" i="0" smtClean="0">
                        <a:solidFill>
                          <a:srgbClr val="244061"/>
                        </a:solidFill>
                        <a:latin typeface="Cambria Math" pitchFamily="34" charset="0"/>
                        <a:ea typeface="Cambria Math" pitchFamily="34" charset="-122"/>
                        <a:cs typeface="Cambria Math" pitchFamily="34" charset="-120"/>
                      </a:rPr>
                      <m:t>𝑛</m:t>
                    </m:r>
                  </m:oMath>
                </a14:m>
                <a:r>
                  <a:rPr lang="en-US" altLang="zh-CN" sz="1800" b="0" i="0" dirty="0">
                    <a:solidFill>
                      <a:srgbClr val="244061"/>
                    </a:solidFill>
                    <a:latin typeface="Times New Roman" pitchFamily="34" charset="0"/>
                    <a:ea typeface="微软雅黑" pitchFamily="34" charset="-122"/>
                    <a:cs typeface="Times New Roman" pitchFamily="34" charset="-120"/>
                  </a:rPr>
                  <a:t>项，奇数项的和与偶数项的和分别为24和30，且末项比首项大</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10.5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，则该数列的</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项数是(</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Choice>
        <mc:Fallback>
          <p:sp>
            <p:nvSpPr>
              <p:cNvPr id="6" name="QC_6_BD.13_1#da5d42723?vaa=1&amp;vcp=1&amp;vop=1&amp;pid=eed03113b&amp;color=36,64,97&amp;vtp=1&amp;bbb=1&amp;hb=1"/>
              <p:cNvSpPr>
                <a:spLocks noRot="1" noChangeAspect="1" noMove="1" noResize="1" noEditPoints="1" noAdjustHandles="1" noChangeArrowheads="1" noChangeShapeType="1" noTextEdit="1"/>
              </p:cNvSpPr>
              <p:nvPr/>
            </p:nvSpPr>
            <p:spPr>
              <a:xfrm>
                <a:off x="539496" y="2024782"/>
                <a:ext cx="11109960" cy="770255"/>
              </a:xfrm>
              <a:prstGeom prst="rect">
                <a:avLst/>
              </a:prstGeom>
              <a:blipFill>
                <a:blip r:embed="rId4"/>
                <a:stretch>
                  <a:fillRect l="-1317" r="-274" b="-18110"/>
                </a:stretch>
              </a:blipFill>
              <a:ln/>
            </p:spPr>
            <p:txBody>
              <a:bodyPr/>
              <a:lstStyle/>
              <a:p>
                <a:r>
                  <a:rPr lang="zh-CN" altLang="en-US">
                    <a:noFill/>
                  </a:rPr>
                  <a:t> </a:t>
                </a:r>
              </a:p>
            </p:txBody>
          </p:sp>
        </mc:Fallback>
      </mc:AlternateContent>
      <p:sp>
        <p:nvSpPr>
          <p:cNvPr id="7" name="QC_6_AN.15_1#da5d42723.bracket?vaa=1&amp;vcp=1&amp;vop=1&amp;pid=eed03113b&amp;color=36,64,97&amp;vpa=4&amp;vtp=1"/>
          <p:cNvSpPr/>
          <p:nvPr/>
        </p:nvSpPr>
        <p:spPr>
          <a:xfrm>
            <a:off x="1387221" y="2531146"/>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B</a:t>
            </a:r>
            <a:endParaRPr lang="en-US" altLang="zh-CN" sz="2000" dirty="0">
              <a:solidFill>
                <a:srgbClr val="6565FF"/>
              </a:solidFill>
            </a:endParaRPr>
          </a:p>
        </p:txBody>
      </p:sp>
      <p:sp>
        <p:nvSpPr>
          <p:cNvPr id="8" name="QC_6_BD.13_2#da5d42723.choices?vaa=1&amp;vcp=1&amp;vop=1&amp;pid=eed03113b&amp;color=36,64,97&amp;vtp=1&amp;bbb=1"/>
          <p:cNvSpPr/>
          <p:nvPr/>
        </p:nvSpPr>
        <p:spPr>
          <a:xfrm>
            <a:off x="539496" y="2841089"/>
            <a:ext cx="11109960" cy="360680"/>
          </a:xfrm>
          <a:prstGeom prst="rect">
            <a:avLst/>
          </a:prstGeom>
          <a:noFill/>
          <a:ln/>
        </p:spPr>
        <p:txBody>
          <a:bodyPr wrap="none" lIns="0" tIns="0" rIns="0" bIns="0" rtlCol="0" anchor="t"/>
          <a:lstStyle/>
          <a:p>
            <a:pPr latinLnBrk="1">
              <a:lnSpc>
                <a:spcPts val="3200"/>
              </a:lnSpc>
              <a:tabLst>
                <a:tab pos="2787015" algn="l"/>
                <a:tab pos="5548630" algn="l"/>
                <a:tab pos="842454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r>
              <a:rPr lang="en-US" altLang="zh-CN" sz="1800" b="0" i="0">
                <a:solidFill>
                  <a:srgbClr val="244061"/>
                </a:solidFill>
                <a:latin typeface="Times New Roman" pitchFamily="34" charset="0"/>
                <a:ea typeface="微软雅黑" pitchFamily="34" charset="-122"/>
                <a:cs typeface="Times New Roman" pitchFamily="34" charset="-120"/>
              </a:rPr>
              <a:t>.4</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B.8</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C.12</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.20</a:t>
            </a:r>
            <a:endParaRPr lang="en-US" altLang="zh-CN" sz="1800" dirty="0">
              <a:solidFill>
                <a:srgbClr val="244061"/>
              </a:solidFill>
            </a:endParaRPr>
          </a:p>
        </p:txBody>
      </p:sp>
      <mc:AlternateContent xmlns:mc="http://schemas.openxmlformats.org/markup-compatibility/2006">
        <mc:Choice xmlns:a14="http://schemas.microsoft.com/office/drawing/2010/main" Requires="a14">
          <p:sp>
            <p:nvSpPr>
              <p:cNvPr id="9" name="QC_6_AS.14_1#da5d42723?vaa=1&amp;vcp=1&amp;vop=1&amp;pid=eed03113b&amp;color=36,64,97&amp;vtp=1&amp;bbb=1"/>
              <p:cNvSpPr/>
              <p:nvPr/>
            </p:nvSpPr>
            <p:spPr>
              <a:xfrm>
                <a:off x="539496" y="3214406"/>
                <a:ext cx="11109960" cy="7732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根据等差数列的性质，得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𝑛𝑑</m:t>
                    </m:r>
                    <m:r>
                      <a:rPr lang="en-US" altLang="zh-CN" sz="1800" b="0" i="0" smtClean="0">
                        <a:solidFill>
                          <a:srgbClr val="003760"/>
                        </a:solidFill>
                        <a:latin typeface="Cambria Math" pitchFamily="34" charset="0"/>
                        <a:ea typeface="Cambria Math" pitchFamily="34" charset="-122"/>
                        <a:cs typeface="Cambria Math" pitchFamily="34" charset="-120"/>
                      </a:rPr>
                      <m:t>=30−24=6</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2</m:t>
                        </m:r>
                        <m:r>
                          <a:rPr lang="en-US" altLang="zh-CN" sz="1800" b="0" i="0">
                            <a:solidFill>
                              <a:srgbClr val="003760"/>
                            </a:solidFill>
                            <a:latin typeface="Cambria Math" pitchFamily="34" charset="0"/>
                            <a:ea typeface="Cambria Math" pitchFamily="34" charset="-122"/>
                            <a:cs typeface="Cambria Math" pitchFamily="34" charset="-120"/>
                          </a:rPr>
                          <m:t>𝑛</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−1)</m:t>
                    </m:r>
                    <m:r>
                      <a:rPr lang="en-US" altLang="zh-CN" sz="1800" b="0" i="0" smtClean="0">
                        <a:solidFill>
                          <a:srgbClr val="003760"/>
                        </a:solidFill>
                        <a:latin typeface="Cambria Math" pitchFamily="34" charset="0"/>
                        <a:ea typeface="Cambria Math" pitchFamily="34" charset="-122"/>
                        <a:cs typeface="Cambria Math" pitchFamily="34" charset="-120"/>
                      </a:rPr>
                      <m:t>𝑑</m:t>
                    </m:r>
                    <m:r>
                      <a:rPr lang="en-US" altLang="zh-CN" sz="1800" b="0" i="0" smtClean="0">
                        <a:solidFill>
                          <a:srgbClr val="003760"/>
                        </a:solidFill>
                        <a:latin typeface="Cambria Math" pitchFamily="34" charset="0"/>
                        <a:ea typeface="Cambria Math" pitchFamily="34" charset="-122"/>
                        <a:cs typeface="Cambria Math" pitchFamily="34" charset="-120"/>
                      </a:rPr>
                      <m:t>=10.5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解</a:t>
                </a:r>
                <a:r>
                  <a:rPr lang="en-US" altLang="zh-CN" sz="1800" b="0" i="0">
                    <a:solidFill>
                      <a:srgbClr val="003760"/>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=4</m:t>
                    </m:r>
                  </m:oMath>
                </a14:m>
                <a:r>
                  <a:rPr lang="en-US" altLang="zh-CN" sz="1800" b="0" i="0" dirty="0">
                    <a:solidFill>
                      <a:srgbClr val="003760"/>
                    </a:solidFill>
                    <a:latin typeface="Times New Roman" pitchFamily="34" charset="0"/>
                    <a:ea typeface="微软雅黑" pitchFamily="34" charset="-122"/>
                    <a:cs typeface="Times New Roman" pitchFamily="34" charset="-120"/>
                  </a:rPr>
                  <a:t>，故该数列的项数为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2</m:t>
                    </m:r>
                    <m:r>
                      <a:rPr lang="en-US" altLang="zh-CN" sz="1800" b="0" i="0" smtClean="0">
                        <a:solidFill>
                          <a:srgbClr val="003760"/>
                        </a:solidFill>
                        <a:latin typeface="Cambria Math" pitchFamily="34" charset="0"/>
                        <a:ea typeface="Cambria Math" pitchFamily="34" charset="-122"/>
                        <a:cs typeface="Cambria Math" pitchFamily="34" charset="-120"/>
                      </a:rPr>
                      <m:t>𝑛</m:t>
                    </m:r>
                    <m:r>
                      <a:rPr lang="en-US" altLang="zh-CN" sz="1800" b="0" i="0" smtClean="0">
                        <a:solidFill>
                          <a:srgbClr val="003760"/>
                        </a:solidFill>
                        <a:latin typeface="Cambria Math" pitchFamily="34" charset="0"/>
                        <a:ea typeface="Cambria Math" pitchFamily="34" charset="-122"/>
                        <a:cs typeface="Cambria Math" pitchFamily="34" charset="-120"/>
                      </a:rPr>
                      <m:t>=8</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.故选B．</a:t>
                </a:r>
                <a:endParaRPr lang="en-US" altLang="zh-CN" sz="1800" dirty="0">
                  <a:solidFill>
                    <a:srgbClr val="003760"/>
                  </a:solidFill>
                </a:endParaRPr>
              </a:p>
            </p:txBody>
          </p:sp>
        </mc:Choice>
        <mc:Fallback>
          <p:sp>
            <p:nvSpPr>
              <p:cNvPr id="9" name="QC_6_AS.14_1#da5d42723?vaa=1&amp;vcp=1&amp;vop=1&amp;pid=eed03113b&amp;color=36,64,97&amp;vtp=1&amp;bbb=1"/>
              <p:cNvSpPr>
                <a:spLocks noRot="1" noChangeAspect="1" noMove="1" noResize="1" noEditPoints="1" noAdjustHandles="1" noChangeArrowheads="1" noChangeShapeType="1" noTextEdit="1"/>
              </p:cNvSpPr>
              <p:nvPr/>
            </p:nvSpPr>
            <p:spPr>
              <a:xfrm>
                <a:off x="539496" y="3214406"/>
                <a:ext cx="11109960" cy="773240"/>
              </a:xfrm>
              <a:prstGeom prst="rect">
                <a:avLst/>
              </a:prstGeom>
              <a:blipFill>
                <a:blip r:embed="rId5"/>
                <a:stretch>
                  <a:fillRect l="-1317" b="-1811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bg/>
                                          </p:spTgt>
                                        </p:tgtEl>
                                        <p:attrNameLst>
                                          <p:attrName>style.visibility</p:attrName>
                                        </p:attrNameLst>
                                      </p:cBhvr>
                                      <p:to>
                                        <p:strVal val="visible"/>
                                      </p:to>
                                    </p:set>
                                    <p:animEffect transition="in" filter="fade">
                                      <p:cBhvr>
                                        <p:cTn id="7" dur="500"/>
                                        <p:tgtEl>
                                          <p:spTgt spid="9">
                                            <p:bg/>
                                          </p:spTgt>
                                        </p:tgtEl>
                                      </p:cBhvr>
                                    </p:animEffect>
                                    <p:anim calcmode="lin" valueType="num">
                                      <p:cBhvr>
                                        <p:cTn id="8" dur="500" fill="hold"/>
                                        <p:tgtEl>
                                          <p:spTgt spid="9">
                                            <p:bg/>
                                          </p:spTgt>
                                        </p:tgtEl>
                                        <p:attrNameLst>
                                          <p:attrName>ppt_x</p:attrName>
                                        </p:attrNameLst>
                                      </p:cBhvr>
                                      <p:tavLst>
                                        <p:tav tm="0">
                                          <p:val>
                                            <p:strVal val="#ppt_x"/>
                                          </p:val>
                                        </p:tav>
                                        <p:tav tm="100000">
                                          <p:val>
                                            <p:strVal val="#ppt_x"/>
                                          </p:val>
                                        </p:tav>
                                      </p:tavLst>
                                    </p:anim>
                                    <p:anim calcmode="lin" valueType="num">
                                      <p:cBhvr>
                                        <p:cTn id="9" dur="500" fill="hold"/>
                                        <p:tgtEl>
                                          <p:spTgt spid="9">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xEl>
                                              <p:pRg st="1" end="1"/>
                                            </p:txEl>
                                          </p:spTgt>
                                        </p:tgtEl>
                                        <p:attrNameLst>
                                          <p:attrName>style.visibility</p:attrName>
                                        </p:attrNameLst>
                                      </p:cBhvr>
                                      <p:to>
                                        <p:strVal val="visible"/>
                                      </p:to>
                                    </p:set>
                                    <p:animEffect transition="in" filter="fade">
                                      <p:cBhvr>
                                        <p:cTn id="17" dur="500"/>
                                        <p:tgtEl>
                                          <p:spTgt spid="9">
                                            <p:txEl>
                                              <p:pRg st="1" end="1"/>
                                            </p:txEl>
                                          </p:spTgt>
                                        </p:tgtEl>
                                      </p:cBhvr>
                                    </p:animEffect>
                                    <p:anim calcmode="lin" valueType="num">
                                      <p:cBhvr>
                                        <p:cTn id="18"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7">
                                            <p:bg/>
                                          </p:spTgt>
                                        </p:tgtEl>
                                        <p:attrNameLst>
                                          <p:attrName>style.visibility</p:attrName>
                                        </p:attrNameLst>
                                      </p:cBhvr>
                                      <p:to>
                                        <p:strVal val="visible"/>
                                      </p:to>
                                    </p:set>
                                    <p:animEffect transition="in" filter="fade">
                                      <p:cBhvr>
                                        <p:cTn id="24" dur="500"/>
                                        <p:tgtEl>
                                          <p:spTgt spid="7">
                                            <p:bg/>
                                          </p:spTgt>
                                        </p:tgtEl>
                                      </p:cBhvr>
                                    </p:animEffect>
                                    <p:anim calcmode="lin" valueType="num">
                                      <p:cBhvr>
                                        <p:cTn id="25" dur="500" fill="hold"/>
                                        <p:tgtEl>
                                          <p:spTgt spid="7">
                                            <p:bg/>
                                          </p:spTgt>
                                        </p:tgtEl>
                                        <p:attrNameLst>
                                          <p:attrName>ppt_x</p:attrName>
                                        </p:attrNameLst>
                                      </p:cBhvr>
                                      <p:tavLst>
                                        <p:tav tm="0">
                                          <p:val>
                                            <p:strVal val="#ppt_x"/>
                                          </p:val>
                                        </p:tav>
                                        <p:tav tm="100000">
                                          <p:val>
                                            <p:strVal val="#ppt_x"/>
                                          </p:val>
                                        </p:tav>
                                      </p:tavLst>
                                    </p:anim>
                                    <p:anim calcmode="lin" valueType="num">
                                      <p:cBhvr>
                                        <p:cTn id="26" dur="500" fill="hold"/>
                                        <p:tgtEl>
                                          <p:spTgt spid="7">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anim calcmode="lin" valueType="num">
                                      <p:cBhvr>
                                        <p:cTn id="3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P spid="9"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22</TotalTime>
  <Words>16742</Words>
  <Application>Microsoft Office PowerPoint</Application>
  <PresentationFormat>宽屏</PresentationFormat>
  <Paragraphs>687</Paragraphs>
  <Slides>77</Slides>
  <Notes>77</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77</vt:i4>
      </vt:variant>
    </vt:vector>
  </HeadingPairs>
  <TitlesOfParts>
    <vt:vector size="88" baseType="lpstr">
      <vt:lpstr>Arial (正文)</vt:lpstr>
      <vt:lpstr>等线</vt:lpstr>
      <vt:lpstr>仿宋</vt:lpstr>
      <vt:lpstr>SimSun</vt:lpstr>
      <vt:lpstr>微软雅黑</vt:lpstr>
      <vt:lpstr>印品黑体</vt:lpstr>
      <vt:lpstr>Arial</vt:lpstr>
      <vt:lpstr>Calibri</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MicroSoft</cp:lastModifiedBy>
  <cp:revision>3</cp:revision>
  <dcterms:created xsi:type="dcterms:W3CDTF">2025-10-21T13:07:18Z</dcterms:created>
  <dcterms:modified xsi:type="dcterms:W3CDTF">2025-10-21T13:44:30Z</dcterms:modified>
  <cp:category/>
  <cp:contentStatus/>
</cp:coreProperties>
</file>